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7" r:id="rId4"/>
    <p:sldId id="280" r:id="rId5"/>
    <p:sldId id="261" r:id="rId6"/>
    <p:sldId id="260" r:id="rId7"/>
    <p:sldId id="262" r:id="rId8"/>
    <p:sldId id="268" r:id="rId9"/>
    <p:sldId id="269" r:id="rId10"/>
    <p:sldId id="270" r:id="rId11"/>
    <p:sldId id="266" r:id="rId12"/>
    <p:sldId id="267" r:id="rId13"/>
    <p:sldId id="275" r:id="rId14"/>
    <p:sldId id="273" r:id="rId15"/>
    <p:sldId id="271" r:id="rId16"/>
    <p:sldId id="278" r:id="rId17"/>
    <p:sldId id="279" r:id="rId18"/>
    <p:sldId id="276" r:id="rId19"/>
    <p:sldId id="27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82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9B4E71-1A79-40CC-BDA1-31092A51B9A3}" type="datetimeFigureOut">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ABCC4-7F85-4243-A666-E4051F86613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9B4E71-1A79-40CC-BDA1-31092A51B9A3}" type="datetimeFigureOut">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ABCC4-7F85-4243-A666-E4051F8661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9B4E71-1A79-40CC-BDA1-31092A51B9A3}" type="datetimeFigureOut">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ABCC4-7F85-4243-A666-E4051F86613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9B4E71-1A79-40CC-BDA1-31092A51B9A3}" type="datetimeFigureOut">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ABCC4-7F85-4243-A666-E4051F86613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9B4E71-1A79-40CC-BDA1-31092A51B9A3}" type="datetimeFigureOut">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ABCC4-7F85-4243-A666-E4051F86613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9B4E71-1A79-40CC-BDA1-31092A51B9A3}" type="datetimeFigureOut">
              <a:rPr lang="en-US" smtClean="0"/>
              <a:pPr/>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ABCC4-7F85-4243-A666-E4051F86613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9B4E71-1A79-40CC-BDA1-31092A51B9A3}" type="datetimeFigureOut">
              <a:rPr lang="en-US" smtClean="0"/>
              <a:pPr/>
              <a:t>10/21/2015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2ABCC4-7F85-4243-A666-E4051F86613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9B4E71-1A79-40CC-BDA1-31092A51B9A3}" type="datetimeFigureOut">
              <a:rPr lang="en-US" smtClean="0"/>
              <a:pPr/>
              <a:t>10/21/2015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2ABCC4-7F85-4243-A666-E4051F86613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9B4E71-1A79-40CC-BDA1-31092A51B9A3}" type="datetimeFigureOut">
              <a:rPr lang="en-US" smtClean="0"/>
              <a:pPr/>
              <a:t>10/21/2015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2ABCC4-7F85-4243-A666-E4051F8661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9B4E71-1A79-40CC-BDA1-31092A51B9A3}" type="datetimeFigureOut">
              <a:rPr lang="en-US" smtClean="0"/>
              <a:pPr/>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ABCC4-7F85-4243-A666-E4051F86613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9B4E71-1A79-40CC-BDA1-31092A51B9A3}" type="datetimeFigureOut">
              <a:rPr lang="en-US" smtClean="0"/>
              <a:pPr/>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ABCC4-7F85-4243-A666-E4051F86613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9B4E71-1A79-40CC-BDA1-31092A51B9A3}" type="datetimeFigureOut">
              <a:rPr lang="en-US" smtClean="0"/>
              <a:pPr/>
              <a:t>10/21/2015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2ABCC4-7F85-4243-A666-E4051F86613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DYPF0hgPjzY"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www.youtube.com/watch?v=mnaKuWErcQ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www.oxfordreference.com/views/ENTRY.html?subview=Main&amp;entry=t72.e1436"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4.bp.blogspot.com/-DxnO9WZhV1A/TgnXkEt2KLI/AAAAAAAAJAE/3PBAmu4bhkY/s1600/best-top-desktop-wallpaper-Buffy-the-vampire-slayer16.jpg"/>
          <p:cNvPicPr>
            <a:picLocks noChangeAspect="1" noChangeArrowheads="1"/>
          </p:cNvPicPr>
          <p:nvPr/>
        </p:nvPicPr>
        <p:blipFill>
          <a:blip r:embed="rId2" cstate="print"/>
          <a:srcRect l="1667" b="2222"/>
          <a:stretch>
            <a:fillRect/>
          </a:stretch>
        </p:blipFill>
        <p:spPr bwMode="auto">
          <a:xfrm>
            <a:off x="-51955" y="0"/>
            <a:ext cx="9195955" cy="6858000"/>
          </a:xfrm>
          <a:prstGeom prst="rect">
            <a:avLst/>
          </a:prstGeom>
          <a:noFill/>
        </p:spPr>
      </p:pic>
      <p:sp>
        <p:nvSpPr>
          <p:cNvPr id="3" name="Subtitle 2"/>
          <p:cNvSpPr>
            <a:spLocks noGrp="1"/>
          </p:cNvSpPr>
          <p:nvPr>
            <p:ph type="subTitle" idx="1"/>
          </p:nvPr>
        </p:nvSpPr>
        <p:spPr>
          <a:xfrm>
            <a:off x="533400" y="914400"/>
            <a:ext cx="3657600" cy="4495800"/>
          </a:xfrm>
        </p:spPr>
        <p:txBody>
          <a:bodyPr>
            <a:normAutofit/>
          </a:bodyPr>
          <a:lstStyle/>
          <a:p>
            <a:pPr algn="l">
              <a:lnSpc>
                <a:spcPct val="150000"/>
              </a:lnSpc>
            </a:pPr>
            <a:r>
              <a:rPr lang="en-US" sz="2800" i="1" dirty="0">
                <a:ln w="18415" cmpd="sng">
                  <a:solidFill>
                    <a:srgbClr val="FFFFFF"/>
                  </a:solidFill>
                  <a:prstDash val="solid"/>
                </a:ln>
                <a:solidFill>
                  <a:schemeClr val="bg1"/>
                </a:solidFill>
              </a:rPr>
              <a:t>“It’s wonderful </a:t>
            </a:r>
            <a:r>
              <a:rPr lang="en-US" sz="2200" i="1" dirty="0">
                <a:ln w="18415" cmpd="sng">
                  <a:solidFill>
                    <a:srgbClr val="FFFFFF"/>
                  </a:solidFill>
                  <a:prstDash val="solid"/>
                </a:ln>
                <a:solidFill>
                  <a:schemeClr val="bg1"/>
                </a:solidFill>
              </a:rPr>
              <a:t>to get lost in a story, isn’t it? Adventure and heroics and discovery – </a:t>
            </a:r>
            <a:r>
              <a:rPr lang="en-US" sz="2200" i="1" dirty="0" smtClean="0">
                <a:ln w="18415" cmpd="sng">
                  <a:solidFill>
                    <a:srgbClr val="FFFFFF"/>
                  </a:solidFill>
                  <a:prstDash val="solid"/>
                </a:ln>
                <a:solidFill>
                  <a:schemeClr val="bg1"/>
                </a:solidFill>
              </a:rPr>
              <a:t/>
            </a:r>
            <a:br>
              <a:rPr lang="en-US" sz="2200" i="1" dirty="0" smtClean="0">
                <a:ln w="18415" cmpd="sng">
                  <a:solidFill>
                    <a:srgbClr val="FFFFFF"/>
                  </a:solidFill>
                  <a:prstDash val="solid"/>
                </a:ln>
                <a:solidFill>
                  <a:schemeClr val="bg1"/>
                </a:solidFill>
              </a:rPr>
            </a:br>
            <a:r>
              <a:rPr lang="en-US" sz="2200" i="1" dirty="0" smtClean="0">
                <a:ln w="18415" cmpd="sng">
                  <a:solidFill>
                    <a:srgbClr val="FFFFFF"/>
                  </a:solidFill>
                  <a:prstDash val="solid"/>
                </a:ln>
                <a:solidFill>
                  <a:schemeClr val="bg1"/>
                </a:solidFill>
              </a:rPr>
              <a:t>don’t </a:t>
            </a:r>
            <a:r>
              <a:rPr lang="en-US" sz="2200" i="1" dirty="0">
                <a:ln w="18415" cmpd="sng">
                  <a:solidFill>
                    <a:srgbClr val="FFFFFF"/>
                  </a:solidFill>
                  <a:prstDash val="solid"/>
                </a:ln>
                <a:solidFill>
                  <a:schemeClr val="bg1"/>
                </a:solidFill>
              </a:rPr>
              <a:t>they just take you away? Come with me now, </a:t>
            </a:r>
            <a:r>
              <a:rPr lang="en-US" sz="2200" i="1" dirty="0" smtClean="0">
                <a:ln w="18415" cmpd="sng">
                  <a:solidFill>
                    <a:srgbClr val="FFFFFF"/>
                  </a:solidFill>
                  <a:prstDash val="solid"/>
                </a:ln>
                <a:solidFill>
                  <a:schemeClr val="bg1"/>
                </a:solidFill>
              </a:rPr>
              <a:t>if </a:t>
            </a:r>
            <a:r>
              <a:rPr lang="en-US" sz="2200" i="1" dirty="0">
                <a:ln w="18415" cmpd="sng">
                  <a:solidFill>
                    <a:srgbClr val="FFFFFF"/>
                  </a:solidFill>
                  <a:prstDash val="solid"/>
                </a:ln>
                <a:solidFill>
                  <a:schemeClr val="bg1"/>
                </a:solidFill>
              </a:rPr>
              <a:t>you </a:t>
            </a:r>
            <a:r>
              <a:rPr lang="en-US" sz="2200" i="1" dirty="0" smtClean="0">
                <a:ln w="18415" cmpd="sng">
                  <a:solidFill>
                    <a:srgbClr val="FFFFFF"/>
                  </a:solidFill>
                  <a:prstDash val="solid"/>
                </a:ln>
                <a:solidFill>
                  <a:schemeClr val="bg1"/>
                </a:solidFill>
              </a:rPr>
              <a:t/>
            </a:r>
            <a:br>
              <a:rPr lang="en-US" sz="2200" i="1" dirty="0" smtClean="0">
                <a:ln w="18415" cmpd="sng">
                  <a:solidFill>
                    <a:srgbClr val="FFFFFF"/>
                  </a:solidFill>
                  <a:prstDash val="solid"/>
                </a:ln>
                <a:solidFill>
                  <a:schemeClr val="bg1"/>
                </a:solidFill>
              </a:rPr>
            </a:br>
            <a:r>
              <a:rPr lang="en-US" sz="2200" i="1" dirty="0" smtClean="0">
                <a:ln w="18415" cmpd="sng">
                  <a:solidFill>
                    <a:srgbClr val="FFFFFF"/>
                  </a:solidFill>
                  <a:prstDash val="solid"/>
                </a:ln>
                <a:solidFill>
                  <a:schemeClr val="bg1"/>
                </a:solidFill>
              </a:rPr>
              <a:t>will</a:t>
            </a:r>
            <a:r>
              <a:rPr lang="en-US" sz="2200" i="1" dirty="0">
                <a:ln w="18415" cmpd="sng">
                  <a:solidFill>
                    <a:srgbClr val="FFFFFF"/>
                  </a:solidFill>
                  <a:prstDash val="solid"/>
                </a:ln>
                <a:solidFill>
                  <a:schemeClr val="bg1"/>
                </a:solidFill>
              </a:rPr>
              <a:t>, gentle viewers. Join me on a new voyage </a:t>
            </a:r>
            <a:r>
              <a:rPr lang="en-US" sz="2200" i="1" dirty="0" smtClean="0">
                <a:ln w="18415" cmpd="sng">
                  <a:solidFill>
                    <a:srgbClr val="FFFFFF"/>
                  </a:solidFill>
                  <a:prstDash val="solid"/>
                </a:ln>
                <a:solidFill>
                  <a:schemeClr val="bg1"/>
                </a:solidFill>
              </a:rPr>
              <a:t>of </a:t>
            </a:r>
            <a:r>
              <a:rPr lang="en-US" sz="2200" i="1" dirty="0">
                <a:ln w="18415" cmpd="sng">
                  <a:solidFill>
                    <a:srgbClr val="FFFFFF"/>
                  </a:solidFill>
                  <a:prstDash val="solid"/>
                </a:ln>
                <a:solidFill>
                  <a:schemeClr val="bg1"/>
                </a:solidFill>
              </a:rPr>
              <a:t>the mind. </a:t>
            </a:r>
            <a:r>
              <a:rPr lang="en-US" sz="2200" i="1" dirty="0" smtClean="0">
                <a:ln w="18415" cmpd="sng">
                  <a:solidFill>
                    <a:srgbClr val="FFFFFF"/>
                  </a:solidFill>
                  <a:prstDash val="solid"/>
                </a:ln>
                <a:solidFill>
                  <a:schemeClr val="bg1"/>
                </a:solidFill>
              </a:rPr>
              <a:t/>
            </a:r>
            <a:br>
              <a:rPr lang="en-US" sz="2200" i="1" dirty="0" smtClean="0">
                <a:ln w="18415" cmpd="sng">
                  <a:solidFill>
                    <a:srgbClr val="FFFFFF"/>
                  </a:solidFill>
                  <a:prstDash val="solid"/>
                </a:ln>
                <a:solidFill>
                  <a:schemeClr val="bg1"/>
                </a:solidFill>
              </a:rPr>
            </a:br>
            <a:r>
              <a:rPr lang="en-US" sz="2200" i="1" dirty="0" smtClean="0">
                <a:ln w="18415" cmpd="sng">
                  <a:solidFill>
                    <a:srgbClr val="FFFFFF"/>
                  </a:solidFill>
                  <a:prstDash val="solid"/>
                </a:ln>
                <a:solidFill>
                  <a:schemeClr val="bg1"/>
                </a:solidFill>
              </a:rPr>
              <a:t>A </a:t>
            </a:r>
            <a:r>
              <a:rPr lang="en-US" sz="2200" i="1" dirty="0">
                <a:ln w="18415" cmpd="sng">
                  <a:solidFill>
                    <a:srgbClr val="FFFFFF"/>
                  </a:solidFill>
                  <a:prstDash val="solid"/>
                </a:ln>
                <a:solidFill>
                  <a:schemeClr val="bg1"/>
                </a:solidFill>
              </a:rPr>
              <a:t>little tale I </a:t>
            </a:r>
            <a:r>
              <a:rPr lang="en-US" sz="2200" i="1" dirty="0" smtClean="0">
                <a:ln w="18415" cmpd="sng">
                  <a:solidFill>
                    <a:srgbClr val="FFFFFF"/>
                  </a:solidFill>
                  <a:prstDash val="solid"/>
                </a:ln>
                <a:solidFill>
                  <a:schemeClr val="bg1"/>
                </a:solidFill>
              </a:rPr>
              <a:t>like to </a:t>
            </a:r>
            <a:r>
              <a:rPr lang="en-US" sz="2200" i="1" dirty="0">
                <a:ln w="18415" cmpd="sng">
                  <a:solidFill>
                    <a:srgbClr val="FFFFFF"/>
                  </a:solidFill>
                  <a:prstDash val="solid"/>
                </a:ln>
                <a:solidFill>
                  <a:schemeClr val="bg1"/>
                </a:solidFill>
              </a:rPr>
              <a:t>call</a:t>
            </a:r>
            <a:r>
              <a:rPr lang="en-US" sz="2200" i="1" dirty="0" smtClean="0">
                <a:ln w="18415" cmpd="sng">
                  <a:solidFill>
                    <a:srgbClr val="FFFFFF"/>
                  </a:solidFill>
                  <a:prstDash val="solid"/>
                </a:ln>
                <a:solidFill>
                  <a:schemeClr val="bg1"/>
                </a:solidFill>
              </a:rPr>
              <a:t>…</a:t>
            </a:r>
            <a:endParaRPr lang="en-US" sz="2200" i="1" dirty="0">
              <a:ln w="18415" cmpd="sng">
                <a:solidFill>
                  <a:srgbClr val="FFFFFF"/>
                </a:solidFill>
                <a:prstDash val="solid"/>
              </a:ln>
              <a:solidFill>
                <a:schemeClr val="bg1"/>
              </a:solidFill>
            </a:endParaRP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5"/>
          <p:cNvSpPr txBox="1"/>
          <p:nvPr/>
        </p:nvSpPr>
        <p:spPr>
          <a:xfrm>
            <a:off x="990600" y="5344180"/>
            <a:ext cx="4572000" cy="523220"/>
          </a:xfrm>
          <a:prstGeom prst="rect">
            <a:avLst/>
          </a:prstGeom>
          <a:noFill/>
        </p:spPr>
        <p:txBody>
          <a:bodyPr wrap="square" rtlCol="0">
            <a:spAutoFit/>
          </a:bodyPr>
          <a:lstStyle/>
          <a:p>
            <a:r>
              <a:rPr lang="en-US" sz="2800" i="1" dirty="0" smtClean="0">
                <a:ln w="18415" cmpd="sng">
                  <a:solidFill>
                    <a:srgbClr val="FFFFFF"/>
                  </a:solidFill>
                  <a:prstDash val="solid"/>
                </a:ln>
                <a:solidFill>
                  <a:schemeClr val="bg1"/>
                </a:solidFill>
              </a:rPr>
              <a:t>Buffy, Slayer of the </a:t>
            </a:r>
            <a:r>
              <a:rPr lang="en-US" sz="2800" i="1" dirty="0" err="1" smtClean="0">
                <a:ln w="18415" cmpd="sng">
                  <a:solidFill>
                    <a:srgbClr val="FFFFFF"/>
                  </a:solidFill>
                  <a:prstDash val="solid"/>
                </a:ln>
                <a:solidFill>
                  <a:schemeClr val="bg1"/>
                </a:solidFill>
              </a:rPr>
              <a:t>Vampyrs</a:t>
            </a:r>
            <a:r>
              <a:rPr lang="en-US" sz="2800" i="1" dirty="0" smtClean="0">
                <a:ln w="18415" cmpd="sng">
                  <a:solidFill>
                    <a:srgbClr val="FFFFFF"/>
                  </a:solidFill>
                  <a:prstDash val="solid"/>
                </a:ln>
                <a:solidFill>
                  <a:schemeClr val="bg1"/>
                </a:solidFill>
              </a:rPr>
              <a:t>.”</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ialwayshaveaplan.files.wordpress.com/2010/04/s-5-2010-04-25-12-15-251.jpg"/>
          <p:cNvPicPr>
            <a:picLocks noChangeAspect="1" noChangeArrowheads="1"/>
          </p:cNvPicPr>
          <p:nvPr/>
        </p:nvPicPr>
        <p:blipFill>
          <a:blip r:embed="rId2" cstate="print">
            <a:lum bright="70000" contrast="-70000"/>
          </a:blip>
          <a:srcRect l="3492" t="3093"/>
          <a:stretch>
            <a:fillRect/>
          </a:stretch>
        </p:blipFill>
        <p:spPr bwMode="auto">
          <a:xfrm>
            <a:off x="0" y="0"/>
            <a:ext cx="9144000" cy="6858001"/>
          </a:xfrm>
          <a:prstGeom prst="rect">
            <a:avLst/>
          </a:prstGeom>
          <a:noFill/>
        </p:spPr>
      </p:pic>
      <p:sp>
        <p:nvSpPr>
          <p:cNvPr id="3" name="Content Placeholder 2"/>
          <p:cNvSpPr>
            <a:spLocks noGrp="1"/>
          </p:cNvSpPr>
          <p:nvPr>
            <p:ph idx="1"/>
          </p:nvPr>
        </p:nvSpPr>
        <p:spPr>
          <a:xfrm>
            <a:off x="457200" y="838200"/>
            <a:ext cx="8229600" cy="5791200"/>
          </a:xfrm>
        </p:spPr>
        <p:txBody>
          <a:bodyPr>
            <a:normAutofit fontScale="85000" lnSpcReduction="20000"/>
          </a:bodyPr>
          <a:lstStyle/>
          <a:p>
            <a:pPr marL="0" indent="0">
              <a:buNone/>
            </a:pPr>
            <a:r>
              <a:rPr lang="en-US" i="1" dirty="0"/>
              <a:t>“</a:t>
            </a:r>
            <a:r>
              <a:rPr lang="en-US" dirty="0"/>
              <a:t>I told one lie. I had one drink. </a:t>
            </a:r>
            <a:r>
              <a:rPr lang="en-US" i="1" dirty="0"/>
              <a:t>Yes, and you were very nearly devoured by a giant demon snake</a:t>
            </a:r>
            <a:r>
              <a:rPr lang="en-US" i="1" dirty="0" smtClean="0"/>
              <a:t>.”</a:t>
            </a:r>
          </a:p>
          <a:p>
            <a:pPr lvl="1"/>
            <a:r>
              <a:rPr lang="en-US" u="sng" dirty="0" smtClean="0"/>
              <a:t>Internalization</a:t>
            </a:r>
            <a:r>
              <a:rPr lang="en-US" dirty="0" smtClean="0"/>
              <a:t> and </a:t>
            </a:r>
            <a:r>
              <a:rPr lang="en-US" u="sng" dirty="0" smtClean="0"/>
              <a:t>sanctions</a:t>
            </a:r>
            <a:r>
              <a:rPr lang="en-US" dirty="0" smtClean="0"/>
              <a:t> </a:t>
            </a:r>
            <a:r>
              <a:rPr lang="en-US" dirty="0" smtClean="0"/>
              <a:t>– When </a:t>
            </a:r>
            <a:r>
              <a:rPr lang="en-US" dirty="0"/>
              <a:t>do I need guidance and when should I trust my own judgment? </a:t>
            </a:r>
            <a:endParaRPr lang="en-US" dirty="0" smtClean="0"/>
          </a:p>
          <a:p>
            <a:pPr lvl="1"/>
            <a:endParaRPr lang="en-US" dirty="0" smtClean="0"/>
          </a:p>
          <a:p>
            <a:pPr marL="0" indent="0">
              <a:buNone/>
            </a:pPr>
            <a:r>
              <a:rPr lang="en-US" i="1" dirty="0"/>
              <a:t>“A lot of things that seem strong and good and powerful, they can be painful. </a:t>
            </a:r>
            <a:r>
              <a:rPr lang="en-US" dirty="0"/>
              <a:t>Like, </a:t>
            </a:r>
            <a:r>
              <a:rPr lang="en-US" dirty="0" smtClean="0"/>
              <a:t>say…immortality</a:t>
            </a:r>
            <a:r>
              <a:rPr lang="en-US" dirty="0"/>
              <a:t>? </a:t>
            </a:r>
            <a:r>
              <a:rPr lang="en-US" i="1" dirty="0"/>
              <a:t>Exactly. I’m dying to get rid of that</a:t>
            </a:r>
            <a:r>
              <a:rPr lang="en-US" i="1" dirty="0" smtClean="0"/>
              <a:t>.”</a:t>
            </a:r>
          </a:p>
          <a:p>
            <a:pPr lvl="1"/>
            <a:r>
              <a:rPr lang="en-US" dirty="0"/>
              <a:t>What will the consequences be of using “magic” </a:t>
            </a:r>
            <a:r>
              <a:rPr lang="en-US" dirty="0" smtClean="0"/>
              <a:t>(substances, cheating, etc.) </a:t>
            </a:r>
            <a:r>
              <a:rPr lang="en-US" dirty="0" smtClean="0"/>
              <a:t>to </a:t>
            </a:r>
            <a:r>
              <a:rPr lang="en-US" dirty="0"/>
              <a:t>solve a problem? </a:t>
            </a:r>
            <a:endParaRPr lang="en-US" dirty="0" smtClean="0"/>
          </a:p>
          <a:p>
            <a:pPr lvl="1"/>
            <a:endParaRPr lang="en-US" dirty="0" smtClean="0"/>
          </a:p>
          <a:p>
            <a:pPr marL="0" indent="0">
              <a:buNone/>
            </a:pPr>
            <a:r>
              <a:rPr lang="en-US" i="1" dirty="0"/>
              <a:t>“I can beat up the demons, until the cows come home. And then I can beat up the cows. But I’m not sure I like what it’s doing to me.” </a:t>
            </a:r>
            <a:endParaRPr lang="en-US" i="1" dirty="0" smtClean="0"/>
          </a:p>
          <a:p>
            <a:pPr lvl="1"/>
            <a:r>
              <a:rPr lang="en-US" u="sng" dirty="0" smtClean="0"/>
              <a:t>Conflict</a:t>
            </a:r>
            <a:r>
              <a:rPr lang="en-US" dirty="0" smtClean="0"/>
              <a:t>: </a:t>
            </a:r>
            <a:r>
              <a:rPr lang="en-US" dirty="0" smtClean="0"/>
              <a:t>Is </a:t>
            </a:r>
            <a:r>
              <a:rPr lang="en-US" dirty="0"/>
              <a:t>violence the answer? </a:t>
            </a:r>
            <a:r>
              <a:rPr lang="en-US" dirty="0" smtClean="0"/>
              <a:t>Could some form of cooperation or accommodation work better?</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btvsonline.com/wp-content/uploads/2011/09/buffy-finale.jpg"/>
          <p:cNvPicPr>
            <a:picLocks noChangeAspect="1" noChangeArrowheads="1"/>
          </p:cNvPicPr>
          <p:nvPr/>
        </p:nvPicPr>
        <p:blipFill>
          <a:blip r:embed="rId2" cstate="print">
            <a:lum bright="70000" contrast="-70000"/>
          </a:blip>
          <a:srcRect l="20833" r="21667" b="45743"/>
          <a:stretch>
            <a:fillRect/>
          </a:stretch>
        </p:blipFill>
        <p:spPr bwMode="auto">
          <a:xfrm>
            <a:off x="0" y="0"/>
            <a:ext cx="9144000" cy="6891132"/>
          </a:xfrm>
          <a:prstGeom prst="rect">
            <a:avLst/>
          </a:prstGeom>
          <a:noFill/>
        </p:spPr>
      </p:pic>
      <p:sp>
        <p:nvSpPr>
          <p:cNvPr id="2" name="Title 1"/>
          <p:cNvSpPr>
            <a:spLocks noGrp="1"/>
          </p:cNvSpPr>
          <p:nvPr>
            <p:ph type="title"/>
          </p:nvPr>
        </p:nvSpPr>
        <p:spPr/>
        <p:txBody>
          <a:bodyPr>
            <a:normAutofit/>
          </a:bodyPr>
          <a:lstStyle/>
          <a:p>
            <a:r>
              <a:rPr lang="en-US" b="1" dirty="0" smtClean="0"/>
              <a:t>Feminism</a:t>
            </a:r>
            <a:endParaRPr lang="en-US" b="1"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pPr>
              <a:buNone/>
            </a:pPr>
            <a:r>
              <a:rPr lang="en-US" sz="3000" i="1" dirty="0" smtClean="0"/>
              <a:t>“I’m sorry. What’s your name? </a:t>
            </a:r>
            <a:r>
              <a:rPr lang="en-US" sz="3000" dirty="0" smtClean="0"/>
              <a:t>Buffy</a:t>
            </a:r>
            <a:r>
              <a:rPr lang="en-US" sz="3000" i="1" dirty="0" smtClean="0"/>
              <a:t>. No, really.”</a:t>
            </a:r>
          </a:p>
          <a:p>
            <a:pPr lvl="1"/>
            <a:r>
              <a:rPr lang="en-US" dirty="0" smtClean="0"/>
              <a:t>Irony: turning the </a:t>
            </a:r>
            <a:r>
              <a:rPr lang="en-US" dirty="0"/>
              <a:t>cliché of the </a:t>
            </a:r>
            <a:r>
              <a:rPr lang="en-US" dirty="0" smtClean="0"/>
              <a:t>helpless blonde girl </a:t>
            </a:r>
            <a:br>
              <a:rPr lang="en-US" dirty="0" smtClean="0"/>
            </a:br>
            <a:r>
              <a:rPr lang="en-US" dirty="0" smtClean="0"/>
              <a:t>victim </a:t>
            </a:r>
            <a:r>
              <a:rPr lang="en-US" dirty="0"/>
              <a:t>on its </a:t>
            </a:r>
            <a:r>
              <a:rPr lang="en-US" dirty="0" smtClean="0"/>
              <a:t>head</a:t>
            </a:r>
          </a:p>
          <a:p>
            <a:pPr lvl="1"/>
            <a:r>
              <a:rPr lang="en-US" u="sng" dirty="0"/>
              <a:t>Gender role</a:t>
            </a:r>
            <a:r>
              <a:rPr lang="en-US" dirty="0"/>
              <a:t> formation, </a:t>
            </a:r>
            <a:r>
              <a:rPr lang="en-US" dirty="0" smtClean="0"/>
              <a:t>status </a:t>
            </a:r>
            <a:r>
              <a:rPr lang="en-US" dirty="0"/>
              <a:t>of women</a:t>
            </a:r>
          </a:p>
          <a:p>
            <a:pPr lvl="1"/>
            <a:endParaRPr lang="en-US" dirty="0" smtClean="0"/>
          </a:p>
          <a:p>
            <a:pPr lvl="1"/>
            <a:endParaRPr lang="en-US" dirty="0" smtClean="0"/>
          </a:p>
          <a:p>
            <a:pPr marL="0" indent="0">
              <a:buNone/>
            </a:pPr>
            <a:r>
              <a:rPr lang="en-US" sz="2800" i="1" dirty="0" smtClean="0"/>
              <a:t>“That’s what I want to do – fight evil, help people…</a:t>
            </a:r>
            <a:br>
              <a:rPr lang="en-US" sz="2800" i="1" dirty="0" smtClean="0"/>
            </a:br>
            <a:r>
              <a:rPr lang="en-US" sz="2800" i="1" dirty="0" smtClean="0"/>
              <a:t>I think it’s worth doing. And I don’t think you do it because you have to. It’s a good fight, Buffy, and </a:t>
            </a:r>
            <a:br>
              <a:rPr lang="en-US" sz="2800" i="1" dirty="0" smtClean="0"/>
            </a:br>
            <a:r>
              <a:rPr lang="en-US" sz="2800" i="1" dirty="0" smtClean="0"/>
              <a:t>I want in.”</a:t>
            </a:r>
            <a:endParaRPr lang="en-US" sz="2800" dirty="0" smtClean="0"/>
          </a:p>
          <a:p>
            <a:pPr lvl="1"/>
            <a:r>
              <a:rPr lang="en-US" dirty="0" smtClean="0"/>
              <a:t>Celebration </a:t>
            </a:r>
            <a:r>
              <a:rPr lang="en-US" dirty="0"/>
              <a:t>of female </a:t>
            </a:r>
            <a:r>
              <a:rPr lang="en-US" dirty="0" smtClean="0"/>
              <a:t>power: having </a:t>
            </a:r>
            <a:r>
              <a:rPr lang="en-US" dirty="0"/>
              <a:t>it, using it, sharing it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btvsonline.com/wp-content/uploads/2011/09/buffy-finale.jpg"/>
          <p:cNvPicPr>
            <a:picLocks noChangeAspect="1" noChangeArrowheads="1"/>
          </p:cNvPicPr>
          <p:nvPr/>
        </p:nvPicPr>
        <p:blipFill>
          <a:blip r:embed="rId2" cstate="print">
            <a:lum bright="70000" contrast="-70000"/>
          </a:blip>
          <a:srcRect l="20833" r="21667" b="45743"/>
          <a:stretch>
            <a:fillRect/>
          </a:stretch>
        </p:blipFill>
        <p:spPr bwMode="auto">
          <a:xfrm>
            <a:off x="0" y="0"/>
            <a:ext cx="9144000" cy="6891132"/>
          </a:xfrm>
          <a:prstGeom prst="rect">
            <a:avLst/>
          </a:prstGeom>
          <a:noFill/>
        </p:spPr>
      </p:pic>
      <p:sp>
        <p:nvSpPr>
          <p:cNvPr id="3" name="Content Placeholder 2"/>
          <p:cNvSpPr>
            <a:spLocks noGrp="1"/>
          </p:cNvSpPr>
          <p:nvPr>
            <p:ph idx="1"/>
          </p:nvPr>
        </p:nvSpPr>
        <p:spPr>
          <a:xfrm>
            <a:off x="457200" y="1066800"/>
            <a:ext cx="8229600" cy="5105400"/>
          </a:xfrm>
        </p:spPr>
        <p:txBody>
          <a:bodyPr>
            <a:normAutofit fontScale="92500" lnSpcReduction="20000"/>
          </a:bodyPr>
          <a:lstStyle/>
          <a:p>
            <a:pPr marL="0" indent="0">
              <a:buNone/>
            </a:pPr>
            <a:r>
              <a:rPr lang="en-US" sz="2800" i="1" dirty="0"/>
              <a:t>“So, no problem. All we need is combo Buffy, her with Slayer strength, Giles’s multilingual know-how, and Willow’s witchy power</a:t>
            </a:r>
            <a:r>
              <a:rPr lang="en-US" sz="2800" i="1" dirty="0" smtClean="0"/>
              <a:t>.”</a:t>
            </a:r>
          </a:p>
          <a:p>
            <a:pPr lvl="1"/>
            <a:r>
              <a:rPr lang="en-US" u="sng" dirty="0" smtClean="0"/>
              <a:t>Social </a:t>
            </a:r>
            <a:r>
              <a:rPr lang="en-US" u="sng" dirty="0" smtClean="0"/>
              <a:t>Structure</a:t>
            </a:r>
            <a:r>
              <a:rPr lang="en-US" dirty="0" smtClean="0"/>
              <a:t>: r</a:t>
            </a:r>
            <a:r>
              <a:rPr lang="en-US" dirty="0" smtClean="0"/>
              <a:t>elational </a:t>
            </a:r>
            <a:r>
              <a:rPr lang="en-US" dirty="0" smtClean="0"/>
              <a:t>power, interdependence </a:t>
            </a:r>
          </a:p>
          <a:p>
            <a:pPr lvl="1"/>
            <a:endParaRPr lang="en-US" dirty="0" smtClean="0"/>
          </a:p>
          <a:p>
            <a:pPr marL="0" indent="0">
              <a:buNone/>
            </a:pPr>
            <a:r>
              <a:rPr lang="en-US" sz="2800" i="1" dirty="0" smtClean="0"/>
              <a:t>“</a:t>
            </a:r>
            <a:r>
              <a:rPr lang="en-US" sz="2800" i="1" dirty="0"/>
              <a:t>In every generation, one Slayer is born, because a bunch a men who died thousands of years ago made up that rule</a:t>
            </a:r>
            <a:r>
              <a:rPr lang="en-US" sz="2800" i="1" dirty="0" smtClean="0"/>
              <a:t>…</a:t>
            </a:r>
            <a:br>
              <a:rPr lang="en-US" sz="2800" i="1" dirty="0" smtClean="0"/>
            </a:br>
            <a:r>
              <a:rPr lang="en-US" sz="2800" i="1" dirty="0" smtClean="0"/>
              <a:t>I </a:t>
            </a:r>
            <a:r>
              <a:rPr lang="en-US" sz="2800" i="1" dirty="0"/>
              <a:t>say we change the rule. I say my power…should be our power…From now on, every girl in the world who might be a Slayer, will be a Slayer. Every </a:t>
            </a:r>
            <a:r>
              <a:rPr lang="en-US" sz="2800" i="1" dirty="0" smtClean="0"/>
              <a:t>girl </a:t>
            </a:r>
            <a:r>
              <a:rPr lang="en-US" sz="2800" i="1" dirty="0"/>
              <a:t>who could have the power, will have the power…Make your choice. Are you ready to be strong</a:t>
            </a:r>
            <a:r>
              <a:rPr lang="en-US" sz="2800" i="1" dirty="0" smtClean="0"/>
              <a:t>?”</a:t>
            </a:r>
          </a:p>
          <a:p>
            <a:pPr lvl="1"/>
            <a:r>
              <a:rPr lang="en-US" u="sng" dirty="0" smtClean="0"/>
              <a:t>Social movements</a:t>
            </a:r>
            <a:r>
              <a:rPr lang="en-US" dirty="0" smtClean="0"/>
              <a:t>: Activating </a:t>
            </a:r>
            <a:r>
              <a:rPr lang="en-US" dirty="0" smtClean="0"/>
              <a:t>latent power of women </a:t>
            </a:r>
            <a:r>
              <a:rPr lang="en-US" dirty="0" smtClean="0"/>
              <a:t/>
            </a:r>
            <a:br>
              <a:rPr lang="en-US" dirty="0" smtClean="0"/>
            </a:br>
            <a:r>
              <a:rPr lang="en-US" dirty="0" smtClean="0"/>
              <a:t>as </a:t>
            </a:r>
            <a:r>
              <a:rPr lang="en-US" dirty="0" smtClean="0"/>
              <a:t>a </a:t>
            </a:r>
            <a:r>
              <a:rPr lang="en-US" dirty="0" smtClean="0"/>
              <a:t>group</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ages.wikia.com/buffy/images/4/4e/01.jpg"/>
          <p:cNvPicPr>
            <a:picLocks noChangeAspect="1" noChangeArrowheads="1"/>
          </p:cNvPicPr>
          <p:nvPr/>
        </p:nvPicPr>
        <p:blipFill>
          <a:blip r:embed="rId2" cstate="print">
            <a:lum bright="70000" contrast="-70000"/>
          </a:blip>
          <a:srcRect/>
          <a:stretch>
            <a:fillRect/>
          </a:stretch>
        </p:blipFill>
        <p:spPr bwMode="auto">
          <a:xfrm>
            <a:off x="0" y="0"/>
            <a:ext cx="9144000" cy="6858001"/>
          </a:xfrm>
          <a:prstGeom prst="rect">
            <a:avLst/>
          </a:prstGeom>
          <a:noFill/>
        </p:spPr>
      </p:pic>
      <p:sp>
        <p:nvSpPr>
          <p:cNvPr id="2" name="Title 1"/>
          <p:cNvSpPr>
            <a:spLocks noGrp="1"/>
          </p:cNvSpPr>
          <p:nvPr>
            <p:ph type="title"/>
          </p:nvPr>
        </p:nvSpPr>
        <p:spPr/>
        <p:txBody>
          <a:bodyPr/>
          <a:lstStyle/>
          <a:p>
            <a:r>
              <a:rPr lang="en-US" b="1" dirty="0" smtClean="0"/>
              <a:t>Sociological Perspectives</a:t>
            </a:r>
            <a:endParaRPr lang="en-US" b="1" dirty="0"/>
          </a:p>
        </p:txBody>
      </p:sp>
      <p:sp>
        <p:nvSpPr>
          <p:cNvPr id="3" name="Content Placeholder 2"/>
          <p:cNvSpPr>
            <a:spLocks noGrp="1"/>
          </p:cNvSpPr>
          <p:nvPr>
            <p:ph idx="1"/>
          </p:nvPr>
        </p:nvSpPr>
        <p:spPr>
          <a:xfrm>
            <a:off x="457200" y="1447800"/>
            <a:ext cx="8229600" cy="4953000"/>
          </a:xfrm>
        </p:spPr>
        <p:txBody>
          <a:bodyPr>
            <a:normAutofit fontScale="62500" lnSpcReduction="20000"/>
          </a:bodyPr>
          <a:lstStyle/>
          <a:p>
            <a:r>
              <a:rPr lang="en-US" dirty="0" smtClean="0"/>
              <a:t>Interactionist</a:t>
            </a:r>
          </a:p>
          <a:p>
            <a:pPr lvl="1"/>
            <a:r>
              <a:rPr lang="en-US" dirty="0" smtClean="0"/>
              <a:t>Focus on agents and stages of socialization: Buffy’s transition to adulthood, Willow’s sexuality</a:t>
            </a:r>
          </a:p>
          <a:p>
            <a:pPr lvl="1"/>
            <a:r>
              <a:rPr lang="en-US" dirty="0"/>
              <a:t>C</a:t>
            </a:r>
            <a:r>
              <a:rPr lang="en-US" dirty="0" smtClean="0"/>
              <a:t>ommunicating through metaphor: fighting “demons”</a:t>
            </a:r>
          </a:p>
          <a:p>
            <a:pPr lvl="1"/>
            <a:r>
              <a:rPr lang="en-US" dirty="0"/>
              <a:t>G</a:t>
            </a:r>
            <a:r>
              <a:rPr lang="en-US" dirty="0" smtClean="0"/>
              <a:t>roup relationships and interactions: </a:t>
            </a:r>
            <a:r>
              <a:rPr lang="en-US" dirty="0" err="1" smtClean="0"/>
              <a:t>Scoobies</a:t>
            </a:r>
            <a:r>
              <a:rPr lang="en-US" dirty="0" smtClean="0"/>
              <a:t>, Slayer-Vampire relationships</a:t>
            </a:r>
            <a:endParaRPr lang="en-US" dirty="0" smtClean="0"/>
          </a:p>
          <a:p>
            <a:r>
              <a:rPr lang="en-US" dirty="0" smtClean="0"/>
              <a:t>Functionalist</a:t>
            </a:r>
          </a:p>
          <a:p>
            <a:pPr lvl="1"/>
            <a:r>
              <a:rPr lang="en-US" dirty="0" smtClean="0"/>
              <a:t>Manifest and latent functions of education: library as center of operations, Giles needed as Watcher</a:t>
            </a:r>
          </a:p>
          <a:p>
            <a:pPr lvl="1"/>
            <a:r>
              <a:rPr lang="en-US" dirty="0" smtClean="0"/>
              <a:t>Division of labor and hierarchy: Buffy as leader, Willow’s increasing power, </a:t>
            </a:r>
            <a:r>
              <a:rPr lang="en-US" dirty="0" err="1" smtClean="0"/>
              <a:t>Xander</a:t>
            </a:r>
            <a:r>
              <a:rPr lang="en-US" dirty="0"/>
              <a:t> </a:t>
            </a:r>
            <a:r>
              <a:rPr lang="en-US" dirty="0" smtClean="0"/>
              <a:t>as supporting figure with no powers</a:t>
            </a:r>
          </a:p>
          <a:p>
            <a:pPr lvl="1"/>
            <a:r>
              <a:rPr lang="en-US" dirty="0" smtClean="0"/>
              <a:t>Fighting evil gives them purpose, creates social cohesion out of chaos: Apocalypse averted, activating new Slayers worldwide</a:t>
            </a:r>
            <a:endParaRPr lang="en-US" dirty="0" smtClean="0"/>
          </a:p>
          <a:p>
            <a:r>
              <a:rPr lang="en-US" dirty="0" smtClean="0"/>
              <a:t>Conflict</a:t>
            </a:r>
          </a:p>
          <a:p>
            <a:pPr lvl="1"/>
            <a:r>
              <a:rPr lang="en-US" dirty="0" smtClean="0"/>
              <a:t>Gender role inequality: woman as the superhero is rare, “ironic”</a:t>
            </a:r>
          </a:p>
          <a:p>
            <a:pPr lvl="1"/>
            <a:r>
              <a:rPr lang="en-US" dirty="0" smtClean="0"/>
              <a:t>Conflicts arise in adolescence because of competition over scarce resources: popularity and status at school, who controls the streets at night, competing Slayers</a:t>
            </a:r>
          </a:p>
          <a:p>
            <a:pPr lvl="1"/>
            <a:r>
              <a:rPr lang="en-US" dirty="0" smtClean="0"/>
              <a:t>Buffy’s team is often fighting against the status quo, have to take on the vested interests: the Principal, the Mayor, the First Evil</a:t>
            </a:r>
            <a:endParaRPr lang="en-US" dirty="0" smtClean="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wikia.com/buffy/images/4/4e/01.jpg"/>
          <p:cNvPicPr>
            <a:picLocks noChangeAspect="1" noChangeArrowheads="1"/>
          </p:cNvPicPr>
          <p:nvPr/>
        </p:nvPicPr>
        <p:blipFill>
          <a:blip r:embed="rId2" cstate="print">
            <a:lum bright="70000" contrast="-70000"/>
          </a:blip>
          <a:srcRect/>
          <a:stretch>
            <a:fillRect/>
          </a:stretch>
        </p:blipFill>
        <p:spPr bwMode="auto">
          <a:xfrm>
            <a:off x="0" y="0"/>
            <a:ext cx="9144000" cy="6858001"/>
          </a:xfrm>
          <a:prstGeom prst="rect">
            <a:avLst/>
          </a:prstGeom>
          <a:noFill/>
        </p:spPr>
      </p:pic>
      <p:sp>
        <p:nvSpPr>
          <p:cNvPr id="2" name="Title 1"/>
          <p:cNvSpPr>
            <a:spLocks noGrp="1"/>
          </p:cNvSpPr>
          <p:nvPr>
            <p:ph type="title"/>
          </p:nvPr>
        </p:nvSpPr>
        <p:spPr/>
        <p:txBody>
          <a:bodyPr/>
          <a:lstStyle/>
          <a:p>
            <a:r>
              <a:rPr lang="en-US" b="1" dirty="0" smtClean="0"/>
              <a:t>Please Note</a:t>
            </a:r>
            <a:endParaRPr lang="en-US" b="1" dirty="0"/>
          </a:p>
        </p:txBody>
      </p:sp>
      <p:sp>
        <p:nvSpPr>
          <p:cNvPr id="3" name="Content Placeholder 2"/>
          <p:cNvSpPr>
            <a:spLocks noGrp="1"/>
          </p:cNvSpPr>
          <p:nvPr>
            <p:ph idx="1"/>
          </p:nvPr>
        </p:nvSpPr>
        <p:spPr>
          <a:xfrm>
            <a:off x="457200" y="1600200"/>
            <a:ext cx="8229600" cy="4876800"/>
          </a:xfrm>
        </p:spPr>
        <p:txBody>
          <a:bodyPr>
            <a:normAutofit fontScale="85000" lnSpcReduction="10000"/>
          </a:bodyPr>
          <a:lstStyle/>
          <a:p>
            <a:r>
              <a:rPr lang="en-US" dirty="0" smtClean="0"/>
              <a:t>There are many ways for you to approach your final project. It will be based on the topic you choose and your own preference.</a:t>
            </a:r>
          </a:p>
          <a:p>
            <a:r>
              <a:rPr lang="en-US" dirty="0" smtClean="0"/>
              <a:t>For example, there aren’t a lot of short </a:t>
            </a:r>
            <a:r>
              <a:rPr lang="en-US" dirty="0" err="1" smtClean="0"/>
              <a:t>BtVS</a:t>
            </a:r>
            <a:r>
              <a:rPr lang="en-US" dirty="0" smtClean="0"/>
              <a:t> clips on YouTube. But I have a whole book of Buffy quotes, so I used lots of quotes in my presentation. If I were a student, I would have included fewer quotes and added some video clips. But since I am the teacher, I can make you watch a full episode tomorrow!</a:t>
            </a:r>
          </a:p>
          <a:p>
            <a:pPr lvl="1"/>
            <a:r>
              <a:rPr lang="en-US" dirty="0" smtClean="0"/>
              <a:t>Episode: “Halloween” </a:t>
            </a:r>
          </a:p>
          <a:p>
            <a:r>
              <a:rPr lang="en-US" dirty="0" smtClean="0"/>
              <a:t>See the end for more examples of different kinds of projects…</a:t>
            </a:r>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ethe.co/media/catalog/product/buffy_the_vampire_slayer_series-dvd.jpg"/>
          <p:cNvPicPr>
            <a:picLocks noChangeAspect="1" noChangeArrowheads="1"/>
          </p:cNvPicPr>
          <p:nvPr/>
        </p:nvPicPr>
        <p:blipFill>
          <a:blip r:embed="rId2" cstate="print">
            <a:lum bright="70000" contrast="-70000"/>
          </a:blip>
          <a:srcRect l="10000" r="100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b="1" dirty="0" smtClean="0"/>
              <a:t>Works Cited</a:t>
            </a:r>
            <a:endParaRPr lang="en-US" b="1" dirty="0"/>
          </a:p>
        </p:txBody>
      </p:sp>
      <p:sp>
        <p:nvSpPr>
          <p:cNvPr id="3" name="Content Placeholder 2"/>
          <p:cNvSpPr>
            <a:spLocks noGrp="1"/>
          </p:cNvSpPr>
          <p:nvPr>
            <p:ph idx="1"/>
          </p:nvPr>
        </p:nvSpPr>
        <p:spPr>
          <a:xfrm>
            <a:off x="457200" y="1692276"/>
            <a:ext cx="8229600" cy="4860924"/>
          </a:xfrm>
        </p:spPr>
        <p:txBody>
          <a:bodyPr>
            <a:normAutofit fontScale="77500" lnSpcReduction="20000"/>
          </a:bodyPr>
          <a:lstStyle/>
          <a:p>
            <a:pPr lvl="0"/>
            <a:r>
              <a:rPr lang="en-US" altLang="en-US" dirty="0"/>
              <a:t>Mosley, Nancy. "Honors Sociology." Ms. Mosley's Classroom. Leesville Road High School, 1015. Web. 22 Oct. 2015. </a:t>
            </a:r>
          </a:p>
          <a:p>
            <a:pPr lvl="0"/>
            <a:r>
              <a:rPr lang="en-US" altLang="en-US" dirty="0"/>
              <a:t>Thomas, W. </a:t>
            </a:r>
            <a:r>
              <a:rPr lang="en-US" altLang="en-US" dirty="0" err="1"/>
              <a:t>LaVerne</a:t>
            </a:r>
            <a:r>
              <a:rPr lang="en-US" altLang="en-US" dirty="0"/>
              <a:t>, and Rinehart Holt. Holt Sociology [Gr. 9-12] the Study of Human Relationships. Austin, Tex.: Holt, Rinehart and Winston, 2003. Print. </a:t>
            </a:r>
          </a:p>
          <a:p>
            <a:r>
              <a:rPr lang="en-US" dirty="0"/>
              <a:t>South</a:t>
            </a:r>
            <a:r>
              <a:rPr lang="en-US" dirty="0"/>
              <a:t>, James B. Buffy the Vampire Slayer and Philosophy. 1st ed. </a:t>
            </a:r>
            <a:r>
              <a:rPr lang="en-US" dirty="0" err="1"/>
              <a:t>Carus</a:t>
            </a:r>
            <a:r>
              <a:rPr lang="en-US" dirty="0"/>
              <a:t> Publishing Company, 2003. Print</a:t>
            </a:r>
            <a:r>
              <a:rPr lang="en-US" dirty="0"/>
              <a:t>.</a:t>
            </a:r>
          </a:p>
          <a:p>
            <a:r>
              <a:rPr lang="en-US" dirty="0" err="1"/>
              <a:t>Brezenoff</a:t>
            </a:r>
            <a:r>
              <a:rPr lang="en-US" dirty="0"/>
              <a:t>, Steven, and </a:t>
            </a:r>
            <a:r>
              <a:rPr lang="en-US" dirty="0" err="1"/>
              <a:t>Micol</a:t>
            </a:r>
            <a:r>
              <a:rPr lang="en-US" dirty="0"/>
              <a:t> </a:t>
            </a:r>
            <a:r>
              <a:rPr lang="en-US" dirty="0" err="1"/>
              <a:t>Ostow</a:t>
            </a:r>
            <a:r>
              <a:rPr lang="en-US" dirty="0"/>
              <a:t>. The Quotable Slayer. 1st ed. Pocket, 2003. </a:t>
            </a:r>
            <a:r>
              <a:rPr lang="en-US" dirty="0"/>
              <a:t>Print</a:t>
            </a:r>
            <a:r>
              <a:rPr lang="en-US" dirty="0" smtClean="0"/>
              <a:t>.</a:t>
            </a:r>
          </a:p>
          <a:p>
            <a:endParaRPr lang="en-US" dirty="0"/>
          </a:p>
          <a:p>
            <a:pPr marL="0" indent="0">
              <a:buNone/>
            </a:pPr>
            <a:r>
              <a:rPr lang="en-US" i="1" dirty="0" smtClean="0"/>
              <a:t>Don’t forget to cite pictures in a text box below the image!</a:t>
            </a:r>
            <a:endParaRPr lang="en-US" i="1" dirty="0"/>
          </a:p>
        </p:txBody>
      </p:sp>
      <p:sp>
        <p:nvSpPr>
          <p:cNvPr id="4" name="Rectangle 1"/>
          <p:cNvSpPr>
            <a:spLocks noChangeArrowheads="1"/>
          </p:cNvSpPr>
          <p:nvPr/>
        </p:nvSpPr>
        <p:spPr bwMode="auto">
          <a:xfrm>
            <a:off x="0" y="348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ethe.co/media/catalog/product/buffy_the_vampire_slayer_series-dvd.jpg"/>
          <p:cNvPicPr>
            <a:picLocks noChangeAspect="1" noChangeArrowheads="1"/>
          </p:cNvPicPr>
          <p:nvPr/>
        </p:nvPicPr>
        <p:blipFill>
          <a:blip r:embed="rId2" cstate="print">
            <a:lum bright="70000" contrast="-70000"/>
          </a:blip>
          <a:srcRect l="10000" r="10000"/>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457200" y="914400"/>
            <a:ext cx="8229600" cy="5410200"/>
          </a:xfrm>
        </p:spPr>
        <p:txBody>
          <a:bodyPr>
            <a:normAutofit fontScale="92500" lnSpcReduction="10000"/>
          </a:bodyPr>
          <a:lstStyle/>
          <a:p>
            <a:r>
              <a:rPr lang="en-US" dirty="0" smtClean="0"/>
              <a:t>Your project will need to be a digital product that you can upload to Edmodo. This could be a PowerPoint, Prezi, Website, Blog, or Video. </a:t>
            </a:r>
          </a:p>
          <a:p>
            <a:r>
              <a:rPr lang="en-US" dirty="0" smtClean="0"/>
              <a:t>If you are wondering how you could do a video, here’s an example:</a:t>
            </a:r>
          </a:p>
          <a:p>
            <a:pPr lvl="1"/>
            <a:r>
              <a:rPr lang="en-US" dirty="0">
                <a:hlinkClick r:id="rId3"/>
              </a:rPr>
              <a:t>Why You Should Watch Buffy the Vampire Slayer</a:t>
            </a:r>
            <a:endParaRPr lang="en-US" dirty="0"/>
          </a:p>
          <a:p>
            <a:pPr lvl="1"/>
            <a:r>
              <a:rPr lang="en-US" dirty="0" smtClean="0">
                <a:hlinkClick r:id="rId4"/>
              </a:rPr>
              <a:t>Why You Should Watch Angel</a:t>
            </a:r>
            <a:endParaRPr lang="en-US" dirty="0" smtClean="0"/>
          </a:p>
          <a:p>
            <a:r>
              <a:rPr lang="en-US" dirty="0" smtClean="0"/>
              <a:t>You can also supplement your digital presentation with another artifact, like my poster of Buffy quotes that I made (along with this </a:t>
            </a:r>
            <a:r>
              <a:rPr lang="en-US" dirty="0" err="1" smtClean="0"/>
              <a:t>powerpoint</a:t>
            </a:r>
            <a:r>
              <a:rPr lang="en-US" dirty="0" smtClean="0"/>
              <a:t>) when I was younger and had much more free time on my hands</a:t>
            </a:r>
            <a:endParaRPr lang="en-US" dirty="0"/>
          </a:p>
        </p:txBody>
      </p:sp>
    </p:spTree>
    <p:extLst>
      <p:ext uri="{BB962C8B-B14F-4D97-AF65-F5344CB8AC3E}">
        <p14:creationId xmlns:p14="http://schemas.microsoft.com/office/powerpoint/2010/main" val="3872854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 Examples</a:t>
            </a:r>
            <a:endParaRPr lang="en-US" b="1" dirty="0"/>
          </a:p>
        </p:txBody>
      </p:sp>
      <p:sp>
        <p:nvSpPr>
          <p:cNvPr id="3" name="Content Placeholder 2"/>
          <p:cNvSpPr>
            <a:spLocks noGrp="1"/>
          </p:cNvSpPr>
          <p:nvPr>
            <p:ph idx="1"/>
          </p:nvPr>
        </p:nvSpPr>
        <p:spPr>
          <a:xfrm>
            <a:off x="457200" y="1600200"/>
            <a:ext cx="8229600" cy="4572000"/>
          </a:xfrm>
        </p:spPr>
        <p:txBody>
          <a:bodyPr>
            <a:normAutofit fontScale="85000" lnSpcReduction="10000"/>
          </a:bodyPr>
          <a:lstStyle/>
          <a:p>
            <a:r>
              <a:rPr lang="en-US" dirty="0" smtClean="0"/>
              <a:t>Your project does not have to be based on pop culture like this one. It can be based on pretty much anything you are passionate about.</a:t>
            </a:r>
          </a:p>
          <a:p>
            <a:r>
              <a:rPr lang="en-US" dirty="0"/>
              <a:t>Over time, I have modified </a:t>
            </a:r>
            <a:r>
              <a:rPr lang="en-US" dirty="0" smtClean="0"/>
              <a:t>this </a:t>
            </a:r>
            <a:r>
              <a:rPr lang="en-US" dirty="0"/>
              <a:t>PowerPoint as necessary to be a better example of what should be in your project. </a:t>
            </a:r>
            <a:r>
              <a:rPr lang="en-US" dirty="0" smtClean="0"/>
              <a:t>However, the open-ended and creative nature of the project make it difficult. Think outside the box, but make sure you follow the Rubric and Outline I gave you. If you aren’t sure, just ask!</a:t>
            </a:r>
          </a:p>
          <a:p>
            <a:r>
              <a:rPr lang="en-US" dirty="0" smtClean="0"/>
              <a:t>If I had time to do another one now, here’s some ideas I have considered…</a:t>
            </a:r>
            <a:endParaRPr lang="en-US" dirty="0"/>
          </a:p>
        </p:txBody>
      </p:sp>
    </p:spTree>
    <p:extLst>
      <p:ext uri="{BB962C8B-B14F-4D97-AF65-F5344CB8AC3E}">
        <p14:creationId xmlns:p14="http://schemas.microsoft.com/office/powerpoint/2010/main" val="43418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52400" y="2255838"/>
            <a:ext cx="4040188" cy="639762"/>
          </a:xfrm>
        </p:spPr>
        <p:txBody>
          <a:bodyPr/>
          <a:lstStyle/>
          <a:p>
            <a:pPr algn="ctr"/>
            <a:r>
              <a:rPr lang="en-US" dirty="0" smtClean="0"/>
              <a:t>My Kids</a:t>
            </a:r>
            <a:endParaRPr lang="en-US" dirty="0"/>
          </a:p>
        </p:txBody>
      </p:sp>
      <p:sp>
        <p:nvSpPr>
          <p:cNvPr id="3" name="Content Placeholder 2"/>
          <p:cNvSpPr>
            <a:spLocks noGrp="1"/>
          </p:cNvSpPr>
          <p:nvPr>
            <p:ph sz="half" idx="2"/>
          </p:nvPr>
        </p:nvSpPr>
        <p:spPr>
          <a:xfrm>
            <a:off x="304800" y="2895600"/>
            <a:ext cx="4114800" cy="4038600"/>
          </a:xfrm>
        </p:spPr>
        <p:txBody>
          <a:bodyPr>
            <a:normAutofit fontScale="70000" lnSpcReduction="20000"/>
          </a:bodyPr>
          <a:lstStyle/>
          <a:p>
            <a:r>
              <a:rPr lang="en-US" dirty="0" smtClean="0"/>
              <a:t>Socialization: use of sanctions, role-taking process, new stage of adult socialization </a:t>
            </a:r>
          </a:p>
          <a:p>
            <a:r>
              <a:rPr lang="en-US" dirty="0" smtClean="0"/>
              <a:t>Social structure and interaction: connections between my nuclear and extended </a:t>
            </a:r>
            <a:r>
              <a:rPr lang="en-US" dirty="0" smtClean="0"/>
              <a:t>family, </a:t>
            </a:r>
            <a:r>
              <a:rPr lang="en-US" dirty="0" smtClean="0"/>
              <a:t>how accommodation has taken place in primary relationships over how to raise kids, theory of dramaturgy shows how I perform role of mother differently than role of teacher or wife</a:t>
            </a:r>
          </a:p>
          <a:p>
            <a:r>
              <a:rPr lang="en-US" dirty="0" smtClean="0"/>
              <a:t>Social institutions: my decision to send kids to daycare and keep teaching, egalitarian authority and childcare structure of our household, how the economy affects our ability to prepare for their college and inheritance </a:t>
            </a:r>
          </a:p>
          <a:p>
            <a:pPr lvl="1"/>
            <a:endParaRPr lang="en-US" dirty="0" smtClean="0"/>
          </a:p>
          <a:p>
            <a:pPr lvl="1"/>
            <a:endParaRPr lang="en-US" dirty="0"/>
          </a:p>
        </p:txBody>
      </p:sp>
      <p:sp>
        <p:nvSpPr>
          <p:cNvPr id="5" name="Text Placeholder 4"/>
          <p:cNvSpPr>
            <a:spLocks noGrp="1"/>
          </p:cNvSpPr>
          <p:nvPr>
            <p:ph type="body" sz="quarter" idx="3"/>
          </p:nvPr>
        </p:nvSpPr>
        <p:spPr>
          <a:xfrm>
            <a:off x="4760911" y="350838"/>
            <a:ext cx="4041775" cy="639762"/>
          </a:xfrm>
        </p:spPr>
        <p:txBody>
          <a:bodyPr/>
          <a:lstStyle/>
          <a:p>
            <a:pPr algn="ctr"/>
            <a:r>
              <a:rPr lang="en-US" dirty="0" smtClean="0"/>
              <a:t>Bob Dylan</a:t>
            </a:r>
            <a:endParaRPr lang="en-US" dirty="0"/>
          </a:p>
        </p:txBody>
      </p:sp>
      <p:sp>
        <p:nvSpPr>
          <p:cNvPr id="6" name="Content Placeholder 5"/>
          <p:cNvSpPr>
            <a:spLocks noGrp="1"/>
          </p:cNvSpPr>
          <p:nvPr>
            <p:ph sz="quarter" idx="4"/>
          </p:nvPr>
        </p:nvSpPr>
        <p:spPr>
          <a:xfrm>
            <a:off x="4876799" y="1219200"/>
            <a:ext cx="3925887" cy="4038600"/>
          </a:xfrm>
        </p:spPr>
        <p:txBody>
          <a:bodyPr>
            <a:normAutofit fontScale="70000" lnSpcReduction="20000"/>
          </a:bodyPr>
          <a:lstStyle/>
          <a:p>
            <a:r>
              <a:rPr lang="en-US" dirty="0" smtClean="0"/>
              <a:t>His music: </a:t>
            </a:r>
            <a:r>
              <a:rPr lang="en-US" dirty="0" smtClean="0"/>
              <a:t>subculture/counterculture</a:t>
            </a:r>
            <a:r>
              <a:rPr lang="en-US" dirty="0" smtClean="0"/>
              <a:t>, themes in lyrics about social stratification and change, reflection of his personal angst and stages of life</a:t>
            </a:r>
          </a:p>
          <a:p>
            <a:r>
              <a:rPr lang="en-US" dirty="0" smtClean="0"/>
              <a:t>His life: socio-cultural context and influences over time, Jewish-Christian-? religious conversion, strange relationship with media</a:t>
            </a:r>
            <a:endParaRPr lang="en-US" dirty="0"/>
          </a:p>
          <a:p>
            <a:r>
              <a:rPr lang="en-US" dirty="0" smtClean="0"/>
              <a:t>The very unofficial Mosley family Dylan fan club: dyad relationship between husband and wife, small group interactions with his brother and friends, cultural diffusion involved in finding cover versions of songs for people who don’t like his voice</a:t>
            </a:r>
          </a:p>
          <a:p>
            <a:pPr marL="457200" lvl="1" indent="0">
              <a:buNone/>
            </a:pPr>
            <a:endParaRPr lang="en-US" dirty="0" smtClean="0"/>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28332" t="26540" r="15001" b="14444"/>
          <a:stretch/>
        </p:blipFill>
        <p:spPr>
          <a:xfrm>
            <a:off x="761999" y="-26158"/>
            <a:ext cx="3057715" cy="2388358"/>
          </a:xfrm>
          <a:prstGeom prst="rect">
            <a:avLst/>
          </a:prstGeom>
        </p:spPr>
      </p:pic>
      <p:pic>
        <p:nvPicPr>
          <p:cNvPr id="1026" name="Picture 2" descr="http://www.gospelherald.com/data/images/full/9983/bob-dyl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4876800"/>
            <a:ext cx="3171398"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96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oogle.com/images?q=tbn:ANd9GcSkgbgJpyxnB7UiYgbL1gjkH9KL9Qr_cv_5_8zYwOfNBM9R94KTfw"/>
          <p:cNvPicPr>
            <a:picLocks noChangeAspect="1" noChangeArrowheads="1"/>
          </p:cNvPicPr>
          <p:nvPr/>
        </p:nvPicPr>
        <p:blipFill>
          <a:blip r:embed="rId2" cstate="print"/>
          <a:srcRect/>
          <a:stretch>
            <a:fillRect/>
          </a:stretch>
        </p:blipFill>
        <p:spPr bwMode="auto">
          <a:xfrm>
            <a:off x="7046794" y="990600"/>
            <a:ext cx="1895475" cy="2419351"/>
          </a:xfrm>
          <a:prstGeom prst="rect">
            <a:avLst/>
          </a:prstGeom>
          <a:noFill/>
        </p:spPr>
      </p:pic>
      <p:pic>
        <p:nvPicPr>
          <p:cNvPr id="4" name="Picture 2" descr="C:\Documents and Settings\nmosley\Local Settings\Temporary Internet Files\Content.IE5\S8WLXCW3\MC900441321[1].png"/>
          <p:cNvPicPr>
            <a:picLocks noChangeAspect="1" noChangeArrowheads="1"/>
          </p:cNvPicPr>
          <p:nvPr/>
        </p:nvPicPr>
        <p:blipFill>
          <a:blip r:embed="rId3" cstate="print"/>
          <a:srcRect/>
          <a:stretch>
            <a:fillRect/>
          </a:stretch>
        </p:blipFill>
        <p:spPr bwMode="auto">
          <a:xfrm>
            <a:off x="1514475" y="1057275"/>
            <a:ext cx="5572125" cy="5572125"/>
          </a:xfrm>
          <a:prstGeom prst="rect">
            <a:avLst/>
          </a:prstGeom>
          <a:noFill/>
        </p:spPr>
      </p:pic>
      <p:sp>
        <p:nvSpPr>
          <p:cNvPr id="2" name="Title 1"/>
          <p:cNvSpPr>
            <a:spLocks noGrp="1"/>
          </p:cNvSpPr>
          <p:nvPr>
            <p:ph type="title"/>
          </p:nvPr>
        </p:nvSpPr>
        <p:spPr>
          <a:xfrm>
            <a:off x="457200" y="274638"/>
            <a:ext cx="8229600" cy="1477962"/>
          </a:xfrm>
        </p:spPr>
        <p:txBody>
          <a:bodyPr>
            <a:normAutofit/>
          </a:bodyPr>
          <a:lstStyle/>
          <a:p>
            <a:r>
              <a:rPr lang="en-US" b="1" dirty="0" smtClean="0"/>
              <a:t>THIMBLES</a:t>
            </a:r>
            <a:r>
              <a:rPr lang="en-US" dirty="0" smtClean="0"/>
              <a:t/>
            </a:r>
            <a:br>
              <a:rPr lang="en-US" dirty="0" smtClean="0"/>
            </a:br>
            <a:r>
              <a:rPr lang="en-US" sz="1800" i="1" dirty="0" smtClean="0"/>
              <a:t>by my “</a:t>
            </a:r>
            <a:r>
              <a:rPr lang="en-US" sz="1800" i="1" dirty="0" smtClean="0"/>
              <a:t>smart-aleck” </a:t>
            </a:r>
            <a:r>
              <a:rPr lang="en-US" sz="1800" i="1" dirty="0" smtClean="0"/>
              <a:t>husband who was </a:t>
            </a:r>
            <a:r>
              <a:rPr lang="en-US" sz="1800" i="1" dirty="0" smtClean="0"/>
              <a:t>asked to help me </a:t>
            </a:r>
            <a:br>
              <a:rPr lang="en-US" sz="1800" i="1" dirty="0" smtClean="0"/>
            </a:br>
            <a:r>
              <a:rPr lang="en-US" sz="1800" i="1" dirty="0" smtClean="0"/>
              <a:t>think of </a:t>
            </a:r>
            <a:r>
              <a:rPr lang="en-US" sz="1800" i="1" dirty="0" smtClean="0"/>
              <a:t>a topic </a:t>
            </a:r>
            <a:r>
              <a:rPr lang="en-US" sz="1800" i="1" dirty="0" smtClean="0"/>
              <a:t>too superficial to work for this project</a:t>
            </a:r>
            <a:endParaRPr lang="en-US" sz="1800" i="1" dirty="0"/>
          </a:p>
        </p:txBody>
      </p:sp>
      <p:sp>
        <p:nvSpPr>
          <p:cNvPr id="3" name="Content Placeholder 2"/>
          <p:cNvSpPr>
            <a:spLocks noGrp="1"/>
          </p:cNvSpPr>
          <p:nvPr>
            <p:ph idx="1"/>
          </p:nvPr>
        </p:nvSpPr>
        <p:spPr>
          <a:xfrm>
            <a:off x="457200" y="1951037"/>
            <a:ext cx="8229600" cy="4525963"/>
          </a:xfrm>
        </p:spPr>
        <p:txBody>
          <a:bodyPr>
            <a:normAutofit/>
          </a:bodyPr>
          <a:lstStyle/>
          <a:p>
            <a:r>
              <a:rPr lang="en-US" dirty="0" smtClean="0"/>
              <a:t>Feminism</a:t>
            </a:r>
          </a:p>
          <a:p>
            <a:pPr lvl="1"/>
            <a:r>
              <a:rPr lang="en-US" dirty="0" smtClean="0"/>
              <a:t>Dainty, yet protect you from harm</a:t>
            </a:r>
          </a:p>
          <a:p>
            <a:r>
              <a:rPr lang="en-US" dirty="0" smtClean="0"/>
              <a:t>Social Change</a:t>
            </a:r>
          </a:p>
          <a:p>
            <a:pPr lvl="1"/>
            <a:r>
              <a:rPr lang="en-US" dirty="0" smtClean="0"/>
              <a:t>Throw away society, no one makes clothes</a:t>
            </a:r>
          </a:p>
          <a:p>
            <a:r>
              <a:rPr lang="en-US" dirty="0" smtClean="0"/>
              <a:t>Superstition</a:t>
            </a:r>
          </a:p>
          <a:p>
            <a:pPr lvl="1"/>
            <a:r>
              <a:rPr lang="en-US" dirty="0" smtClean="0"/>
              <a:t>If you are given three thimbles, you will never be married. </a:t>
            </a:r>
            <a:r>
              <a:rPr lang="en-US" sz="1300" dirty="0" smtClean="0"/>
              <a:t>"THIMBLE" A Dictionary of Superstitions. Ed. Iona </a:t>
            </a:r>
            <a:r>
              <a:rPr lang="en-US" sz="1300" dirty="0" err="1" smtClean="0"/>
              <a:t>Opie</a:t>
            </a:r>
            <a:r>
              <a:rPr lang="en-US" sz="1300" dirty="0" smtClean="0"/>
              <a:t> and Moira </a:t>
            </a:r>
            <a:r>
              <a:rPr lang="en-US" sz="1300" dirty="0" err="1" smtClean="0"/>
              <a:t>Tatem</a:t>
            </a:r>
            <a:r>
              <a:rPr lang="en-US" sz="1300" dirty="0" smtClean="0"/>
              <a:t>. Oxford University Press, 1996. Oxford Reference Online. Oxford University Press. Westminster College (PA). 2 August 2012 &lt;</a:t>
            </a:r>
            <a:r>
              <a:rPr lang="en-US" sz="1300" dirty="0" smtClean="0">
                <a:hlinkClick r:id="rId4"/>
              </a:rPr>
              <a:t>http://www.oxfordreference.com/views/ENTRY.html?subview=Main&amp;entry=t72.e1436</a:t>
            </a:r>
            <a:r>
              <a:rPr lang="en-US" sz="1300" dirty="0" smtClean="0"/>
              <a:t>&gt;</a:t>
            </a:r>
          </a:p>
          <a:p>
            <a:pPr lvl="1"/>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4.bp.blogspot.com/-DxnO9WZhV1A/TgnXkEt2KLI/AAAAAAAAJAE/3PBAmu4bhkY/s1600/best-top-desktop-wallpaper-Buffy-the-vampire-slayer16.jpg"/>
          <p:cNvPicPr>
            <a:picLocks noChangeAspect="1" noChangeArrowheads="1"/>
          </p:cNvPicPr>
          <p:nvPr/>
        </p:nvPicPr>
        <p:blipFill>
          <a:blip r:embed="rId2" cstate="print">
            <a:lum bright="70000" contrast="-70000"/>
          </a:blip>
          <a:srcRect l="1667" b="2222"/>
          <a:stretch>
            <a:fillRect/>
          </a:stretch>
        </p:blipFill>
        <p:spPr bwMode="auto">
          <a:xfrm>
            <a:off x="-51955" y="0"/>
            <a:ext cx="9195955" cy="6858000"/>
          </a:xfrm>
          <a:prstGeom prst="rect">
            <a:avLst/>
          </a:prstGeom>
          <a:noFill/>
        </p:spPr>
      </p:pic>
      <p:sp>
        <p:nvSpPr>
          <p:cNvPr id="2" name="Title 1"/>
          <p:cNvSpPr>
            <a:spLocks noGrp="1"/>
          </p:cNvSpPr>
          <p:nvPr>
            <p:ph type="title"/>
          </p:nvPr>
        </p:nvSpPr>
        <p:spPr/>
        <p:txBody>
          <a:bodyPr/>
          <a:lstStyle/>
          <a:p>
            <a:r>
              <a:rPr lang="en-US" b="1" dirty="0" smtClean="0"/>
              <a:t>Introduction</a:t>
            </a:r>
            <a:endParaRPr lang="en-US" b="1" dirty="0"/>
          </a:p>
        </p:txBody>
      </p:sp>
      <p:sp>
        <p:nvSpPr>
          <p:cNvPr id="3" name="Content Placeholder 2"/>
          <p:cNvSpPr>
            <a:spLocks noGrp="1"/>
          </p:cNvSpPr>
          <p:nvPr>
            <p:ph idx="1"/>
          </p:nvPr>
        </p:nvSpPr>
        <p:spPr>
          <a:xfrm>
            <a:off x="457200" y="1600200"/>
            <a:ext cx="7924800" cy="4525963"/>
          </a:xfrm>
        </p:spPr>
        <p:txBody>
          <a:bodyPr>
            <a:normAutofit fontScale="85000" lnSpcReduction="10000"/>
          </a:bodyPr>
          <a:lstStyle/>
          <a:p>
            <a:pPr marL="731520" indent="-457200"/>
            <a:r>
              <a:rPr lang="en-US" dirty="0" smtClean="0"/>
              <a:t>Buffy is </a:t>
            </a:r>
            <a:r>
              <a:rPr lang="en-US" dirty="0" smtClean="0"/>
              <a:t>the </a:t>
            </a:r>
            <a:r>
              <a:rPr lang="en-US" dirty="0" smtClean="0"/>
              <a:t>Vampire </a:t>
            </a:r>
            <a:r>
              <a:rPr lang="en-US" dirty="0" smtClean="0"/>
              <a:t>Slayer</a:t>
            </a:r>
            <a:r>
              <a:rPr lang="en-US" dirty="0" smtClean="0"/>
              <a:t>. There is just one per generation. She is the chosen one.</a:t>
            </a:r>
            <a:endParaRPr lang="en-US" dirty="0" smtClean="0"/>
          </a:p>
          <a:p>
            <a:pPr marL="731520" indent="-457200"/>
            <a:r>
              <a:rPr lang="en-US" dirty="0" smtClean="0"/>
              <a:t>She is a superhero who fights </a:t>
            </a:r>
            <a:r>
              <a:rPr lang="en-US" dirty="0" smtClean="0"/>
              <a:t>off all kinds of monsters. She lives on a “</a:t>
            </a:r>
            <a:r>
              <a:rPr lang="en-US" dirty="0" err="1" smtClean="0"/>
              <a:t>hellmouth</a:t>
            </a:r>
            <a:r>
              <a:rPr lang="en-US" dirty="0" smtClean="0"/>
              <a:t>” in Sunnydale California, which is a hotspot of demonic activity.</a:t>
            </a:r>
            <a:endParaRPr lang="en-US" dirty="0" smtClean="0"/>
          </a:p>
          <a:p>
            <a:pPr marL="731520" indent="-457200"/>
            <a:r>
              <a:rPr lang="en-US" dirty="0" smtClean="0"/>
              <a:t>She also works with </a:t>
            </a:r>
            <a:r>
              <a:rPr lang="en-US" dirty="0" smtClean="0"/>
              <a:t>witches </a:t>
            </a:r>
            <a:r>
              <a:rPr lang="en-US" dirty="0" smtClean="0"/>
              <a:t>who use magic for good instead of evil, werewolves who suppress their urges to eat people, and vampires who have regained their souls</a:t>
            </a:r>
            <a:r>
              <a:rPr lang="en-US" dirty="0" smtClean="0"/>
              <a:t>.</a:t>
            </a:r>
          </a:p>
          <a:p>
            <a:pPr marL="731520" indent="-457200"/>
            <a:r>
              <a:rPr lang="en-US" dirty="0" smtClean="0"/>
              <a:t>There </a:t>
            </a:r>
            <a:r>
              <a:rPr lang="en-US" dirty="0" smtClean="0"/>
              <a:t>is a love story (or two), but the main focus of the show is on Buffy’s growth and friendships. </a:t>
            </a:r>
            <a:endParaRPr lang="en-US" dirty="0" smtClean="0"/>
          </a:p>
          <a:p>
            <a:pPr marL="274320" indent="0">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4.bp.blogspot.com/-DxnO9WZhV1A/TgnXkEt2KLI/AAAAAAAAJAE/3PBAmu4bhkY/s1600/best-top-desktop-wallpaper-Buffy-the-vampire-slayer16.jpg"/>
          <p:cNvPicPr>
            <a:picLocks noChangeAspect="1" noChangeArrowheads="1"/>
          </p:cNvPicPr>
          <p:nvPr/>
        </p:nvPicPr>
        <p:blipFill>
          <a:blip r:embed="rId2" cstate="print">
            <a:lum bright="70000" contrast="-70000"/>
          </a:blip>
          <a:srcRect l="1667" b="2222"/>
          <a:stretch>
            <a:fillRect/>
          </a:stretch>
        </p:blipFill>
        <p:spPr bwMode="auto">
          <a:xfrm>
            <a:off x="-51955" y="0"/>
            <a:ext cx="9195955" cy="6858000"/>
          </a:xfrm>
          <a:prstGeom prst="rect">
            <a:avLst/>
          </a:prstGeom>
          <a:noFill/>
        </p:spPr>
      </p:pic>
      <p:sp>
        <p:nvSpPr>
          <p:cNvPr id="3" name="Content Placeholder 2"/>
          <p:cNvSpPr>
            <a:spLocks noGrp="1"/>
          </p:cNvSpPr>
          <p:nvPr>
            <p:ph idx="1"/>
          </p:nvPr>
        </p:nvSpPr>
        <p:spPr>
          <a:xfrm>
            <a:off x="457200" y="838200"/>
            <a:ext cx="7924800" cy="5486400"/>
          </a:xfrm>
        </p:spPr>
        <p:txBody>
          <a:bodyPr>
            <a:normAutofit fontScale="77500" lnSpcReduction="20000"/>
          </a:bodyPr>
          <a:lstStyle/>
          <a:p>
            <a:pPr marL="731520" indent="-457200"/>
            <a:r>
              <a:rPr lang="en-US" dirty="0" smtClean="0"/>
              <a:t>It began with a movie that told the story of how she was “called” and originally became th</a:t>
            </a:r>
            <a:r>
              <a:rPr lang="en-US" dirty="0" smtClean="0"/>
              <a:t>e Slayer. It was a commercial and critical failure. Even creator/writer Joss </a:t>
            </a:r>
            <a:r>
              <a:rPr lang="en-US" dirty="0" err="1" smtClean="0"/>
              <a:t>Whedon</a:t>
            </a:r>
            <a:r>
              <a:rPr lang="en-US" dirty="0" smtClean="0"/>
              <a:t> hated how it turned out. </a:t>
            </a:r>
          </a:p>
          <a:p>
            <a:pPr marL="731520" indent="-457200"/>
            <a:r>
              <a:rPr lang="en-US" dirty="0" smtClean="0"/>
              <a:t>Later, he resurrected it for TV. It ran for 7 seasons, produced a successful spin-off (Angel), and continues even now in comic book format. </a:t>
            </a:r>
          </a:p>
          <a:p>
            <a:pPr marL="731520" indent="-457200"/>
            <a:r>
              <a:rPr lang="en-US" dirty="0" smtClean="0"/>
              <a:t>In addition to becoming a cult classic, Buffy was also critically-acclaimed. Some colleges even taught courses that included “Buffy studies”.</a:t>
            </a:r>
          </a:p>
          <a:p>
            <a:pPr marL="731520" indent="-457200"/>
            <a:r>
              <a:rPr lang="en-US" dirty="0" err="1" smtClean="0"/>
              <a:t>Whedon</a:t>
            </a:r>
            <a:r>
              <a:rPr lang="en-US" dirty="0" smtClean="0"/>
              <a:t> is now a Comic-Con hero: he also co-wrote Toy Story, created Firefly and S.H.I.E.L.D., wrote/directed the first two Avengers movies, etc.</a:t>
            </a:r>
          </a:p>
          <a:p>
            <a:pPr marL="731520" indent="-457200"/>
            <a:r>
              <a:rPr lang="en-US" dirty="0" smtClean="0"/>
              <a:t>The series also launched successful careers for most of the actors involved, some of whom you will even recognize</a:t>
            </a:r>
            <a:endParaRPr lang="en-US" dirty="0" smtClean="0"/>
          </a:p>
          <a:p>
            <a:pPr marL="274320" indent="0">
              <a:buNone/>
            </a:pPr>
            <a:endParaRPr lang="en-US" dirty="0" smtClean="0"/>
          </a:p>
        </p:txBody>
      </p:sp>
    </p:spTree>
    <p:extLst>
      <p:ext uri="{BB962C8B-B14F-4D97-AF65-F5344CB8AC3E}">
        <p14:creationId xmlns:p14="http://schemas.microsoft.com/office/powerpoint/2010/main" val="108877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4.bp.blogspot.com/-DxnO9WZhV1A/TgnXkEt2KLI/AAAAAAAAJAE/3PBAmu4bhkY/s1600/best-top-desktop-wallpaper-Buffy-the-vampire-slayer16.jpg"/>
          <p:cNvPicPr>
            <a:picLocks noChangeAspect="1" noChangeArrowheads="1"/>
          </p:cNvPicPr>
          <p:nvPr/>
        </p:nvPicPr>
        <p:blipFill>
          <a:blip r:embed="rId2" cstate="print">
            <a:lum bright="70000" contrast="-70000"/>
          </a:blip>
          <a:srcRect l="1667" b="2222"/>
          <a:stretch>
            <a:fillRect/>
          </a:stretch>
        </p:blipFill>
        <p:spPr bwMode="auto">
          <a:xfrm>
            <a:off x="-51955" y="0"/>
            <a:ext cx="9195955" cy="6858000"/>
          </a:xfrm>
          <a:prstGeom prst="rect">
            <a:avLst/>
          </a:prstGeom>
          <a:noFill/>
        </p:spPr>
      </p:pic>
      <p:sp>
        <p:nvSpPr>
          <p:cNvPr id="2" name="Title 1"/>
          <p:cNvSpPr>
            <a:spLocks noGrp="1"/>
          </p:cNvSpPr>
          <p:nvPr>
            <p:ph type="title"/>
          </p:nvPr>
        </p:nvSpPr>
        <p:spPr/>
        <p:txBody>
          <a:bodyPr/>
          <a:lstStyle/>
          <a:p>
            <a:r>
              <a:rPr lang="en-US" b="1" dirty="0" smtClean="0"/>
              <a:t>Project Outline</a:t>
            </a:r>
            <a:endParaRPr lang="en-US" b="1" dirty="0"/>
          </a:p>
        </p:txBody>
      </p:sp>
      <p:sp>
        <p:nvSpPr>
          <p:cNvPr id="5" name="Content Placeholder 4"/>
          <p:cNvSpPr>
            <a:spLocks noGrp="1"/>
          </p:cNvSpPr>
          <p:nvPr>
            <p:ph idx="1"/>
          </p:nvPr>
        </p:nvSpPr>
        <p:spPr/>
        <p:txBody>
          <a:bodyPr>
            <a:normAutofit fontScale="92500" lnSpcReduction="10000"/>
          </a:bodyPr>
          <a:lstStyle/>
          <a:p>
            <a:r>
              <a:rPr lang="en-US" dirty="0" smtClean="0"/>
              <a:t>Introduction</a:t>
            </a:r>
          </a:p>
          <a:p>
            <a:r>
              <a:rPr lang="en-US" dirty="0" smtClean="0"/>
              <a:t>Themes and supporting Terms:</a:t>
            </a:r>
          </a:p>
          <a:p>
            <a:pPr lvl="1"/>
            <a:r>
              <a:rPr lang="en-US" dirty="0" smtClean="0"/>
              <a:t>Metaphor: symbolic communication, social change, socialization</a:t>
            </a:r>
          </a:p>
          <a:p>
            <a:pPr lvl="1"/>
            <a:r>
              <a:rPr lang="en-US" dirty="0" smtClean="0"/>
              <a:t>Ethics and Morality: beliefs and values, internalization and sanctions, conflict</a:t>
            </a:r>
          </a:p>
          <a:p>
            <a:pPr lvl="1"/>
            <a:r>
              <a:rPr lang="en-US" dirty="0" smtClean="0"/>
              <a:t>Feminism: gender roles, social structure, social movements</a:t>
            </a:r>
          </a:p>
          <a:p>
            <a:r>
              <a:rPr lang="en-US" dirty="0" smtClean="0"/>
              <a:t>Sociological Perspectives</a:t>
            </a:r>
          </a:p>
          <a:p>
            <a:r>
              <a:rPr lang="en-US" dirty="0" smtClean="0"/>
              <a:t>Works Cited</a:t>
            </a:r>
          </a:p>
          <a:p>
            <a:endParaRPr lang="en-US" dirty="0"/>
          </a:p>
        </p:txBody>
      </p:sp>
    </p:spTree>
    <p:extLst>
      <p:ext uri="{BB962C8B-B14F-4D97-AF65-F5344CB8AC3E}">
        <p14:creationId xmlns:p14="http://schemas.microsoft.com/office/powerpoint/2010/main" val="351595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mg2.timeinc.net/ew/dynamic/imgs/090826/Buffy-Sarah-Spike-vampire_dl.jpg"/>
          <p:cNvPicPr>
            <a:picLocks noChangeAspect="1" noChangeArrowheads="1"/>
          </p:cNvPicPr>
          <p:nvPr/>
        </p:nvPicPr>
        <p:blipFill>
          <a:blip r:embed="rId2" cstate="print">
            <a:lum bright="70000" contrast="-70000"/>
          </a:blip>
          <a:srcRect/>
          <a:stretch>
            <a:fillRect/>
          </a:stretch>
        </p:blipFill>
        <p:spPr bwMode="auto">
          <a:xfrm>
            <a:off x="0" y="0"/>
            <a:ext cx="9144000" cy="6858003"/>
          </a:xfrm>
          <a:prstGeom prst="rect">
            <a:avLst/>
          </a:prstGeom>
          <a:noFill/>
        </p:spPr>
      </p:pic>
      <p:sp>
        <p:nvSpPr>
          <p:cNvPr id="2" name="Title 1"/>
          <p:cNvSpPr>
            <a:spLocks noGrp="1"/>
          </p:cNvSpPr>
          <p:nvPr>
            <p:ph type="title"/>
          </p:nvPr>
        </p:nvSpPr>
        <p:spPr/>
        <p:txBody>
          <a:bodyPr/>
          <a:lstStyle/>
          <a:p>
            <a:r>
              <a:rPr lang="en-US" b="1" dirty="0" smtClean="0"/>
              <a:t>Metaphor</a:t>
            </a:r>
            <a:endParaRPr lang="en-US" dirty="0"/>
          </a:p>
        </p:txBody>
      </p:sp>
      <p:sp>
        <p:nvSpPr>
          <p:cNvPr id="3" name="Content Placeholder 2"/>
          <p:cNvSpPr>
            <a:spLocks noGrp="1"/>
          </p:cNvSpPr>
          <p:nvPr>
            <p:ph idx="1"/>
          </p:nvPr>
        </p:nvSpPr>
        <p:spPr>
          <a:xfrm>
            <a:off x="457200" y="1752600"/>
            <a:ext cx="8229600" cy="4525963"/>
          </a:xfrm>
        </p:spPr>
        <p:txBody>
          <a:bodyPr/>
          <a:lstStyle/>
          <a:p>
            <a:pPr marL="0" indent="0">
              <a:buNone/>
            </a:pPr>
            <a:r>
              <a:rPr lang="en-US" i="1" dirty="0" smtClean="0"/>
              <a:t>“You think this isn’t real just because of all the vampires, and demons, and ex-vengeance demons, and the sister that used to be a big ball of universe-destroying energy?”</a:t>
            </a:r>
          </a:p>
          <a:p>
            <a:pPr marL="0" indent="0">
              <a:buNone/>
            </a:pPr>
            <a:endParaRPr lang="en-US" i="1" dirty="0" smtClean="0"/>
          </a:p>
          <a:p>
            <a:pPr lvl="1"/>
            <a:r>
              <a:rPr lang="en-US" dirty="0" smtClean="0"/>
              <a:t>Metaphors are </a:t>
            </a:r>
            <a:r>
              <a:rPr lang="en-US" u="sng" dirty="0" smtClean="0"/>
              <a:t>symbols</a:t>
            </a:r>
            <a:r>
              <a:rPr lang="en-US" dirty="0" smtClean="0"/>
              <a:t> that represent reality, help us communicate about issues that are too multi-dimensional for </a:t>
            </a:r>
            <a:r>
              <a:rPr lang="en-US" dirty="0" smtClean="0"/>
              <a:t>literal </a:t>
            </a:r>
            <a:r>
              <a:rPr lang="en-US" dirty="0" smtClean="0"/>
              <a:t>language</a:t>
            </a:r>
          </a:p>
          <a:p>
            <a:endParaRPr lang="en-US" i="1"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g2.timeinc.net/ew/dynamic/imgs/090826/Buffy-Sarah-Spike-vampire_dl.jpg"/>
          <p:cNvPicPr>
            <a:picLocks noChangeAspect="1" noChangeArrowheads="1"/>
          </p:cNvPicPr>
          <p:nvPr/>
        </p:nvPicPr>
        <p:blipFill>
          <a:blip r:embed="rId2" cstate="print">
            <a:lum bright="70000" contrast="-70000"/>
          </a:blip>
          <a:srcRect/>
          <a:stretch>
            <a:fillRect/>
          </a:stretch>
        </p:blipFill>
        <p:spPr bwMode="auto">
          <a:xfrm>
            <a:off x="0" y="0"/>
            <a:ext cx="9144000" cy="6858003"/>
          </a:xfrm>
          <a:prstGeom prst="rect">
            <a:avLst/>
          </a:prstGeom>
          <a:noFill/>
        </p:spPr>
      </p:pic>
      <p:sp>
        <p:nvSpPr>
          <p:cNvPr id="3" name="Content Placeholder 2"/>
          <p:cNvSpPr>
            <a:spLocks noGrp="1"/>
          </p:cNvSpPr>
          <p:nvPr>
            <p:ph idx="1"/>
          </p:nvPr>
        </p:nvSpPr>
        <p:spPr>
          <a:xfrm>
            <a:off x="457200" y="762000"/>
            <a:ext cx="8229600" cy="5867400"/>
          </a:xfrm>
        </p:spPr>
        <p:txBody>
          <a:bodyPr>
            <a:normAutofit fontScale="85000" lnSpcReduction="20000"/>
          </a:bodyPr>
          <a:lstStyle/>
          <a:p>
            <a:pPr marL="0" indent="0">
              <a:buNone/>
            </a:pPr>
            <a:r>
              <a:rPr lang="en-US" i="1" dirty="0"/>
              <a:t>“Demons after money. Whatever happened to the still beating heart of a virgin? No one has any standards anymore</a:t>
            </a:r>
            <a:r>
              <a:rPr lang="en-US" i="1" dirty="0" smtClean="0"/>
              <a:t>.”</a:t>
            </a:r>
          </a:p>
          <a:p>
            <a:pPr lvl="1"/>
            <a:r>
              <a:rPr lang="en-US" dirty="0"/>
              <a:t>Monsters represent </a:t>
            </a:r>
            <a:r>
              <a:rPr lang="en-US" dirty="0" smtClean="0"/>
              <a:t>society’s fears</a:t>
            </a:r>
          </a:p>
          <a:p>
            <a:pPr lvl="2"/>
            <a:r>
              <a:rPr lang="en-US" dirty="0" smtClean="0"/>
              <a:t>They change with </a:t>
            </a:r>
            <a:r>
              <a:rPr lang="en-US" u="sng" dirty="0" smtClean="0"/>
              <a:t>social change</a:t>
            </a:r>
          </a:p>
          <a:p>
            <a:pPr lvl="3"/>
            <a:r>
              <a:rPr lang="en-US" dirty="0"/>
              <a:t>Frankenstein = scientific and industrial revolutions, Cinderella and Snow White = </a:t>
            </a:r>
            <a:r>
              <a:rPr lang="en-US" dirty="0" smtClean="0"/>
              <a:t>stratification</a:t>
            </a:r>
          </a:p>
          <a:p>
            <a:pPr lvl="3"/>
            <a:r>
              <a:rPr lang="en-US" dirty="0" err="1" smtClean="0"/>
              <a:t>BtVS</a:t>
            </a:r>
            <a:r>
              <a:rPr lang="en-US" dirty="0" smtClean="0"/>
              <a:t> = rejection</a:t>
            </a:r>
            <a:r>
              <a:rPr lang="en-US" dirty="0"/>
              <a:t>, abandonment, powerlessness, invisibility, etc. </a:t>
            </a:r>
            <a:endParaRPr lang="en-US" dirty="0" smtClean="0"/>
          </a:p>
          <a:p>
            <a:pPr lvl="2"/>
            <a:endParaRPr lang="en-US" dirty="0" smtClean="0"/>
          </a:p>
          <a:p>
            <a:pPr marL="0" indent="0">
              <a:buNone/>
            </a:pPr>
            <a:r>
              <a:rPr lang="en-US" i="1" dirty="0"/>
              <a:t>“They want an apocalypse? Well, we’ll give ‘</a:t>
            </a:r>
            <a:r>
              <a:rPr lang="en-US" i="1" dirty="0" err="1"/>
              <a:t>em</a:t>
            </a:r>
            <a:r>
              <a:rPr lang="en-US" i="1" dirty="0"/>
              <a:t> one…From now on, we won’t just face our worst fears, we will seek them out…There is only one thing on this earth more powerful than evil. And that’s us</a:t>
            </a:r>
            <a:r>
              <a:rPr lang="en-US" i="1" dirty="0" smtClean="0"/>
              <a:t>.”</a:t>
            </a:r>
          </a:p>
          <a:p>
            <a:pPr lvl="1"/>
            <a:r>
              <a:rPr lang="en-US" dirty="0"/>
              <a:t>Superheroes as </a:t>
            </a:r>
            <a:r>
              <a:rPr lang="en-US" dirty="0" smtClean="0"/>
              <a:t>agents of reform </a:t>
            </a:r>
            <a:r>
              <a:rPr lang="en-US" dirty="0"/>
              <a:t>fighting corruption and </a:t>
            </a:r>
            <a:r>
              <a:rPr lang="en-US" dirty="0" smtClean="0"/>
              <a:t/>
            </a:r>
            <a:br>
              <a:rPr lang="en-US" dirty="0" smtClean="0"/>
            </a:br>
            <a:r>
              <a:rPr lang="en-US" dirty="0" smtClean="0"/>
              <a:t>abuse </a:t>
            </a:r>
            <a:r>
              <a:rPr lang="en-US" dirty="0"/>
              <a:t>of power </a:t>
            </a:r>
            <a:endParaRPr lang="en-US" dirty="0" smtClean="0"/>
          </a:p>
          <a:p>
            <a:pPr lvl="2"/>
            <a:r>
              <a:rPr lang="en-US" dirty="0"/>
              <a:t>F</a:t>
            </a:r>
            <a:r>
              <a:rPr lang="en-US" dirty="0" smtClean="0"/>
              <a:t>irst </a:t>
            </a:r>
            <a:r>
              <a:rPr lang="en-US" dirty="0"/>
              <a:t>boom during New </a:t>
            </a:r>
            <a:r>
              <a:rPr lang="en-US" dirty="0" smtClean="0"/>
              <a:t>Deal and WW2 era</a:t>
            </a:r>
          </a:p>
          <a:p>
            <a:pPr lvl="2"/>
            <a:r>
              <a:rPr lang="en-US" dirty="0"/>
              <a:t>R</a:t>
            </a:r>
            <a:r>
              <a:rPr lang="en-US" dirty="0" smtClean="0"/>
              <a:t>esurgence </a:t>
            </a:r>
            <a:r>
              <a:rPr lang="en-US" dirty="0"/>
              <a:t>since </a:t>
            </a:r>
            <a:r>
              <a:rPr lang="en-US" dirty="0" smtClean="0"/>
              <a:t>9/11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bandejadeplata.com/wp-content/uploads/2012/06/parte-del-reparto.jpg"/>
          <p:cNvPicPr>
            <a:picLocks noChangeAspect="1" noChangeArrowheads="1"/>
          </p:cNvPicPr>
          <p:nvPr/>
        </p:nvPicPr>
        <p:blipFill>
          <a:blip r:embed="rId2" cstate="print">
            <a:lum bright="70000" contrast="-70000"/>
          </a:blip>
          <a:srcRect b="3850"/>
          <a:stretch>
            <a:fillRect/>
          </a:stretch>
        </p:blipFill>
        <p:spPr bwMode="auto">
          <a:xfrm>
            <a:off x="1" y="-1"/>
            <a:ext cx="9143999" cy="6858001"/>
          </a:xfrm>
          <a:prstGeom prst="rect">
            <a:avLst/>
          </a:prstGeom>
          <a:noFill/>
        </p:spPr>
      </p:pic>
      <p:sp>
        <p:nvSpPr>
          <p:cNvPr id="3" name="Content Placeholder 2"/>
          <p:cNvSpPr>
            <a:spLocks noGrp="1"/>
          </p:cNvSpPr>
          <p:nvPr>
            <p:ph idx="1"/>
          </p:nvPr>
        </p:nvSpPr>
        <p:spPr>
          <a:xfrm>
            <a:off x="457200" y="609600"/>
            <a:ext cx="8229600" cy="5516563"/>
          </a:xfrm>
        </p:spPr>
        <p:txBody>
          <a:bodyPr/>
          <a:lstStyle/>
          <a:p>
            <a:pPr marL="0" indent="0">
              <a:buNone/>
            </a:pPr>
            <a:r>
              <a:rPr lang="en-US" i="1" dirty="0"/>
              <a:t>“Getting killed made me feel really alive for the first time. I was through living by society’s rules. Decided to make a few of my own</a:t>
            </a:r>
            <a:r>
              <a:rPr lang="en-US" i="1" dirty="0" smtClean="0"/>
              <a:t>.”</a:t>
            </a:r>
          </a:p>
          <a:p>
            <a:pPr marL="0" indent="0">
              <a:buNone/>
            </a:pPr>
            <a:endParaRPr lang="en-US" i="1" dirty="0" smtClean="0"/>
          </a:p>
          <a:p>
            <a:pPr lvl="1"/>
            <a:r>
              <a:rPr lang="en-US" dirty="0" smtClean="0"/>
              <a:t>Metamorphosis/death/immortality represents change and transformation</a:t>
            </a:r>
          </a:p>
          <a:p>
            <a:pPr lvl="2"/>
            <a:r>
              <a:rPr lang="en-US" dirty="0" smtClean="0"/>
              <a:t>Aging, loss</a:t>
            </a:r>
            <a:r>
              <a:rPr lang="en-US" dirty="0"/>
              <a:t>, redemption </a:t>
            </a:r>
            <a:endParaRPr lang="en-US" dirty="0" smtClean="0"/>
          </a:p>
          <a:p>
            <a:pPr lvl="1"/>
            <a:r>
              <a:rPr lang="en-US" dirty="0" err="1" smtClean="0"/>
              <a:t>BtVS</a:t>
            </a:r>
            <a:r>
              <a:rPr lang="en-US" dirty="0" smtClean="0"/>
              <a:t> = growing up, </a:t>
            </a:r>
            <a:r>
              <a:rPr lang="en-US" u="sng" dirty="0" smtClean="0"/>
              <a:t>socialization</a:t>
            </a:r>
          </a:p>
          <a:p>
            <a:pPr lvl="2"/>
            <a:r>
              <a:rPr lang="en-US" dirty="0" smtClean="0"/>
              <a:t>Sunnydale High is located on a “</a:t>
            </a:r>
            <a:r>
              <a:rPr lang="en-US" dirty="0" err="1" smtClean="0"/>
              <a:t>Hellmouth</a:t>
            </a:r>
            <a:r>
              <a:rPr lang="en-US" dirty="0" smtClean="0"/>
              <a:t>” with very high demonic activity</a:t>
            </a:r>
          </a:p>
          <a:p>
            <a:pPr lvl="2"/>
            <a:r>
              <a:rPr lang="en-US" dirty="0" smtClean="0"/>
              <a:t>Adolescence is Hell?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bandejadeplata.com/wp-content/uploads/2012/06/parte-del-reparto.jpg"/>
          <p:cNvPicPr>
            <a:picLocks noChangeAspect="1" noChangeArrowheads="1"/>
          </p:cNvPicPr>
          <p:nvPr/>
        </p:nvPicPr>
        <p:blipFill>
          <a:blip r:embed="rId2" cstate="print">
            <a:lum bright="70000" contrast="-70000"/>
          </a:blip>
          <a:srcRect b="3850"/>
          <a:stretch>
            <a:fillRect/>
          </a:stretch>
        </p:blipFill>
        <p:spPr bwMode="auto">
          <a:xfrm>
            <a:off x="1" y="-1"/>
            <a:ext cx="9143999" cy="6858001"/>
          </a:xfrm>
          <a:prstGeom prst="rect">
            <a:avLst/>
          </a:prstGeom>
          <a:noFill/>
        </p:spPr>
      </p:pic>
      <p:sp>
        <p:nvSpPr>
          <p:cNvPr id="3" name="Content Placeholder 2"/>
          <p:cNvSpPr>
            <a:spLocks noGrp="1"/>
          </p:cNvSpPr>
          <p:nvPr>
            <p:ph idx="1"/>
          </p:nvPr>
        </p:nvSpPr>
        <p:spPr>
          <a:xfrm>
            <a:off x="457200" y="685800"/>
            <a:ext cx="8229600" cy="5791200"/>
          </a:xfrm>
        </p:spPr>
        <p:txBody>
          <a:bodyPr>
            <a:normAutofit fontScale="85000" lnSpcReduction="20000"/>
          </a:bodyPr>
          <a:lstStyle/>
          <a:p>
            <a:pPr marL="0" indent="0">
              <a:buNone/>
            </a:pPr>
            <a:r>
              <a:rPr lang="en-US" i="1" dirty="0"/>
              <a:t>“You’re a sheep…I do what I </a:t>
            </a:r>
            <a:r>
              <a:rPr lang="en-US" i="1" dirty="0" err="1"/>
              <a:t>wanna</a:t>
            </a:r>
            <a:r>
              <a:rPr lang="en-US" i="1" dirty="0"/>
              <a:t> do, and I wear what I </a:t>
            </a:r>
            <a:r>
              <a:rPr lang="en-US" i="1" dirty="0" err="1"/>
              <a:t>wanna</a:t>
            </a:r>
            <a:r>
              <a:rPr lang="en-US" i="1" dirty="0"/>
              <a:t> wear. And you know what? I’ll date whoever the hell I </a:t>
            </a:r>
            <a:r>
              <a:rPr lang="en-US" i="1" dirty="0" err="1"/>
              <a:t>wanna</a:t>
            </a:r>
            <a:r>
              <a:rPr lang="en-US" i="1" dirty="0"/>
              <a:t> date. No matter how lame he is</a:t>
            </a:r>
            <a:r>
              <a:rPr lang="en-US" i="1" dirty="0" smtClean="0"/>
              <a:t>.”</a:t>
            </a:r>
          </a:p>
          <a:p>
            <a:pPr lvl="1"/>
            <a:r>
              <a:rPr lang="en-US" dirty="0"/>
              <a:t>Identity and </a:t>
            </a:r>
            <a:r>
              <a:rPr lang="en-US" dirty="0" smtClean="0"/>
              <a:t>self-concept </a:t>
            </a:r>
            <a:r>
              <a:rPr lang="en-US" dirty="0"/>
              <a:t>(who am I? where do I belong? how do others see me</a:t>
            </a:r>
            <a:r>
              <a:rPr lang="en-US" dirty="0" smtClean="0"/>
              <a:t>?)</a:t>
            </a:r>
          </a:p>
          <a:p>
            <a:pPr lvl="1"/>
            <a:endParaRPr lang="en-US" dirty="0" smtClean="0"/>
          </a:p>
          <a:p>
            <a:pPr marL="0" indent="0">
              <a:buNone/>
            </a:pPr>
            <a:r>
              <a:rPr lang="en-US" i="1" dirty="0"/>
              <a:t>“This isn’t some fairy tale. When I kiss you, you don’t wake up from a deep sleep and live happily ever after. </a:t>
            </a:r>
            <a:r>
              <a:rPr lang="en-US" dirty="0"/>
              <a:t>No. When you kiss me I want to die</a:t>
            </a:r>
            <a:r>
              <a:rPr lang="en-US" dirty="0" smtClean="0"/>
              <a:t>.</a:t>
            </a:r>
            <a:r>
              <a:rPr lang="en-US" i="1" dirty="0" smtClean="0"/>
              <a:t>”</a:t>
            </a:r>
          </a:p>
          <a:p>
            <a:pPr lvl="1"/>
            <a:r>
              <a:rPr lang="en-US" dirty="0" smtClean="0"/>
              <a:t>Love (functional v. dysfunctional </a:t>
            </a:r>
            <a:r>
              <a:rPr lang="en-US" dirty="0"/>
              <a:t>relationships, finding out they aren’t who you thought they were) </a:t>
            </a:r>
            <a:endParaRPr lang="en-US" dirty="0" smtClean="0"/>
          </a:p>
          <a:p>
            <a:pPr lvl="1"/>
            <a:endParaRPr lang="en-US" dirty="0" smtClean="0"/>
          </a:p>
          <a:p>
            <a:pPr marL="0" indent="0">
              <a:buNone/>
            </a:pPr>
            <a:r>
              <a:rPr lang="en-US" i="1" dirty="0"/>
              <a:t>“Graduation doesn’t just mean your circumstances change, it means you do</a:t>
            </a:r>
            <a:r>
              <a:rPr lang="en-US" i="1" dirty="0" smtClean="0"/>
              <a:t>.”</a:t>
            </a:r>
          </a:p>
          <a:p>
            <a:pPr lvl="1"/>
            <a:r>
              <a:rPr lang="en-US" dirty="0" smtClean="0"/>
              <a:t>The </a:t>
            </a:r>
            <a:r>
              <a:rPr lang="en-US" dirty="0"/>
              <a:t>End of the World (starting over after a break up, </a:t>
            </a:r>
            <a:r>
              <a:rPr lang="en-US" dirty="0" smtClean="0"/>
              <a:t/>
            </a:r>
            <a:br>
              <a:rPr lang="en-US" dirty="0" smtClean="0"/>
            </a:br>
            <a:r>
              <a:rPr lang="en-US" dirty="0" smtClean="0"/>
              <a:t>family tragedy, or move)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ialwayshaveaplan.files.wordpress.com/2010/04/s-5-2010-04-25-12-15-251.jpg"/>
          <p:cNvPicPr>
            <a:picLocks noChangeAspect="1" noChangeArrowheads="1"/>
          </p:cNvPicPr>
          <p:nvPr/>
        </p:nvPicPr>
        <p:blipFill>
          <a:blip r:embed="rId2" cstate="print">
            <a:lum bright="70000" contrast="-70000"/>
          </a:blip>
          <a:srcRect l="3492" t="3093"/>
          <a:stretch>
            <a:fillRect/>
          </a:stretch>
        </p:blipFill>
        <p:spPr bwMode="auto">
          <a:xfrm>
            <a:off x="0" y="0"/>
            <a:ext cx="9144000" cy="6858001"/>
          </a:xfrm>
          <a:prstGeom prst="rect">
            <a:avLst/>
          </a:prstGeom>
          <a:noFill/>
        </p:spPr>
      </p:pic>
      <p:sp>
        <p:nvSpPr>
          <p:cNvPr id="2" name="Title 1"/>
          <p:cNvSpPr>
            <a:spLocks noGrp="1"/>
          </p:cNvSpPr>
          <p:nvPr>
            <p:ph type="title"/>
          </p:nvPr>
        </p:nvSpPr>
        <p:spPr/>
        <p:txBody>
          <a:bodyPr>
            <a:normAutofit/>
          </a:bodyPr>
          <a:lstStyle/>
          <a:p>
            <a:r>
              <a:rPr lang="en-US" b="1" dirty="0"/>
              <a:t>Ethics and </a:t>
            </a:r>
            <a:r>
              <a:rPr lang="en-US" b="1" dirty="0" smtClean="0"/>
              <a:t>Morality</a:t>
            </a:r>
            <a:endParaRPr lang="en-US" b="1" dirty="0"/>
          </a:p>
        </p:txBody>
      </p:sp>
      <p:sp>
        <p:nvSpPr>
          <p:cNvPr id="3" name="Content Placeholder 2"/>
          <p:cNvSpPr>
            <a:spLocks noGrp="1"/>
          </p:cNvSpPr>
          <p:nvPr>
            <p:ph idx="1"/>
          </p:nvPr>
        </p:nvSpPr>
        <p:spPr>
          <a:xfrm>
            <a:off x="457200" y="1600200"/>
            <a:ext cx="8229600" cy="4876800"/>
          </a:xfrm>
        </p:spPr>
        <p:txBody>
          <a:bodyPr>
            <a:normAutofit fontScale="85000" lnSpcReduction="10000"/>
          </a:bodyPr>
          <a:lstStyle/>
          <a:p>
            <a:pPr marL="0" indent="0">
              <a:buNone/>
            </a:pPr>
            <a:r>
              <a:rPr lang="en-US" i="1" dirty="0"/>
              <a:t>“The good guys are always stalwart and true, the bad guys are easily distinguished by their pointy horns or black hats, and we always defeat them and save the day. No one ever dies and everybody lives happily ever after</a:t>
            </a:r>
            <a:r>
              <a:rPr lang="en-US" i="1" dirty="0" smtClean="0"/>
              <a:t>.”</a:t>
            </a:r>
          </a:p>
          <a:p>
            <a:pPr lvl="1"/>
            <a:r>
              <a:rPr lang="en-US" u="sng" dirty="0" smtClean="0"/>
              <a:t>Beliefs</a:t>
            </a:r>
            <a:r>
              <a:rPr lang="en-US" dirty="0" smtClean="0"/>
              <a:t> and </a:t>
            </a:r>
            <a:r>
              <a:rPr lang="en-US" u="sng" dirty="0" smtClean="0"/>
              <a:t>values</a:t>
            </a:r>
            <a:r>
              <a:rPr lang="en-US" dirty="0" smtClean="0"/>
              <a:t>: </a:t>
            </a:r>
            <a:r>
              <a:rPr lang="en-US" dirty="0"/>
              <a:t>W</a:t>
            </a:r>
            <a:r>
              <a:rPr lang="en-US" dirty="0" smtClean="0"/>
              <a:t>hat </a:t>
            </a:r>
            <a:r>
              <a:rPr lang="en-US" dirty="0"/>
              <a:t>is </a:t>
            </a:r>
            <a:r>
              <a:rPr lang="en-US" dirty="0" smtClean="0"/>
              <a:t>good/evil? </a:t>
            </a:r>
            <a:r>
              <a:rPr lang="en-US" dirty="0"/>
              <a:t>I</a:t>
            </a:r>
            <a:r>
              <a:rPr lang="en-US" dirty="0" smtClean="0"/>
              <a:t>s </a:t>
            </a:r>
            <a:r>
              <a:rPr lang="en-US" dirty="0"/>
              <a:t>there an </a:t>
            </a:r>
            <a:r>
              <a:rPr lang="en-US" dirty="0" smtClean="0"/>
              <a:t>in-between? How </a:t>
            </a:r>
            <a:r>
              <a:rPr lang="en-US" dirty="0"/>
              <a:t>do we know what it looks like? </a:t>
            </a:r>
            <a:endParaRPr lang="en-US" dirty="0" smtClean="0"/>
          </a:p>
          <a:p>
            <a:pPr lvl="1"/>
            <a:endParaRPr lang="en-US" dirty="0" smtClean="0"/>
          </a:p>
          <a:p>
            <a:pPr marL="0" indent="0">
              <a:buNone/>
            </a:pPr>
            <a:r>
              <a:rPr lang="en-US" i="1" dirty="0"/>
              <a:t>“I would love to be upstairs watching TV or gossiping about boys or, god, even studying! But I have to save the world. Again</a:t>
            </a:r>
            <a:r>
              <a:rPr lang="en-US" i="1" dirty="0" smtClean="0"/>
              <a:t>.”</a:t>
            </a:r>
          </a:p>
          <a:p>
            <a:pPr lvl="1"/>
            <a:r>
              <a:rPr lang="en-US" dirty="0" smtClean="0"/>
              <a:t>Individualism v. communalism – Should </a:t>
            </a:r>
            <a:r>
              <a:rPr lang="en-US" dirty="0"/>
              <a:t>I sacrifice something I want or love for the greater good?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837</TotalTime>
  <Words>1848</Words>
  <Application>Microsoft Office PowerPoint</Application>
  <PresentationFormat>On-screen Show (4:3)</PresentationFormat>
  <Paragraphs>125</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Introduction</vt:lpstr>
      <vt:lpstr>PowerPoint Presentation</vt:lpstr>
      <vt:lpstr>Project Outline</vt:lpstr>
      <vt:lpstr>Metaphor</vt:lpstr>
      <vt:lpstr>PowerPoint Presentation</vt:lpstr>
      <vt:lpstr>PowerPoint Presentation</vt:lpstr>
      <vt:lpstr>PowerPoint Presentation</vt:lpstr>
      <vt:lpstr>Ethics and Morality</vt:lpstr>
      <vt:lpstr>PowerPoint Presentation</vt:lpstr>
      <vt:lpstr>Feminism</vt:lpstr>
      <vt:lpstr>PowerPoint Presentation</vt:lpstr>
      <vt:lpstr>Sociological Perspectives</vt:lpstr>
      <vt:lpstr>Please Note</vt:lpstr>
      <vt:lpstr>Works Cited</vt:lpstr>
      <vt:lpstr>PowerPoint Presentation</vt:lpstr>
      <vt:lpstr>Other Examples</vt:lpstr>
      <vt:lpstr>PowerPoint Presentation</vt:lpstr>
      <vt:lpstr>THIMBLES by my “smart-aleck” husband who was asked to help me  think of a topic too superficial to work for this project</vt:lpstr>
    </vt:vector>
  </TitlesOfParts>
  <Company>Wake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Buffy the Vampire Slayer</dc:title>
  <dc:creator>nmosley</dc:creator>
  <cp:lastModifiedBy>nmosley</cp:lastModifiedBy>
  <cp:revision>65</cp:revision>
  <dcterms:created xsi:type="dcterms:W3CDTF">2012-08-17T14:56:23Z</dcterms:created>
  <dcterms:modified xsi:type="dcterms:W3CDTF">2015-10-22T03:40:22Z</dcterms:modified>
</cp:coreProperties>
</file>