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FD97-BB43-4347-8177-56281A25EF22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480-C410-4DD1-9841-1BAD281B9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FD97-BB43-4347-8177-56281A25EF22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480-C410-4DD1-9841-1BAD281B9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FD97-BB43-4347-8177-56281A25EF22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480-C410-4DD1-9841-1BAD281B9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FD97-BB43-4347-8177-56281A25EF22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480-C410-4DD1-9841-1BAD281B9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FD97-BB43-4347-8177-56281A25EF22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480-C410-4DD1-9841-1BAD281B9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FD97-BB43-4347-8177-56281A25EF22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480-C410-4DD1-9841-1BAD281B9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FD97-BB43-4347-8177-56281A25EF22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480-C410-4DD1-9841-1BAD281B9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FD97-BB43-4347-8177-56281A25EF22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480-C410-4DD1-9841-1BAD281B9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FD97-BB43-4347-8177-56281A25EF22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480-C410-4DD1-9841-1BAD281B9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FD97-BB43-4347-8177-56281A25EF22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480-C410-4DD1-9841-1BAD281B9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FD97-BB43-4347-8177-56281A25EF22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480-C410-4DD1-9841-1BAD281B9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FD97-BB43-4347-8177-56281A25EF22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9E480-C410-4DD1-9841-1BAD281B9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YouiwyABS8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abor_unions_in_the_United_State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57Mg-489KQ" TargetMode="External"/><Relationship Id="rId2" Type="http://schemas.openxmlformats.org/officeDocument/2006/relationships/hyperlink" Target="http://www.youtube.com/watch?v=o4f9DGgRZeA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Hxy-TuX9f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Business?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http://marketmavericksonline.com/wp-content/uploads/2010/08/small-busi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44" y="1219200"/>
            <a:ext cx="3869710" cy="5410200"/>
          </a:xfrm>
          <a:prstGeom prst="rect">
            <a:avLst/>
          </a:prstGeom>
          <a:noFill/>
        </p:spPr>
      </p:pic>
      <p:pic>
        <p:nvPicPr>
          <p:cNvPr id="27652" name="Picture 4" descr="http://www.legendsofamerica.com/photos-nevada/CocaC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3762375" cy="5010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Antitrust Legislation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U.S. </a:t>
            </a:r>
            <a:r>
              <a:rPr lang="en-US" dirty="0" err="1" smtClean="0"/>
              <a:t>gov’t</a:t>
            </a:r>
            <a:r>
              <a:rPr lang="en-US" dirty="0" smtClean="0"/>
              <a:t> first began to regulate monopolies in 1890 with the Sherman Antitrust Act</a:t>
            </a:r>
          </a:p>
          <a:p>
            <a:r>
              <a:rPr lang="en-US" dirty="0" smtClean="0"/>
              <a:t>There were too many loopholes, but it set a trend of increasing </a:t>
            </a:r>
            <a:r>
              <a:rPr lang="en-US" dirty="0" err="1" smtClean="0"/>
              <a:t>gov’t</a:t>
            </a:r>
            <a:r>
              <a:rPr lang="en-US" dirty="0" smtClean="0"/>
              <a:t> regulation to protect competition</a:t>
            </a:r>
          </a:p>
          <a:p>
            <a:r>
              <a:rPr lang="en-US" dirty="0" smtClean="0"/>
              <a:t>By 1914, the Clayton Antitrust Act had clearly defined </a:t>
            </a:r>
            <a:r>
              <a:rPr lang="en-US" smtClean="0"/>
              <a:t>illegal forms of: </a:t>
            </a:r>
            <a:endParaRPr lang="en-US" dirty="0" smtClean="0"/>
          </a:p>
          <a:p>
            <a:pPr lvl="1"/>
            <a:r>
              <a:rPr lang="en-US" dirty="0" smtClean="0"/>
              <a:t>mergers </a:t>
            </a:r>
          </a:p>
          <a:p>
            <a:pPr lvl="1"/>
            <a:r>
              <a:rPr lang="en-US" dirty="0" smtClean="0"/>
              <a:t>price discrimination</a:t>
            </a:r>
          </a:p>
          <a:p>
            <a:pPr lvl="1"/>
            <a:r>
              <a:rPr lang="en-US" dirty="0" smtClean="0"/>
              <a:t>requiring buyers to not deal with a competitor</a:t>
            </a:r>
          </a:p>
          <a:p>
            <a:pPr lvl="1"/>
            <a:r>
              <a:rPr lang="en-US" dirty="0" smtClean="0"/>
              <a:t>interlocking boards of directors between competitors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VoiopbYsPo0/TqSPVDJ9VGI/AAAAAAAAA9Q/UypaQbV0ZuM/s1600/Food%2BRegulation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533650" y="1371600"/>
            <a:ext cx="6457950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Regulations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97363"/>
          </a:xfrm>
        </p:spPr>
        <p:txBody>
          <a:bodyPr/>
          <a:lstStyle/>
          <a:p>
            <a:r>
              <a:rPr lang="en-US" dirty="0" smtClean="0"/>
              <a:t>Private property rights (Amend. ?)</a:t>
            </a:r>
          </a:p>
          <a:p>
            <a:r>
              <a:rPr lang="en-US" dirty="0" smtClean="0"/>
              <a:t>Consumer protections: labeling, checking scales, warranties, etc. (FDA, FCC)</a:t>
            </a:r>
          </a:p>
          <a:p>
            <a:r>
              <a:rPr lang="en-US" dirty="0" smtClean="0"/>
              <a:t>Responding to negative externalities </a:t>
            </a:r>
            <a:br>
              <a:rPr lang="en-US" dirty="0" smtClean="0"/>
            </a:br>
            <a:r>
              <a:rPr lang="en-US" dirty="0" smtClean="0"/>
              <a:t>(side-effects): pollution (EPA), noise violations, traffic issues, etc.</a:t>
            </a:r>
          </a:p>
          <a:p>
            <a:r>
              <a:rPr lang="en-US" dirty="0" smtClean="0"/>
              <a:t>Workplace (OSHA)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5486400"/>
            <a:ext cx="4191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Triangle Shirtwaist Fire Video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mosley\Local Settings\Temporary Internet Files\Content.IE5\3DUJN7CB\MP9004311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90800"/>
            <a:ext cx="3048000" cy="3048000"/>
          </a:xfrm>
          <a:prstGeom prst="rect">
            <a:avLst/>
          </a:prstGeom>
          <a:noFill/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914400" y="1066800"/>
            <a:ext cx="7391400" cy="462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buNone/>
            </a:pPr>
            <a:r>
              <a:rPr lang="en-US" i="1" dirty="0" smtClean="0"/>
              <a:t>What would these different people think about these regulations?</a:t>
            </a:r>
          </a:p>
          <a:p>
            <a:endParaRPr lang="en-US" i="1" dirty="0" smtClean="0"/>
          </a:p>
          <a:p>
            <a:r>
              <a:rPr lang="en-US" dirty="0" smtClean="0"/>
              <a:t>Adam Smith</a:t>
            </a:r>
          </a:p>
          <a:p>
            <a:r>
              <a:rPr lang="en-US" dirty="0" smtClean="0"/>
              <a:t>Karl Marx</a:t>
            </a:r>
          </a:p>
          <a:p>
            <a:r>
              <a:rPr lang="en-US" dirty="0" smtClean="0"/>
              <a:t>Democrats</a:t>
            </a:r>
          </a:p>
          <a:p>
            <a:r>
              <a:rPr lang="en-US" dirty="0" smtClean="0"/>
              <a:t>Republicans</a:t>
            </a:r>
          </a:p>
          <a:p>
            <a:r>
              <a:rPr lang="en-US" dirty="0" smtClean="0"/>
              <a:t>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nebigunion.files.wordpress.com/2008/01/1917_i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05000"/>
            <a:ext cx="4905375" cy="39863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labor union?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0540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group that negotiates with employers to improve pay and working conditions for its members</a:t>
            </a:r>
          </a:p>
          <a:p>
            <a:r>
              <a:rPr lang="en-US" dirty="0" smtClean="0"/>
              <a:t>Most common for </a:t>
            </a:r>
            <a:br>
              <a:rPr lang="en-US" dirty="0" smtClean="0"/>
            </a:br>
            <a:r>
              <a:rPr lang="en-US" dirty="0" smtClean="0"/>
              <a:t>semi-skilled or </a:t>
            </a:r>
            <a:br>
              <a:rPr lang="en-US" dirty="0" smtClean="0"/>
            </a:br>
            <a:r>
              <a:rPr lang="en-US" dirty="0" smtClean="0"/>
              <a:t>unskilled workers</a:t>
            </a:r>
          </a:p>
          <a:p>
            <a:pPr lvl="1"/>
            <a:r>
              <a:rPr lang="en-US" dirty="0" smtClean="0"/>
              <a:t>Why?</a:t>
            </a:r>
          </a:p>
          <a:p>
            <a:pPr lvl="7"/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657671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Wikipedia Entry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jdpolitics.files.wordpress.com/2008/05/fightwewin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Rough Start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Were very unsuccessful because they had no legal protection under the </a:t>
            </a:r>
            <a:r>
              <a:rPr lang="en-US" i="1" dirty="0" smtClean="0"/>
              <a:t>laissez-faire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They also hurt their own chances by staying segregated by race and gender</a:t>
            </a:r>
          </a:p>
          <a:p>
            <a:r>
              <a:rPr lang="en-US" dirty="0" smtClean="0"/>
              <a:t>Gained some strength during the Depression, but died down during the World Wars and the “Red Scare”</a:t>
            </a:r>
          </a:p>
          <a:p>
            <a:pPr lvl="1"/>
            <a:r>
              <a:rPr lang="en-US" dirty="0" smtClean="0"/>
              <a:t>Why?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Gaining Strength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Investigative journalism and </a:t>
            </a:r>
            <a:br>
              <a:rPr lang="en-US" dirty="0" smtClean="0"/>
            </a:br>
            <a:r>
              <a:rPr lang="en-US" dirty="0" smtClean="0"/>
              <a:t>tragedies like the Triangle Shirtwaist Fire increased public support</a:t>
            </a:r>
          </a:p>
          <a:p>
            <a:r>
              <a:rPr lang="en-US" dirty="0" smtClean="0"/>
              <a:t>New Deal Era saw the first legal </a:t>
            </a:r>
            <a:br>
              <a:rPr lang="en-US" dirty="0" smtClean="0"/>
            </a:br>
            <a:r>
              <a:rPr lang="en-US" dirty="0" smtClean="0"/>
              <a:t>protections for unions and workers</a:t>
            </a:r>
          </a:p>
          <a:p>
            <a:r>
              <a:rPr lang="en-US" dirty="0" smtClean="0"/>
              <a:t>Biggest issues: Child labor, safety, wages, and hours</a:t>
            </a:r>
          </a:p>
          <a:p>
            <a:endParaRPr lang="en-US" dirty="0"/>
          </a:p>
        </p:txBody>
      </p:sp>
      <p:pic>
        <p:nvPicPr>
          <p:cNvPr id="5" name="Picture 8" descr="http://thinkprogress.org/wp-content/uploads/2011/03/child-labor2.jpg"/>
          <p:cNvPicPr>
            <a:picLocks noChangeAspect="1" noChangeArrowheads="1"/>
          </p:cNvPicPr>
          <p:nvPr/>
        </p:nvPicPr>
        <p:blipFill>
          <a:blip r:embed="rId2" cstate="print"/>
          <a:srcRect l="26448" t="4000"/>
          <a:stretch>
            <a:fillRect/>
          </a:stretch>
        </p:blipFill>
        <p:spPr bwMode="auto">
          <a:xfrm>
            <a:off x="6553200" y="4343400"/>
            <a:ext cx="2228850" cy="2057400"/>
          </a:xfrm>
          <a:prstGeom prst="rect">
            <a:avLst/>
          </a:prstGeom>
          <a:noFill/>
        </p:spPr>
      </p:pic>
      <p:pic>
        <p:nvPicPr>
          <p:cNvPr id="19458" name="Picture 2" descr="http://musicandliteratureislife16.files.wordpress.com/2011/08/thejung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9053">
            <a:off x="7139986" y="1493975"/>
            <a:ext cx="1434806" cy="218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Major Legislation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0"/>
            <a:ext cx="6324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National Labor Relations Board:</a:t>
            </a:r>
            <a:br>
              <a:rPr lang="en-US" dirty="0" smtClean="0"/>
            </a:br>
            <a:r>
              <a:rPr lang="en-US" dirty="0" smtClean="0"/>
              <a:t>Oversees union elections to ensure fairness and honesty</a:t>
            </a:r>
          </a:p>
          <a:p>
            <a:r>
              <a:rPr lang="en-US" dirty="0" smtClean="0"/>
              <a:t>Fair Labor Standards Act:</a:t>
            </a:r>
            <a:br>
              <a:rPr lang="en-US" dirty="0" smtClean="0"/>
            </a:br>
            <a:r>
              <a:rPr lang="en-US" dirty="0" smtClean="0"/>
              <a:t>Set minimum mages and maximum hours, created child labor laws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Taft-Hartley Act:</a:t>
            </a:r>
            <a:br>
              <a:rPr lang="en-US" dirty="0" smtClean="0"/>
            </a:br>
            <a:r>
              <a:rPr lang="en-US" dirty="0" smtClean="0"/>
              <a:t>Made closed-shops illegal, </a:t>
            </a:r>
            <a:br>
              <a:rPr lang="en-US" dirty="0" smtClean="0"/>
            </a:br>
            <a:r>
              <a:rPr lang="en-US" dirty="0" smtClean="0"/>
              <a:t>allows states to pass </a:t>
            </a:r>
            <a:br>
              <a:rPr lang="en-US" dirty="0" smtClean="0"/>
            </a:br>
            <a:r>
              <a:rPr lang="en-US" dirty="0" smtClean="0"/>
              <a:t>right-to-work laws</a:t>
            </a:r>
            <a:endParaRPr lang="en-US" dirty="0"/>
          </a:p>
        </p:txBody>
      </p:sp>
      <p:pic>
        <p:nvPicPr>
          <p:cNvPr id="4" name="Picture 6" descr="http://upload.wikimedia.org/wikipedia/commons/b/be/National_Labor_Relations_Board_logo_-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1287826" cy="1276350"/>
          </a:xfrm>
          <a:prstGeom prst="rect">
            <a:avLst/>
          </a:prstGeom>
          <a:noFill/>
        </p:spPr>
      </p:pic>
      <p:pic>
        <p:nvPicPr>
          <p:cNvPr id="18434" name="Picture 2" descr="http://www.fasttrackteaching.com/burns/Unit_9_1930s/Fair_Labor_Poster_dbdo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" y="2819400"/>
            <a:ext cx="1692275" cy="2175255"/>
          </a:xfrm>
          <a:prstGeom prst="rect">
            <a:avLst/>
          </a:prstGeom>
          <a:noFill/>
        </p:spPr>
      </p:pic>
      <p:pic>
        <p:nvPicPr>
          <p:cNvPr id="18438" name="Picture 6" descr="http://www.holtlaborlibrary.org/images/fight%20law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191000"/>
            <a:ext cx="1435100" cy="2187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“Right-to-Work”?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state can prohibit agreements that require employers to only hire union members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2400" i="1" dirty="0" smtClean="0"/>
              <a:t>What conclusion can </a:t>
            </a:r>
            <a:br>
              <a:rPr lang="en-US" sz="2400" i="1" dirty="0" smtClean="0"/>
            </a:br>
            <a:r>
              <a:rPr lang="en-US" sz="2400" i="1" dirty="0" smtClean="0"/>
              <a:t>you draw from this </a:t>
            </a:r>
            <a:br>
              <a:rPr lang="en-US" sz="2400" i="1" dirty="0" smtClean="0"/>
            </a:br>
            <a:r>
              <a:rPr lang="en-US" sz="2400" i="1" dirty="0" smtClean="0"/>
              <a:t>map about the labor </a:t>
            </a:r>
            <a:br>
              <a:rPr lang="en-US" sz="2400" i="1" dirty="0" smtClean="0"/>
            </a:br>
            <a:r>
              <a:rPr lang="en-US" sz="2400" i="1" dirty="0" smtClean="0"/>
              <a:t>movement in the </a:t>
            </a:r>
            <a:br>
              <a:rPr lang="en-US" sz="2400" i="1" dirty="0" smtClean="0"/>
            </a:br>
            <a:r>
              <a:rPr lang="en-US" sz="2400" i="1" dirty="0" smtClean="0"/>
              <a:t>United States?</a:t>
            </a:r>
            <a:endParaRPr lang="en-US" sz="2400" i="1" dirty="0"/>
          </a:p>
        </p:txBody>
      </p:sp>
      <p:pic>
        <p:nvPicPr>
          <p:cNvPr id="4" name="Picture 4" descr="http://specfriggintacular.files.wordpress.com/2011/03/600_right_to_work_stat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71216"/>
            <a:ext cx="4761186" cy="3681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oregonstate.edu/instruct/comm440-540/busmet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381000" y="457200"/>
            <a:ext cx="8229600" cy="84582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Collective Bargaining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dirty="0" smtClean="0"/>
              <a:t>Negotiations on workers’ contracts between union representatives and employers to determine wages, benefits, work conditions, and rules.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Often use mediation or arbitration to reach a compromise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And if that doesn’t work...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/>
              <a:t>Labor</a:t>
            </a:r>
            <a:r>
              <a:rPr lang="en-US" sz="3600" dirty="0" smtClean="0"/>
              <a:t>	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2925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 on strike</a:t>
            </a:r>
          </a:p>
          <a:p>
            <a:r>
              <a:rPr lang="en-US" dirty="0" smtClean="0"/>
              <a:t>Use a picket line to get attention and prevent strikebreakers from entering</a:t>
            </a:r>
          </a:p>
          <a:p>
            <a:r>
              <a:rPr lang="en-US" dirty="0" smtClean="0"/>
              <a:t>Lead a boycott</a:t>
            </a:r>
          </a:p>
          <a:p>
            <a:r>
              <a:rPr lang="en-US" dirty="0" smtClean="0"/>
              <a:t>Get a court to issue an </a:t>
            </a:r>
            <a:br>
              <a:rPr lang="en-US" dirty="0" smtClean="0"/>
            </a:br>
            <a:r>
              <a:rPr lang="en-US" dirty="0" smtClean="0"/>
              <a:t>injunction to stop the lockout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34143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/>
              <a:t>Management</a:t>
            </a:r>
            <a:endParaRPr lang="en-US" sz="360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284956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Hire strikebreakers</a:t>
            </a:r>
          </a:p>
          <a:p>
            <a:r>
              <a:rPr lang="en-US" sz="2200" dirty="0" smtClean="0"/>
              <a:t>Get a court to </a:t>
            </a:r>
            <a:br>
              <a:rPr lang="en-US" sz="2200" dirty="0" smtClean="0"/>
            </a:br>
            <a:r>
              <a:rPr lang="en-US" sz="2200" dirty="0" smtClean="0"/>
              <a:t>issue an injunction </a:t>
            </a:r>
            <a:br>
              <a:rPr lang="en-US" sz="2200" dirty="0" smtClean="0"/>
            </a:br>
            <a:r>
              <a:rPr lang="en-US" sz="2200" dirty="0" smtClean="0"/>
              <a:t>to stop the strike</a:t>
            </a:r>
          </a:p>
          <a:p>
            <a:r>
              <a:rPr lang="en-US" sz="2200" dirty="0" smtClean="0"/>
              <a:t>Lockout workers</a:t>
            </a:r>
          </a:p>
          <a:p>
            <a:endParaRPr lang="en-US" sz="2200" dirty="0"/>
          </a:p>
        </p:txBody>
      </p:sp>
      <p:pic>
        <p:nvPicPr>
          <p:cNvPr id="9" name="Picture 6" descr="http://blogs.creditcards.com/nfl-lock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133600"/>
            <a:ext cx="1486284" cy="1771650"/>
          </a:xfrm>
          <a:prstGeom prst="rect">
            <a:avLst/>
          </a:prstGeom>
          <a:noFill/>
        </p:spPr>
      </p:pic>
      <p:pic>
        <p:nvPicPr>
          <p:cNvPr id="11" name="Picture 8" descr="http://www.lokashakti.org/dev/images/movements/montgomery_bus_boyco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058502"/>
            <a:ext cx="2687500" cy="1799498"/>
          </a:xfrm>
          <a:prstGeom prst="rect">
            <a:avLst/>
          </a:prstGeom>
          <a:noFill/>
        </p:spPr>
      </p:pic>
      <p:pic>
        <p:nvPicPr>
          <p:cNvPr id="12" name="Picture 10" descr="http://www.hispanic-culture-online.com/image-files/cesar-chavez-biography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037044"/>
            <a:ext cx="1238250" cy="1820956"/>
          </a:xfrm>
          <a:prstGeom prst="rect">
            <a:avLst/>
          </a:prstGeom>
          <a:noFill/>
        </p:spPr>
      </p:pic>
      <p:pic>
        <p:nvPicPr>
          <p:cNvPr id="13" name="Picture 2" descr="http://collectiveresistance.files.wordpress.com/2011/03/189691_1902545253242_1530034078_32067563_6697458_n.jpg"/>
          <p:cNvPicPr>
            <a:picLocks noChangeAspect="1" noChangeArrowheads="1"/>
          </p:cNvPicPr>
          <p:nvPr/>
        </p:nvPicPr>
        <p:blipFill>
          <a:blip r:embed="rId5" cstate="print"/>
          <a:srcRect t="1852"/>
          <a:stretch>
            <a:fillRect/>
          </a:stretch>
        </p:blipFill>
        <p:spPr bwMode="auto">
          <a:xfrm>
            <a:off x="6172200" y="4038600"/>
            <a:ext cx="2971800" cy="2209800"/>
          </a:xfrm>
          <a:prstGeom prst="rect">
            <a:avLst/>
          </a:prstGeom>
          <a:noFill/>
        </p:spPr>
      </p:pic>
      <p:pic>
        <p:nvPicPr>
          <p:cNvPr id="10" name="Picture 4" descr="http://www.reuther.wayne.edu/files/images/8751.pre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944" y="4038600"/>
            <a:ext cx="1766256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1752600"/>
                <a:gridCol w="2286000"/>
                <a:gridCol w="2590800"/>
                <a:gridCol w="2514600"/>
              </a:tblGrid>
              <a:tr h="704589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 Firms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Describe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 anchor="ctr" anchorCtr="1"/>
                </a:tc>
              </a:tr>
              <a:tr h="176147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Sole</a:t>
                      </a:r>
                      <a:r>
                        <a:rPr lang="en-US" baseline="0" dirty="0" smtClean="0"/>
                        <a:t> proprietorships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owner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r>
                        <a:rPr lang="en-US" baseline="0" dirty="0" smtClean="0"/>
                        <a:t> Individual has full   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   control</a:t>
                      </a:r>
                    </a:p>
                    <a:p>
                      <a:r>
                        <a:rPr lang="en-US" baseline="0" dirty="0" smtClean="0"/>
                        <a:t>+ Owner can act quickly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   on a decision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+ No corporate taxes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mtClean="0"/>
                        <a:t> Difficult to raise</a:t>
                      </a:r>
                      <a:r>
                        <a:rPr lang="en-US" baseline="0" smtClean="0"/>
                        <a:t> capital, </a:t>
                      </a:r>
                      <a:br>
                        <a:rPr lang="en-US" baseline="0" smtClean="0"/>
                      </a:br>
                      <a:r>
                        <a:rPr lang="en-US" baseline="0" smtClean="0"/>
                        <a:t>  attract workers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smtClean="0"/>
                        <a:t> Individual has </a:t>
                      </a:r>
                      <a:br>
                        <a:rPr lang="en-US" baseline="0" smtClean="0"/>
                      </a:br>
                      <a:r>
                        <a:rPr lang="en-US" baseline="0" smtClean="0"/>
                        <a:t>  unlimited liability</a:t>
                      </a:r>
                      <a:endParaRPr lang="en-US" dirty="0"/>
                    </a:p>
                  </a:txBody>
                  <a:tcPr anchor="ctr"/>
                </a:tc>
              </a:tr>
              <a:tr h="176147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Partnerships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 or more owners</a:t>
                      </a:r>
                      <a:r>
                        <a:rPr lang="en-US" baseline="0" dirty="0" smtClean="0"/>
                        <a:t> sign an article of partnership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Can raise more capital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    than a </a:t>
                      </a:r>
                      <a:r>
                        <a:rPr lang="en-US" baseline="0" dirty="0" smtClean="0"/>
                        <a:t>proprietorship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+ Partners combine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    talents and skills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+ No corporate taxes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- Complex legal </a:t>
                      </a:r>
                      <a:br>
                        <a:rPr lang="en-US" smtClean="0"/>
                      </a:br>
                      <a:r>
                        <a:rPr lang="en-US" smtClean="0"/>
                        <a:t>   agreement</a:t>
                      </a:r>
                      <a:br>
                        <a:rPr lang="en-US" smtClean="0"/>
                      </a:br>
                      <a:r>
                        <a:rPr lang="en-US" smtClean="0"/>
                        <a:t>- Partners have</a:t>
                      </a:r>
                      <a:r>
                        <a:rPr lang="en-US" baseline="0" smtClean="0"/>
                        <a:t> </a:t>
                      </a:r>
                      <a:br>
                        <a:rPr lang="en-US" baseline="0" smtClean="0"/>
                      </a:br>
                      <a:r>
                        <a:rPr lang="en-US" baseline="0" smtClean="0"/>
                        <a:t>   unlimited liability</a:t>
                      </a:r>
                      <a:endParaRPr lang="en-US" dirty="0"/>
                    </a:p>
                  </a:txBody>
                  <a:tcPr anchor="ctr"/>
                </a:tc>
              </a:tr>
              <a:tr h="263046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Corporations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Created by</a:t>
                      </a:r>
                      <a:r>
                        <a:rPr lang="en-US" baseline="0" dirty="0" smtClean="0"/>
                        <a:t> charter, run by a Board of Directors, sells stocks, treated by government as an individual who pays taxes and can be sued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Can raise</a:t>
                      </a:r>
                      <a:r>
                        <a:rPr lang="en-US" baseline="0" dirty="0" smtClean="0"/>
                        <a:t> much more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    capital through stocks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+ Can grow to control a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    large percentage of the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    market</a:t>
                      </a:r>
                    </a:p>
                    <a:p>
                      <a:r>
                        <a:rPr lang="en-US" baseline="0" dirty="0" smtClean="0"/>
                        <a:t>+ Owners have limited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    liability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- Expensive and complex</a:t>
                      </a:r>
                      <a:br>
                        <a:rPr lang="en-US" smtClean="0"/>
                      </a:br>
                      <a:r>
                        <a:rPr lang="en-US" smtClean="0"/>
                        <a:t>- Government</a:t>
                      </a:r>
                      <a:r>
                        <a:rPr lang="en-US" baseline="0" smtClean="0"/>
                        <a:t> regulation </a:t>
                      </a:r>
                      <a:br>
                        <a:rPr lang="en-US" baseline="0" smtClean="0"/>
                      </a:br>
                      <a:r>
                        <a:rPr lang="en-US" baseline="0" smtClean="0"/>
                        <a:t>   and taxation is   </a:t>
                      </a:r>
                      <a:br>
                        <a:rPr lang="en-US" baseline="0" smtClean="0"/>
                      </a:br>
                      <a:r>
                        <a:rPr lang="en-US" baseline="0" smtClean="0"/>
                        <a:t>   significant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Challenges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676400"/>
            <a:ext cx="2895600" cy="2667000"/>
          </a:xfrm>
        </p:spPr>
        <p:txBody>
          <a:bodyPr/>
          <a:lstStyle/>
          <a:p>
            <a:r>
              <a:rPr lang="en-US" dirty="0" smtClean="0"/>
              <a:t>Globalization</a:t>
            </a:r>
          </a:p>
          <a:p>
            <a:pPr lvl="1"/>
            <a:r>
              <a:rPr lang="en-US" i="1" dirty="0" smtClean="0"/>
              <a:t>Why?</a:t>
            </a:r>
          </a:p>
          <a:p>
            <a:r>
              <a:rPr lang="en-US" dirty="0" smtClean="0"/>
              <a:t>Recession</a:t>
            </a:r>
          </a:p>
          <a:p>
            <a:pPr lvl="1"/>
            <a:r>
              <a:rPr lang="en-US" i="1" dirty="0" smtClean="0"/>
              <a:t>Why?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48768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</a:t>
            </a:r>
            <a:r>
              <a:rPr lang="en-US" sz="3200" i="1" dirty="0" smtClean="0"/>
              <a:t>What could workers do instead? </a:t>
            </a:r>
          </a:p>
          <a:p>
            <a:pPr>
              <a:buFont typeface="Arial" pitchFamily="34" charset="0"/>
              <a:buChar char="•"/>
            </a:pPr>
            <a:r>
              <a:rPr lang="en-US" sz="3200" i="1" dirty="0" smtClean="0"/>
              <a:t>  Corporations?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029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Nightline Video</a:t>
            </a:r>
          </a:p>
          <a:p>
            <a:r>
              <a:rPr lang="en-US" dirty="0" smtClean="0">
                <a:hlinkClick r:id="rId3"/>
              </a:rPr>
              <a:t>PBS Video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" name="Picture 2" descr="http://historymatters.gmu.edu/mpimages/mp265.jpg"/>
          <p:cNvPicPr>
            <a:picLocks noChangeAspect="1" noChangeArrowheads="1"/>
          </p:cNvPicPr>
          <p:nvPr/>
        </p:nvPicPr>
        <p:blipFill>
          <a:blip r:embed="rId4" cstate="print"/>
          <a:srcRect t="14620"/>
          <a:stretch>
            <a:fillRect/>
          </a:stretch>
        </p:blipFill>
        <p:spPr bwMode="auto">
          <a:xfrm>
            <a:off x="3429000" y="2209800"/>
            <a:ext cx="1910267" cy="2438400"/>
          </a:xfrm>
          <a:prstGeom prst="rect">
            <a:avLst/>
          </a:prstGeom>
          <a:noFill/>
        </p:spPr>
      </p:pic>
      <p:pic>
        <p:nvPicPr>
          <p:cNvPr id="22530" name="Picture 2" descr="http://thesmarterwallet.com/images/unemployed-education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447800"/>
            <a:ext cx="3657600" cy="2869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webs.com/brettmeyer/monopoly%20board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1600200" y="609600"/>
            <a:ext cx="5915025" cy="563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743200"/>
          </a:xfrm>
        </p:spPr>
        <p:txBody>
          <a:bodyPr/>
          <a:lstStyle/>
          <a:p>
            <a:r>
              <a:rPr lang="en-US" b="1" dirty="0" smtClean="0"/>
              <a:t>How do you win the </a:t>
            </a:r>
            <a:br>
              <a:rPr lang="en-US" b="1" dirty="0" smtClean="0"/>
            </a:br>
            <a:r>
              <a:rPr lang="en-US" b="1" dirty="0" smtClean="0"/>
              <a:t>game of</a:t>
            </a:r>
            <a:br>
              <a:rPr lang="en-US" b="1" dirty="0" smtClean="0"/>
            </a:br>
            <a:r>
              <a:rPr lang="en-US" b="1" dirty="0" smtClean="0"/>
              <a:t>                           </a:t>
            </a:r>
            <a:r>
              <a:rPr lang="en-US" sz="4800" b="1" dirty="0" smtClean="0"/>
              <a:t>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Competition</a:t>
            </a:r>
            <a:endParaRPr lang="en-US" b="1" dirty="0"/>
          </a:p>
        </p:txBody>
      </p:sp>
      <p:pic>
        <p:nvPicPr>
          <p:cNvPr id="6146" name="Picture 2" descr="http://dynamoash.com/wp-content/uploads/2010/02/competitions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810000" y="3048000"/>
            <a:ext cx="4876800" cy="344739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399"/>
          </a:xfrm>
        </p:spPr>
        <p:txBody>
          <a:bodyPr>
            <a:normAutofit/>
          </a:bodyPr>
          <a:lstStyle/>
          <a:p>
            <a:r>
              <a:rPr lang="en-US" i="1" dirty="0" smtClean="0"/>
              <a:t>Why is competition central to a market economy?</a:t>
            </a:r>
          </a:p>
          <a:p>
            <a:r>
              <a:rPr lang="en-US" i="1" dirty="0" smtClean="0"/>
              <a:t>How does competition work?</a:t>
            </a:r>
          </a:p>
          <a:p>
            <a:r>
              <a:rPr lang="en-US" i="1" dirty="0" smtClean="0"/>
              <a:t>What kinds of competition exist in our mixed economy?</a:t>
            </a:r>
          </a:p>
          <a:p>
            <a:r>
              <a:rPr lang="en-US" i="1" dirty="0" smtClean="0"/>
              <a:t>What did Karl Marx think </a:t>
            </a:r>
            <a:br>
              <a:rPr lang="en-US" i="1" dirty="0" smtClean="0"/>
            </a:br>
            <a:r>
              <a:rPr lang="en-US" i="1" dirty="0" smtClean="0"/>
              <a:t>about competition in a </a:t>
            </a:r>
            <a:br>
              <a:rPr lang="en-US" i="1" dirty="0" smtClean="0"/>
            </a:br>
            <a:r>
              <a:rPr lang="en-US" i="1" dirty="0" smtClean="0"/>
              <a:t>capitalistic society?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 Structures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Definition: The amount of competition that exists in an industry</a:t>
            </a:r>
          </a:p>
          <a:p>
            <a:r>
              <a:rPr lang="en-US" dirty="0" smtClean="0"/>
              <a:t>What determines the market structure?</a:t>
            </a:r>
          </a:p>
          <a:p>
            <a:pPr lvl="1"/>
            <a:r>
              <a:rPr lang="en-US" dirty="0" smtClean="0"/>
              <a:t>Number of buyers and sellers in the industry</a:t>
            </a:r>
          </a:p>
          <a:p>
            <a:pPr lvl="1"/>
            <a:r>
              <a:rPr lang="en-US" dirty="0" smtClean="0"/>
              <a:t>Type of product (identical or unique)</a:t>
            </a:r>
          </a:p>
          <a:p>
            <a:pPr lvl="1"/>
            <a:r>
              <a:rPr lang="en-US" dirty="0" smtClean="0"/>
              <a:t>Degree to which individual firms in the industry control price</a:t>
            </a:r>
          </a:p>
          <a:p>
            <a:pPr lvl="1"/>
            <a:r>
              <a:rPr lang="en-US" dirty="0" smtClean="0"/>
              <a:t>Amount of info available to producers and consumers</a:t>
            </a:r>
          </a:p>
          <a:p>
            <a:pPr lvl="1"/>
            <a:r>
              <a:rPr lang="en-US" dirty="0" smtClean="0"/>
              <a:t>Ease of entry and exit from the industry</a:t>
            </a:r>
          </a:p>
          <a:p>
            <a:pPr lvl="1"/>
            <a:r>
              <a:rPr lang="en-US" dirty="0" smtClean="0"/>
              <a:t>Role of government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5943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Market Structures Video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Perfect Competition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Monopolistic Competition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Oligopoly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Monopoly</a:t>
            </a:r>
            <a:endParaRPr lang="en-US" dirty="0"/>
          </a:p>
        </p:txBody>
      </p:sp>
      <p:pic>
        <p:nvPicPr>
          <p:cNvPr id="3074" name="Picture 2" descr="http://www.canningbasics.com/images/cor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914400"/>
            <a:ext cx="1752600" cy="1524762"/>
          </a:xfrm>
          <a:prstGeom prst="rect">
            <a:avLst/>
          </a:prstGeom>
          <a:noFill/>
        </p:spPr>
      </p:pic>
      <p:pic>
        <p:nvPicPr>
          <p:cNvPr id="3076" name="Picture 4" descr="http://www.oldnavy.com/products/res/thumbimg/boys-skinny-jeans-did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1581997" cy="2114550"/>
          </a:xfrm>
          <a:prstGeom prst="rect">
            <a:avLst/>
          </a:prstGeom>
          <a:noFill/>
        </p:spPr>
      </p:pic>
      <p:pic>
        <p:nvPicPr>
          <p:cNvPr id="3078" name="Picture 6" descr="http://upload.wikimedia.org/wikipedia/commons/thumb/6/66/2010-07-15_B767_Delta_N1611B_EDDF_02.jpg/300px-2010-07-15_B767_Delta_N1611B_EDDF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810000"/>
            <a:ext cx="1866900" cy="1244600"/>
          </a:xfrm>
          <a:prstGeom prst="rect">
            <a:avLst/>
          </a:prstGeom>
          <a:noFill/>
        </p:spPr>
      </p:pic>
      <p:pic>
        <p:nvPicPr>
          <p:cNvPr id="3080" name="Picture 8" descr="http://static7.businessinsider.com/image/4de90d8a4bd7c8c063210000-400-300/american-electric-pow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191000"/>
            <a:ext cx="2679700" cy="200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merican-business.org/uploads/posts/2011-03/1300263346_standard-oil-comp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303" y="685800"/>
            <a:ext cx="9184303" cy="555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merican-business.org/uploads/posts/2011-03/1300263346_standard-oil-company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40303" y="685800"/>
            <a:ext cx="9184303" cy="55530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Monopolies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is just one dominant firm in the industry</a:t>
            </a:r>
          </a:p>
          <a:p>
            <a:r>
              <a:rPr lang="en-US" dirty="0" smtClean="0"/>
              <a:t>The product it produces is unique (no substitutes)</a:t>
            </a:r>
          </a:p>
          <a:p>
            <a:r>
              <a:rPr lang="en-US" dirty="0" smtClean="0"/>
              <a:t>Because the firm has no competition, it has considerable control over the price of the product</a:t>
            </a:r>
          </a:p>
          <a:p>
            <a:r>
              <a:rPr lang="en-US" dirty="0" smtClean="0"/>
              <a:t>Has little need to share information with or advertize to consumers</a:t>
            </a:r>
          </a:p>
          <a:p>
            <a:r>
              <a:rPr lang="en-US" dirty="0" smtClean="0"/>
              <a:t>It is extremely difficult for a new firm to enter the industry because it controls raw materials needed</a:t>
            </a:r>
          </a:p>
          <a:p>
            <a:r>
              <a:rPr lang="en-US" dirty="0" smtClean="0"/>
              <a:t>The government regulates them strictly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Are all monopolies bad?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u="sng" dirty="0" smtClean="0"/>
              <a:t>Natural monopolies</a:t>
            </a:r>
          </a:p>
          <a:p>
            <a:r>
              <a:rPr lang="en-US" dirty="0" smtClean="0"/>
              <a:t>When a single firm can produce a good or service more efficiently than a number of competing firms could</a:t>
            </a:r>
          </a:p>
          <a:p>
            <a:r>
              <a:rPr lang="en-US" dirty="0" smtClean="0"/>
              <a:t>These often become government monopolies</a:t>
            </a:r>
          </a:p>
          <a:p>
            <a:r>
              <a:rPr lang="en-US" i="1" dirty="0" smtClean="0"/>
              <a:t>Examples?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Technological monopolies</a:t>
            </a:r>
          </a:p>
          <a:p>
            <a:r>
              <a:rPr lang="en-US" dirty="0" smtClean="0"/>
              <a:t>When a firm develops a new technology and they apply for a patent or copyright</a:t>
            </a:r>
          </a:p>
          <a:p>
            <a:r>
              <a:rPr lang="en-US" i="1" dirty="0" smtClean="0"/>
              <a:t>Examples?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5410200" y="5199244"/>
            <a:ext cx="3200400" cy="1201556"/>
            <a:chOff x="5334000" y="5118904"/>
            <a:chExt cx="3200400" cy="1201556"/>
          </a:xfrm>
        </p:grpSpPr>
        <p:pic>
          <p:nvPicPr>
            <p:cNvPr id="4098" name="Picture 2" descr="http://cdn3.computerworlduk.com/cmsdata/news/3244325/IBM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0" y="5257800"/>
              <a:ext cx="2016125" cy="1062660"/>
            </a:xfrm>
            <a:prstGeom prst="rect">
              <a:avLst/>
            </a:prstGeom>
            <a:noFill/>
          </p:spPr>
        </p:pic>
        <p:pic>
          <p:nvPicPr>
            <p:cNvPr id="4100" name="Picture 4" descr="Rainbow Apple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0" y="5118904"/>
              <a:ext cx="914400" cy="1053296"/>
            </a:xfrm>
            <a:prstGeom prst="rect">
              <a:avLst/>
            </a:prstGeom>
            <a:noFill/>
          </p:spPr>
        </p:pic>
      </p:grpSp>
      <p:grpSp>
        <p:nvGrpSpPr>
          <p:cNvPr id="5" name="Group 8"/>
          <p:cNvGrpSpPr/>
          <p:nvPr/>
        </p:nvGrpSpPr>
        <p:grpSpPr>
          <a:xfrm>
            <a:off x="6096000" y="3276600"/>
            <a:ext cx="2578100" cy="1358900"/>
            <a:chOff x="6096000" y="3276600"/>
            <a:chExt cx="2578100" cy="1358900"/>
          </a:xfrm>
        </p:grpSpPr>
        <p:pic>
          <p:nvPicPr>
            <p:cNvPr id="4102" name="Picture 6" descr="http://dailypostal.com/wp-content/uploads/2010/04/usp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5200" y="3276600"/>
              <a:ext cx="1358900" cy="1358900"/>
            </a:xfrm>
            <a:prstGeom prst="rect">
              <a:avLst/>
            </a:prstGeom>
            <a:noFill/>
          </p:spPr>
        </p:pic>
        <p:pic>
          <p:nvPicPr>
            <p:cNvPr id="4104" name="Picture 8" descr="http://www.controlledpwr.com/productFamilyPics/13/utility-energy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0" y="3429000"/>
              <a:ext cx="1066800" cy="1066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619</Words>
  <Application>Microsoft Office PowerPoint</Application>
  <PresentationFormat>On-screen Show (4:3)</PresentationFormat>
  <Paragraphs>124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What is Business?</vt:lpstr>
      <vt:lpstr>Slide 2</vt:lpstr>
      <vt:lpstr>How do you win the  game of                            ?</vt:lpstr>
      <vt:lpstr>Competition</vt:lpstr>
      <vt:lpstr>Market Structures</vt:lpstr>
      <vt:lpstr>Examples?</vt:lpstr>
      <vt:lpstr>Slide 7</vt:lpstr>
      <vt:lpstr>Monopolies</vt:lpstr>
      <vt:lpstr>Are all monopolies bad?</vt:lpstr>
      <vt:lpstr>Antitrust Legislation</vt:lpstr>
      <vt:lpstr>Other Regulations</vt:lpstr>
      <vt:lpstr>Slide 12</vt:lpstr>
      <vt:lpstr>What is a labor union?</vt:lpstr>
      <vt:lpstr>A Rough Start</vt:lpstr>
      <vt:lpstr>Gaining Strength</vt:lpstr>
      <vt:lpstr>Major Legislation</vt:lpstr>
      <vt:lpstr>“Right-to-Work”?</vt:lpstr>
      <vt:lpstr>Collective Bargaining</vt:lpstr>
      <vt:lpstr>And if that doesn’t work...</vt:lpstr>
      <vt:lpstr>Current Challenges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Business?</dc:title>
  <dc:creator>nmosley</dc:creator>
  <cp:lastModifiedBy>nmosley</cp:lastModifiedBy>
  <cp:revision>2</cp:revision>
  <dcterms:created xsi:type="dcterms:W3CDTF">2013-05-22T13:46:51Z</dcterms:created>
  <dcterms:modified xsi:type="dcterms:W3CDTF">2013-05-23T03:07:51Z</dcterms:modified>
</cp:coreProperties>
</file>