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9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91978701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997075" y="1461141"/>
            <a:ext cx="6400799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997075" y="3002402"/>
            <a:ext cx="6400799" cy="1162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/>
          <p:nvPr/>
        </p:nvSpPr>
        <p:spPr>
          <a:xfrm>
            <a:off x="0" y="0"/>
            <a:ext cx="3135299" cy="6858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6" name="Shape 16"/>
          <p:cNvSpPr/>
          <p:nvPr/>
        </p:nvSpPr>
        <p:spPr>
          <a:xfrm>
            <a:off x="3175" y="0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7" name="Shape 17"/>
          <p:cNvSpPr/>
          <p:nvPr/>
        </p:nvSpPr>
        <p:spPr>
          <a:xfrm>
            <a:off x="3175" y="2555875"/>
            <a:ext cx="635000" cy="815975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400" y="0"/>
                </a:moveTo>
                <a:lnTo>
                  <a:pt x="0" y="0"/>
                </a:lnTo>
                <a:lnTo>
                  <a:pt x="0" y="514"/>
                </a:lnTo>
                <a:lnTo>
                  <a:pt x="2" y="514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8" name="Shape 18"/>
          <p:cNvSpPr/>
          <p:nvPr/>
        </p:nvSpPr>
        <p:spPr>
          <a:xfrm>
            <a:off x="3175" y="1743075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9" name="Shape 19"/>
          <p:cNvSpPr/>
          <p:nvPr/>
        </p:nvSpPr>
        <p:spPr>
          <a:xfrm>
            <a:off x="152400" y="1743075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0" name="Shape 20"/>
          <p:cNvSpPr/>
          <p:nvPr/>
        </p:nvSpPr>
        <p:spPr>
          <a:xfrm>
            <a:off x="152400" y="4302125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830" y="0"/>
                </a:moveTo>
                <a:lnTo>
                  <a:pt x="398" y="0"/>
                </a:ln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1" name="Shape 21"/>
          <p:cNvSpPr/>
          <p:nvPr/>
        </p:nvSpPr>
        <p:spPr>
          <a:xfrm>
            <a:off x="152400" y="3486150"/>
            <a:ext cx="1317625" cy="815975"/>
          </a:xfrm>
          <a:custGeom>
            <a:avLst/>
            <a:gdLst/>
            <a:ahLst/>
            <a:cxnLst/>
            <a:rect l="0" t="0" r="0" b="0"/>
            <a:pathLst>
              <a:path w="830" h="514" extrusionOk="0">
                <a:moveTo>
                  <a:pt x="432" y="0"/>
                </a:moveTo>
                <a:lnTo>
                  <a:pt x="0" y="0"/>
                </a:lnTo>
                <a:lnTo>
                  <a:pt x="398" y="514"/>
                </a:lnTo>
                <a:lnTo>
                  <a:pt x="830" y="514"/>
                </a:lnTo>
                <a:lnTo>
                  <a:pt x="432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2" name="Shape 22"/>
          <p:cNvSpPr/>
          <p:nvPr/>
        </p:nvSpPr>
        <p:spPr>
          <a:xfrm>
            <a:off x="984250" y="3486150"/>
            <a:ext cx="1322387" cy="815975"/>
          </a:xfrm>
          <a:custGeom>
            <a:avLst/>
            <a:gdLst/>
            <a:ahLst/>
            <a:cxnLst/>
            <a:rect l="0" t="0" r="0" b="0"/>
            <a:pathLst>
              <a:path w="833" h="514" extrusionOk="0">
                <a:moveTo>
                  <a:pt x="399" y="514"/>
                </a:moveTo>
                <a:lnTo>
                  <a:pt x="833" y="514"/>
                </a:lnTo>
                <a:lnTo>
                  <a:pt x="435" y="0"/>
                </a:lnTo>
                <a:lnTo>
                  <a:pt x="0" y="0"/>
                </a:lnTo>
                <a:lnTo>
                  <a:pt x="399" y="514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3" name="Shape 23"/>
          <p:cNvSpPr/>
          <p:nvPr/>
        </p:nvSpPr>
        <p:spPr>
          <a:xfrm>
            <a:off x="3175" y="3486150"/>
            <a:ext cx="635000" cy="815975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4" name="Shape 24"/>
          <p:cNvSpPr/>
          <p:nvPr/>
        </p:nvSpPr>
        <p:spPr>
          <a:xfrm>
            <a:off x="984250" y="6045200"/>
            <a:ext cx="1322387" cy="812800"/>
          </a:xfrm>
          <a:custGeom>
            <a:avLst/>
            <a:gdLst/>
            <a:ahLst/>
            <a:cxnLst/>
            <a:rect l="0" t="0" r="0" b="0"/>
            <a:pathLst>
              <a:path w="833" h="512" extrusionOk="0">
                <a:moveTo>
                  <a:pt x="399" y="0"/>
                </a:moveTo>
                <a:lnTo>
                  <a:pt x="0" y="512"/>
                </a:lnTo>
                <a:lnTo>
                  <a:pt x="435" y="512"/>
                </a:lnTo>
                <a:lnTo>
                  <a:pt x="833" y="0"/>
                </a:lnTo>
                <a:lnTo>
                  <a:pt x="399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5" name="Shape 25"/>
          <p:cNvSpPr/>
          <p:nvPr/>
        </p:nvSpPr>
        <p:spPr>
          <a:xfrm>
            <a:off x="984250" y="5232400"/>
            <a:ext cx="1322387" cy="812800"/>
          </a:xfrm>
          <a:custGeom>
            <a:avLst/>
            <a:gdLst/>
            <a:ahLst/>
            <a:cxnLst/>
            <a:rect l="0" t="0" r="0" b="0"/>
            <a:pathLst>
              <a:path w="833" h="512" extrusionOk="0">
                <a:moveTo>
                  <a:pt x="435" y="0"/>
                </a:moveTo>
                <a:lnTo>
                  <a:pt x="0" y="0"/>
                </a:lnTo>
                <a:lnTo>
                  <a:pt x="399" y="512"/>
                </a:lnTo>
                <a:lnTo>
                  <a:pt x="833" y="512"/>
                </a:lnTo>
                <a:lnTo>
                  <a:pt x="435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6" name="Shape 26"/>
          <p:cNvSpPr/>
          <p:nvPr/>
        </p:nvSpPr>
        <p:spPr>
          <a:xfrm>
            <a:off x="1820863" y="5232400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434" y="0"/>
                </a:moveTo>
                <a:lnTo>
                  <a:pt x="0" y="0"/>
                </a:lnTo>
                <a:lnTo>
                  <a:pt x="398" y="512"/>
                </a:lnTo>
                <a:lnTo>
                  <a:pt x="830" y="512"/>
                </a:lnTo>
                <a:lnTo>
                  <a:pt x="434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7" name="Shape 27"/>
          <p:cNvSpPr/>
          <p:nvPr/>
        </p:nvSpPr>
        <p:spPr>
          <a:xfrm>
            <a:off x="3175" y="812800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8" name="Shape 28"/>
          <p:cNvSpPr/>
          <p:nvPr/>
        </p:nvSpPr>
        <p:spPr>
          <a:xfrm>
            <a:off x="152400" y="2555875"/>
            <a:ext cx="1317625" cy="815975"/>
          </a:xfrm>
          <a:custGeom>
            <a:avLst/>
            <a:gdLst/>
            <a:ahLst/>
            <a:cxnLst/>
            <a:rect l="0" t="0" r="0" b="0"/>
            <a:pathLst>
              <a:path w="830" h="514" extrusionOk="0">
                <a:moveTo>
                  <a:pt x="0" y="514"/>
                </a:moveTo>
                <a:lnTo>
                  <a:pt x="432" y="514"/>
                </a:lnTo>
                <a:lnTo>
                  <a:pt x="830" y="0"/>
                </a:lnTo>
                <a:lnTo>
                  <a:pt x="398" y="0"/>
                </a:lnTo>
                <a:lnTo>
                  <a:pt x="0" y="514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9" name="Shape 29"/>
          <p:cNvSpPr/>
          <p:nvPr/>
        </p:nvSpPr>
        <p:spPr>
          <a:xfrm>
            <a:off x="984250" y="4302125"/>
            <a:ext cx="1322387" cy="812800"/>
          </a:xfrm>
          <a:custGeom>
            <a:avLst/>
            <a:gdLst/>
            <a:ahLst/>
            <a:cxnLst/>
            <a:rect l="0" t="0" r="0" b="0"/>
            <a:pathLst>
              <a:path w="833" h="512" extrusionOk="0">
                <a:moveTo>
                  <a:pt x="0" y="512"/>
                </a:moveTo>
                <a:lnTo>
                  <a:pt x="435" y="512"/>
                </a:lnTo>
                <a:lnTo>
                  <a:pt x="833" y="0"/>
                </a:lnTo>
                <a:lnTo>
                  <a:pt x="399" y="0"/>
                </a:lnTo>
                <a:lnTo>
                  <a:pt x="0" y="512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0" name="Shape 30"/>
          <p:cNvSpPr/>
          <p:nvPr/>
        </p:nvSpPr>
        <p:spPr>
          <a:xfrm>
            <a:off x="3175" y="4302125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1" name="Shape 31"/>
          <p:cNvSpPr/>
          <p:nvPr/>
        </p:nvSpPr>
        <p:spPr>
          <a:xfrm>
            <a:off x="1820863" y="6045200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4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2" name="Shape 32"/>
          <p:cNvSpPr/>
          <p:nvPr/>
        </p:nvSpPr>
        <p:spPr>
          <a:xfrm>
            <a:off x="152400" y="6045200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3" name="Shape 33"/>
          <p:cNvSpPr/>
          <p:nvPr/>
        </p:nvSpPr>
        <p:spPr>
          <a:xfrm>
            <a:off x="3175" y="6045200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4" name="Shape 34"/>
          <p:cNvSpPr/>
          <p:nvPr/>
        </p:nvSpPr>
        <p:spPr>
          <a:xfrm>
            <a:off x="3175" y="5232400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5" name="Shape 35"/>
          <p:cNvSpPr/>
          <p:nvPr/>
        </p:nvSpPr>
        <p:spPr>
          <a:xfrm>
            <a:off x="152400" y="5232400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6" name="Shape 36"/>
          <p:cNvSpPr/>
          <p:nvPr/>
        </p:nvSpPr>
        <p:spPr>
          <a:xfrm>
            <a:off x="7415211" y="0"/>
            <a:ext cx="1555750" cy="816301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7" name="Shape 37"/>
          <p:cNvSpPr/>
          <p:nvPr/>
        </p:nvSpPr>
        <p:spPr>
          <a:xfrm>
            <a:off x="8397875" y="1746911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8" name="Shape 38"/>
          <p:cNvSpPr/>
          <p:nvPr/>
        </p:nvSpPr>
        <p:spPr>
          <a:xfrm>
            <a:off x="8397875" y="2560524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9" name="Shape 39"/>
          <p:cNvSpPr/>
          <p:nvPr/>
        </p:nvSpPr>
        <p:spPr>
          <a:xfrm>
            <a:off x="8397875" y="2689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0" name="Shape 40"/>
          <p:cNvSpPr/>
          <p:nvPr/>
        </p:nvSpPr>
        <p:spPr>
          <a:xfrm>
            <a:off x="8397875" y="816300"/>
            <a:ext cx="746125" cy="809578"/>
          </a:xfrm>
          <a:custGeom>
            <a:avLst/>
            <a:gdLst/>
            <a:ahLst/>
            <a:cxnLst/>
            <a:rect l="0" t="0" r="0" b="0"/>
            <a:pathLst>
              <a:path w="470" h="602" extrusionOk="0">
                <a:moveTo>
                  <a:pt x="0" y="0"/>
                </a:moveTo>
                <a:lnTo>
                  <a:pt x="470" y="602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1" name="Shape 41"/>
          <p:cNvSpPr/>
          <p:nvPr/>
        </p:nvSpPr>
        <p:spPr>
          <a:xfrm>
            <a:off x="7415211" y="816300"/>
            <a:ext cx="1555750" cy="813611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buNone/>
              <a:defRPr sz="3600"/>
            </a:lvl1pPr>
            <a:lvl2pPr rtl="0">
              <a:buNone/>
              <a:defRPr sz="3600"/>
            </a:lvl2pPr>
            <a:lvl3pPr rtl="0">
              <a:buNone/>
              <a:defRPr sz="3600"/>
            </a:lvl3pPr>
            <a:lvl4pPr rtl="0">
              <a:buNone/>
              <a:defRPr sz="3600"/>
            </a:lvl4pPr>
            <a:lvl5pPr rtl="0">
              <a:buNone/>
              <a:defRPr sz="3600"/>
            </a:lvl5pPr>
            <a:lvl6pPr rtl="0">
              <a:buNone/>
              <a:defRPr sz="3600"/>
            </a:lvl6pPr>
            <a:lvl7pPr rtl="0">
              <a:buNone/>
              <a:defRPr sz="3600"/>
            </a:lvl7pPr>
            <a:lvl8pPr rtl="0">
              <a:buNone/>
              <a:defRPr sz="3600"/>
            </a:lvl8pPr>
            <a:lvl9pPr rtl="0">
              <a:buNone/>
              <a:defRPr sz="36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lt1"/>
              </a:buClr>
              <a:buSzPct val="166666"/>
              <a:buFont typeface="Arial"/>
              <a:buChar char="•"/>
              <a:defRPr sz="3200">
                <a:solidFill>
                  <a:schemeClr val="lt1"/>
                </a:solidFill>
              </a:defRPr>
            </a:lvl1pPr>
            <a:lvl2pPr marL="742950" indent="-285750" algn="l" rtl="0">
              <a:spcBef>
                <a:spcPts val="560"/>
              </a:spcBef>
              <a:buClr>
                <a:schemeClr val="lt1"/>
              </a:buClr>
              <a:buSzPct val="100000"/>
              <a:buFont typeface="Courier New"/>
              <a:buChar char="o"/>
              <a:defRPr sz="2800">
                <a:solidFill>
                  <a:schemeClr val="lt1"/>
                </a:solidFill>
              </a:defRPr>
            </a:lvl2pPr>
            <a:lvl3pPr marL="1143000" indent="-228600" algn="l" rtl="0">
              <a:spcBef>
                <a:spcPts val="480"/>
              </a:spcBef>
              <a:buClr>
                <a:schemeClr val="lt1"/>
              </a:buClr>
              <a:buSzPct val="100000"/>
              <a:buFont typeface="Wingdings"/>
              <a:buChar char="§"/>
              <a:defRPr sz="2400">
                <a:solidFill>
                  <a:schemeClr val="lt1"/>
                </a:solidFill>
              </a:defRPr>
            </a:lvl3pPr>
            <a:lvl4pPr marL="1600200" indent="-228600" algn="l" rtl="0">
              <a:spcBef>
                <a:spcPts val="400"/>
              </a:spcBef>
              <a:buClr>
                <a:schemeClr val="lt1"/>
              </a:buClr>
              <a:buSzPct val="166666"/>
              <a:buFont typeface="Arial"/>
              <a:buChar char="•"/>
              <a:defRPr sz="2000">
                <a:solidFill>
                  <a:schemeClr val="lt1"/>
                </a:solidFill>
              </a:defRPr>
            </a:lvl4pPr>
            <a:lvl5pPr marL="2057400" indent="-228600" algn="l" rtl="0">
              <a:spcBef>
                <a:spcPts val="400"/>
              </a:spcBef>
              <a:buClr>
                <a:schemeClr val="lt1"/>
              </a:buClr>
              <a:buSzPct val="100000"/>
              <a:buFont typeface="Courier New"/>
              <a:buChar char="o"/>
              <a:defRPr sz="2000">
                <a:solidFill>
                  <a:schemeClr val="lt1"/>
                </a:solidFill>
              </a:defRPr>
            </a:lvl5pPr>
            <a:lvl6pPr marL="2514600" indent="-228600" algn="l" rtl="0">
              <a:spcBef>
                <a:spcPts val="400"/>
              </a:spcBef>
              <a:buClr>
                <a:schemeClr val="lt1"/>
              </a:buClr>
              <a:buSzPct val="100000"/>
              <a:buFont typeface="Wingdings"/>
              <a:buChar char="§"/>
              <a:defRPr sz="2000">
                <a:solidFill>
                  <a:schemeClr val="lt1"/>
                </a:solidFill>
              </a:defRPr>
            </a:lvl6pPr>
            <a:lvl7pPr marL="2971800" indent="-228600" algn="l" rtl="0">
              <a:spcBef>
                <a:spcPts val="400"/>
              </a:spcBef>
              <a:buClr>
                <a:schemeClr val="lt1"/>
              </a:buClr>
              <a:buSzPct val="166666"/>
              <a:buFont typeface="Arial"/>
              <a:buChar char="•"/>
              <a:defRPr sz="2000">
                <a:solidFill>
                  <a:schemeClr val="lt1"/>
                </a:solidFill>
              </a:defRPr>
            </a:lvl7pPr>
            <a:lvl8pPr marL="3429000" indent="-228600" algn="l" rtl="0">
              <a:spcBef>
                <a:spcPts val="400"/>
              </a:spcBef>
              <a:buClr>
                <a:schemeClr val="lt1"/>
              </a:buClr>
              <a:buSzPct val="100000"/>
              <a:buFont typeface="Courier New"/>
              <a:buChar char="o"/>
              <a:defRPr sz="2000" baseline="0">
                <a:solidFill>
                  <a:schemeClr val="lt1"/>
                </a:solidFill>
              </a:defRPr>
            </a:lvl8pPr>
            <a:lvl9pPr marL="3886200" indent="-228600" algn="l" rtl="0">
              <a:spcBef>
                <a:spcPts val="400"/>
              </a:spcBef>
              <a:buClr>
                <a:schemeClr val="lt1"/>
              </a:buClr>
              <a:buSzPct val="100000"/>
              <a:buFont typeface="Wingdings"/>
              <a:buChar char="§"/>
              <a:defRPr sz="2000" baseline="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/>
          <p:nvPr/>
        </p:nvSpPr>
        <p:spPr>
          <a:xfrm>
            <a:off x="7415211" y="0"/>
            <a:ext cx="1555750" cy="816301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6" name="Shape 46"/>
          <p:cNvSpPr/>
          <p:nvPr/>
        </p:nvSpPr>
        <p:spPr>
          <a:xfrm>
            <a:off x="8397875" y="1746911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7" name="Shape 47"/>
          <p:cNvSpPr/>
          <p:nvPr/>
        </p:nvSpPr>
        <p:spPr>
          <a:xfrm>
            <a:off x="8397875" y="2560524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8" name="Shape 48"/>
          <p:cNvSpPr/>
          <p:nvPr/>
        </p:nvSpPr>
        <p:spPr>
          <a:xfrm>
            <a:off x="7415211" y="816300"/>
            <a:ext cx="1555750" cy="813611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1pPr>
            <a:lvl2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2pPr>
            <a:lvl3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3pPr>
            <a:lvl4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4pPr>
            <a:lvl5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5pPr>
            <a:lvl6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6pPr>
            <a:lvl7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7pPr>
            <a:lvl8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8pPr>
            <a:lvl9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sp>
        <p:nvSpPr>
          <p:cNvPr id="53" name="Shape 53"/>
          <p:cNvSpPr/>
          <p:nvPr/>
        </p:nvSpPr>
        <p:spPr>
          <a:xfrm>
            <a:off x="7415211" y="0"/>
            <a:ext cx="1555750" cy="816301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4" name="Shape 54"/>
          <p:cNvSpPr/>
          <p:nvPr/>
        </p:nvSpPr>
        <p:spPr>
          <a:xfrm>
            <a:off x="8397875" y="1746911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5" name="Shape 55"/>
          <p:cNvSpPr/>
          <p:nvPr/>
        </p:nvSpPr>
        <p:spPr>
          <a:xfrm>
            <a:off x="8397875" y="2560524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6" name="Shape 56"/>
          <p:cNvSpPr/>
          <p:nvPr/>
        </p:nvSpPr>
        <p:spPr>
          <a:xfrm>
            <a:off x="7415211" y="816300"/>
            <a:ext cx="1555750" cy="813611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1pPr>
            <a:lvl2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2pPr>
            <a:lvl3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3pPr>
            <a:lvl4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4pPr>
            <a:lvl5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5pPr>
            <a:lvl6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6pPr>
            <a:lvl7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7pPr>
            <a:lvl8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8pPr>
            <a:lvl9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9" name="Shape 59"/>
          <p:cNvSpPr/>
          <p:nvPr/>
        </p:nvSpPr>
        <p:spPr>
          <a:xfrm>
            <a:off x="3175" y="3486150"/>
            <a:ext cx="635000" cy="815975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0" name="Shape 60"/>
          <p:cNvSpPr/>
          <p:nvPr/>
        </p:nvSpPr>
        <p:spPr>
          <a:xfrm>
            <a:off x="3175" y="4302125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1" name="Shape 61"/>
          <p:cNvSpPr/>
          <p:nvPr/>
        </p:nvSpPr>
        <p:spPr>
          <a:xfrm>
            <a:off x="152400" y="6045200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2" name="Shape 62"/>
          <p:cNvSpPr/>
          <p:nvPr/>
        </p:nvSpPr>
        <p:spPr>
          <a:xfrm>
            <a:off x="152400" y="5232400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3" name="Shape 63"/>
          <p:cNvSpPr/>
          <p:nvPr/>
        </p:nvSpPr>
        <p:spPr>
          <a:xfrm>
            <a:off x="7415211" y="0"/>
            <a:ext cx="1555750" cy="816301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4" name="Shape 64"/>
          <p:cNvSpPr/>
          <p:nvPr/>
        </p:nvSpPr>
        <p:spPr>
          <a:xfrm>
            <a:off x="8397875" y="1746911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5" name="Shape 65"/>
          <p:cNvSpPr/>
          <p:nvPr/>
        </p:nvSpPr>
        <p:spPr>
          <a:xfrm>
            <a:off x="8397875" y="2560524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6" name="Shape 66"/>
          <p:cNvSpPr/>
          <p:nvPr/>
        </p:nvSpPr>
        <p:spPr>
          <a:xfrm>
            <a:off x="7415211" y="816300"/>
            <a:ext cx="1555750" cy="813611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574800" y="4427537"/>
            <a:ext cx="5486399" cy="684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14300" algn="ctr" rtl="0">
              <a:buSzPct val="100000"/>
              <a:buNone/>
              <a:defRPr sz="1800"/>
            </a:lvl1pPr>
            <a:lvl2pPr marL="0" indent="114300" algn="ctr" rtl="0">
              <a:buSzPct val="100000"/>
              <a:buNone/>
              <a:defRPr sz="1800"/>
            </a:lvl2pPr>
            <a:lvl3pPr marL="0" indent="114300" algn="ctr" rtl="0">
              <a:buSzPct val="100000"/>
              <a:buNone/>
              <a:defRPr sz="1800"/>
            </a:lvl3pPr>
            <a:lvl4pPr marL="0" indent="114300" algn="ctr" rtl="0">
              <a:buSzPct val="100000"/>
              <a:buNone/>
              <a:defRPr sz="1800"/>
            </a:lvl4pPr>
            <a:lvl5pPr marL="0" indent="114300" algn="ctr" rtl="0">
              <a:buSzPct val="100000"/>
              <a:buNone/>
              <a:defRPr sz="1800"/>
            </a:lvl5pPr>
            <a:lvl6pPr marL="0" indent="114300" algn="ctr" rtl="0">
              <a:buSzPct val="100000"/>
              <a:buNone/>
              <a:defRPr sz="1800"/>
            </a:lvl6pPr>
            <a:lvl7pPr marL="0" indent="114300" algn="ctr" rtl="0">
              <a:buSzPct val="100000"/>
              <a:buNone/>
              <a:defRPr sz="1800"/>
            </a:lvl7pPr>
            <a:lvl8pPr marL="0" indent="114300" algn="ctr" rtl="0">
              <a:buSzPct val="100000"/>
              <a:buNone/>
              <a:defRPr sz="1800"/>
            </a:lvl8pPr>
            <a:lvl9pPr marL="0" indent="114300" algn="ctr" rtl="0"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69" name="Shape 69"/>
          <p:cNvSpPr/>
          <p:nvPr/>
        </p:nvSpPr>
        <p:spPr>
          <a:xfrm>
            <a:off x="3175" y="3486150"/>
            <a:ext cx="635000" cy="815975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0" name="Shape 70"/>
          <p:cNvSpPr/>
          <p:nvPr/>
        </p:nvSpPr>
        <p:spPr>
          <a:xfrm>
            <a:off x="3175" y="4302125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1" name="Shape 71"/>
          <p:cNvSpPr/>
          <p:nvPr/>
        </p:nvSpPr>
        <p:spPr>
          <a:xfrm>
            <a:off x="152400" y="6045200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2" name="Shape 72"/>
          <p:cNvSpPr/>
          <p:nvPr/>
        </p:nvSpPr>
        <p:spPr>
          <a:xfrm>
            <a:off x="152400" y="5232400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3" name="Shape 73"/>
          <p:cNvSpPr/>
          <p:nvPr/>
        </p:nvSpPr>
        <p:spPr>
          <a:xfrm>
            <a:off x="7415211" y="0"/>
            <a:ext cx="1555750" cy="816301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4" name="Shape 74"/>
          <p:cNvSpPr/>
          <p:nvPr/>
        </p:nvSpPr>
        <p:spPr>
          <a:xfrm>
            <a:off x="8397875" y="1746911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5" name="Shape 75"/>
          <p:cNvSpPr/>
          <p:nvPr/>
        </p:nvSpPr>
        <p:spPr>
          <a:xfrm>
            <a:off x="8397875" y="2560524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6" name="Shape 76"/>
          <p:cNvSpPr/>
          <p:nvPr/>
        </p:nvSpPr>
        <p:spPr>
          <a:xfrm>
            <a:off x="7415211" y="816300"/>
            <a:ext cx="1555750" cy="813611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890DA"/>
            </a:gs>
            <a:gs pos="100000">
              <a:schemeClr val="dk2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lt1"/>
              </a:buClr>
              <a:buSzPct val="166666"/>
              <a:buFont typeface="Arial"/>
              <a:buChar char="•"/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560"/>
              </a:spcBef>
              <a:buClr>
                <a:schemeClr val="lt1"/>
              </a:buClr>
              <a:buSzPct val="100000"/>
              <a:buFont typeface="Courier New"/>
              <a:buChar char="o"/>
              <a:defRPr sz="2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lt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400"/>
              </a:spcBef>
              <a:buClr>
                <a:schemeClr val="lt1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400"/>
              </a:spcBef>
              <a:buClr>
                <a:schemeClr val="lt1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400"/>
              </a:spcBef>
              <a:buClr>
                <a:schemeClr val="lt1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400"/>
              </a:spcBef>
              <a:buClr>
                <a:schemeClr val="lt1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400"/>
              </a:spcBef>
              <a:buClr>
                <a:schemeClr val="lt1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400"/>
              </a:spcBef>
              <a:buClr>
                <a:schemeClr val="lt1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/>
          <p:nvPr/>
        </p:nvSpPr>
        <p:spPr>
          <a:xfrm>
            <a:off x="0" y="0"/>
            <a:ext cx="3135299" cy="6858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8" name="Shape 8"/>
          <p:cNvSpPr/>
          <p:nvPr/>
        </p:nvSpPr>
        <p:spPr>
          <a:xfrm>
            <a:off x="3175" y="6045200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9" name="Shape 9"/>
          <p:cNvSpPr/>
          <p:nvPr/>
        </p:nvSpPr>
        <p:spPr>
          <a:xfrm>
            <a:off x="3175" y="5232400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8397875" y="2689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8397875" y="816300"/>
            <a:ext cx="746125" cy="809578"/>
          </a:xfrm>
          <a:custGeom>
            <a:avLst/>
            <a:gdLst/>
            <a:ahLst/>
            <a:cxnLst/>
            <a:rect l="0" t="0" r="0" b="0"/>
            <a:pathLst>
              <a:path w="470" h="602" extrusionOk="0">
                <a:moveTo>
                  <a:pt x="0" y="0"/>
                </a:moveTo>
                <a:lnTo>
                  <a:pt x="470" y="602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ctrTitle"/>
          </p:nvPr>
        </p:nvSpPr>
        <p:spPr>
          <a:xfrm>
            <a:off x="1371600" y="294216"/>
            <a:ext cx="6400799" cy="1470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buNone/>
            </a:pPr>
            <a:r>
              <a:rPr lang="en">
                <a:latin typeface="Chewy"/>
                <a:ea typeface="Chewy"/>
                <a:cs typeface="Chewy"/>
                <a:sym typeface="Chewy"/>
              </a:rPr>
              <a:t>Cake &amp; Crumb Bakery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subTitle" idx="1"/>
          </p:nvPr>
        </p:nvSpPr>
        <p:spPr>
          <a:xfrm>
            <a:off x="1290600" y="1764216"/>
            <a:ext cx="6562799" cy="15968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buNone/>
            </a:pPr>
            <a:r>
              <a:rPr lang="en"/>
              <a:t>Mackenna Moore, Eliana Gunter,Sami Miller and Yasmine Siwan</a:t>
            </a:r>
          </a:p>
        </p:txBody>
      </p:sp>
      <p:sp>
        <p:nvSpPr>
          <p:cNvPr id="81" name="Shape 81"/>
          <p:cNvSpPr/>
          <p:nvPr/>
        </p:nvSpPr>
        <p:spPr>
          <a:xfrm>
            <a:off x="3032450" y="3361117"/>
            <a:ext cx="3079098" cy="322719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1132200" y="274637"/>
            <a:ext cx="687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buNone/>
            </a:pPr>
            <a:r>
              <a:rPr lang="en" sz="4800">
                <a:latin typeface="Chewy"/>
                <a:ea typeface="Chewy"/>
                <a:cs typeface="Chewy"/>
                <a:sym typeface="Chewy"/>
              </a:rPr>
              <a:t>Our Purpose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We will provide quality baked goods such as cookies, cakes, and brownies to the the general public.</a:t>
            </a:r>
          </a:p>
          <a:p>
            <a:endParaRPr lang="en"/>
          </a:p>
          <a:p>
            <a:endParaRPr lang="en"/>
          </a:p>
        </p:txBody>
      </p:sp>
      <p:sp>
        <p:nvSpPr>
          <p:cNvPr id="88" name="Shape 88"/>
          <p:cNvSpPr/>
          <p:nvPr/>
        </p:nvSpPr>
        <p:spPr>
          <a:xfrm>
            <a:off x="6355777" y="4105852"/>
            <a:ext cx="2331022" cy="2334547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89" name="Shape 89"/>
          <p:cNvSpPr txBox="1"/>
          <p:nvPr/>
        </p:nvSpPr>
        <p:spPr>
          <a:xfrm>
            <a:off x="1055075" y="4323250"/>
            <a:ext cx="2560500" cy="11967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90" name="Shape 90"/>
          <p:cNvSpPr txBox="1"/>
          <p:nvPr/>
        </p:nvSpPr>
        <p:spPr>
          <a:xfrm>
            <a:off x="5686800" y="3248478"/>
            <a:ext cx="30000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1800" b="1">
                <a:solidFill>
                  <a:schemeClr val="lt1"/>
                </a:solidFill>
              </a:rPr>
              <a:t>Here is an image of our quality Red velvet cookies: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1132200" y="204112"/>
            <a:ext cx="687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buNone/>
            </a:pPr>
            <a:r>
              <a:rPr lang="en" sz="4800">
                <a:latin typeface="Chewy"/>
                <a:ea typeface="Chewy"/>
                <a:cs typeface="Chewy"/>
                <a:sym typeface="Chewy"/>
              </a:rPr>
              <a:t>Marketing 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52335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Once people taste our baked goods they will want to keep coming back for more. </a:t>
            </a:r>
          </a:p>
          <a:p>
            <a:pPr marL="457200" lvl="0" indent="-4318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Our target market is general consumers. </a:t>
            </a:r>
          </a:p>
          <a:p>
            <a:pPr marL="457200" lvl="0" indent="-431800" rtl="0">
              <a:buClr>
                <a:schemeClr val="lt1"/>
              </a:buClr>
              <a:buSzPct val="148148"/>
              <a:buFont typeface="Arial"/>
              <a:buChar char="•"/>
            </a:pPr>
            <a:r>
              <a:rPr lang="en" sz="3600">
                <a:solidFill>
                  <a:srgbClr val="FFFFFF"/>
                </a:solidFill>
              </a:rPr>
              <a:t>On average bakery items costs approximately $2 to produce, we would sell these items for $4.</a:t>
            </a:r>
          </a:p>
          <a:p>
            <a:pPr marL="457200" lvl="0" indent="-4318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Our customers can purchase most of our goods individually or as a bakers dozen.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1132200" y="258762"/>
            <a:ext cx="687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buNone/>
            </a:pPr>
            <a:r>
              <a:rPr lang="en" sz="4800">
                <a:latin typeface="Chewy"/>
                <a:ea typeface="Chewy"/>
                <a:cs typeface="Chewy"/>
                <a:sym typeface="Chewy"/>
              </a:rPr>
              <a:t>Resources</a:t>
            </a:r>
            <a:r>
              <a:rPr lang="en"/>
              <a:t> 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374400" y="1514484"/>
            <a:ext cx="8395199" cy="4868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3600"/>
              <a:t>Skills and time are the resources we already have.</a:t>
            </a:r>
          </a:p>
          <a:p>
            <a:pPr lvl="0" algn="ctr" rtl="0">
              <a:buNone/>
            </a:pPr>
            <a:r>
              <a:rPr lang="en" sz="3600"/>
              <a:t>Technology such as an oven, and tools such as mixing bowls and spoons are the resources we will need.</a:t>
            </a:r>
          </a:p>
          <a:p>
            <a:endParaRPr lang="en" sz="3600"/>
          </a:p>
          <a:p>
            <a:endParaRPr lang="en" sz="3600"/>
          </a:p>
          <a:p>
            <a:endParaRPr lang="en" sz="360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1132200" y="306387"/>
            <a:ext cx="687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buNone/>
            </a:pPr>
            <a:r>
              <a:rPr lang="en">
                <a:latin typeface="Chewy"/>
                <a:ea typeface="Chewy"/>
                <a:cs typeface="Chewy"/>
                <a:sym typeface="Chewy"/>
              </a:rPr>
              <a:t>Location Cost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buNone/>
            </a:pPr>
            <a:r>
              <a:rPr lang="en" sz="3600">
                <a:solidFill>
                  <a:srgbClr val="FFFFFF"/>
                </a:solidFill>
              </a:rPr>
              <a:t>Leasing a bakery location will involve paying rent. A small commercial space will cost about $300 dollars a month.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1132200" y="274637"/>
            <a:ext cx="687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buNone/>
            </a:pPr>
            <a:r>
              <a:rPr lang="en">
                <a:latin typeface="Chewy"/>
                <a:ea typeface="Chewy"/>
                <a:cs typeface="Chewy"/>
                <a:sym typeface="Chewy"/>
              </a:rPr>
              <a:t>Equipment Cost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50000"/>
              </a:lnSpc>
              <a:spcBef>
                <a:spcPts val="800"/>
              </a:spcBef>
              <a:spcAft>
                <a:spcPts val="230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Our Bakery will need sinks, at least one oven, mixers and refrigeration. A used stainless steel commercial sink would usually cost $400. A used oven will likely cost around $1,000 and a used reach-in cooler will cost approximately $1,000.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1132200" y="258762"/>
            <a:ext cx="687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buNone/>
            </a:pPr>
            <a:r>
              <a:rPr lang="en">
                <a:latin typeface="Chewy"/>
                <a:ea typeface="Chewy"/>
                <a:cs typeface="Chewy"/>
                <a:sym typeface="Chewy"/>
              </a:rPr>
              <a:t>Utility Setup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404500" cy="507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50000"/>
              </a:lnSpc>
              <a:spcBef>
                <a:spcPts val="800"/>
              </a:spcBef>
              <a:spcAft>
                <a:spcPts val="2300"/>
              </a:spcAft>
              <a:buNone/>
            </a:pPr>
            <a:r>
              <a:rPr lang="en" sz="3600">
                <a:solidFill>
                  <a:srgbClr val="FFFFFF"/>
                </a:solidFill>
              </a:rPr>
              <a:t>In order to prepare our space for the equipment we will need to make improvements such as electrical work and plumbing. Plumbing setup will cost about $10,000 and a ventilation system will cost us $5,000. </a:t>
            </a:r>
          </a:p>
          <a:p>
            <a:endParaRPr lang="en" sz="3600">
              <a:solidFill>
                <a:srgbClr val="FFFFFF"/>
              </a:solidFill>
            </a:endParaRPr>
          </a:p>
          <a:p>
            <a:endParaRPr lang="en" sz="36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1132200" y="242887"/>
            <a:ext cx="687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>
                <a:latin typeface="Chewy"/>
                <a:ea typeface="Chewy"/>
                <a:cs typeface="Chewy"/>
                <a:sym typeface="Chewy"/>
              </a:rPr>
              <a:t>Why You Should Invest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457200" y="1616075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en" sz="3600"/>
              <a:t>We initially require a $20,000 loan to help meet our start up costs. Once we reach this target we expect to make around $5,000 a month if we remain a single shop.</a:t>
            </a:r>
          </a:p>
          <a:p>
            <a:endParaRPr lang="en" sz="3600"/>
          </a:p>
          <a:p>
            <a:endParaRPr lang="en" sz="360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ustom 46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FFD80C"/>
      </a:accent1>
      <a:accent2>
        <a:srgbClr val="CD108C"/>
      </a:accent2>
      <a:accent3>
        <a:srgbClr val="0990DB"/>
      </a:accent3>
      <a:accent4>
        <a:srgbClr val="AAAAAA"/>
      </a:accent4>
      <a:accent5>
        <a:srgbClr val="C3F180"/>
      </a:accent5>
      <a:accent6>
        <a:srgbClr val="FF986D"/>
      </a:accent6>
      <a:hlink>
        <a:srgbClr val="ABABAB"/>
      </a:hlink>
      <a:folHlink>
        <a:srgbClr val="6666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291</Words>
  <Application>Microsoft Office PowerPoint</Application>
  <PresentationFormat>On-screen Show (4:3)</PresentationFormat>
  <Paragraphs>22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/>
      <vt:lpstr>Cake &amp; Crumb Bakery</vt:lpstr>
      <vt:lpstr>Our Purpose</vt:lpstr>
      <vt:lpstr>Marketing </vt:lpstr>
      <vt:lpstr>Resources </vt:lpstr>
      <vt:lpstr>Location Cost</vt:lpstr>
      <vt:lpstr>Equipment Cost</vt:lpstr>
      <vt:lpstr>Utility Setup</vt:lpstr>
      <vt:lpstr>Why You Should Invest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Cake &amp; Crumb Bakery</dc:title>
  <dc:creator>Mackenna</dc:creator>
  <cp:lastModifiedBy>nmosley</cp:lastModifiedBy>
  <cp:revision>1</cp:revision>
  <dcterms:modified xsi:type="dcterms:W3CDTF">2013-05-10T00:29:02Z</dcterms:modified>
</cp:coreProperties>
</file>