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262" r:id="rId3"/>
    <p:sldId id="265" r:id="rId4"/>
    <p:sldId id="266" r:id="rId5"/>
    <p:sldId id="268" r:id="rId6"/>
    <p:sldId id="274" r:id="rId7"/>
    <p:sldId id="273" r:id="rId8"/>
    <p:sldId id="267" r:id="rId9"/>
    <p:sldId id="260" r:id="rId10"/>
    <p:sldId id="275" r:id="rId11"/>
    <p:sldId id="276" r:id="rId12"/>
    <p:sldId id="278" r:id="rId13"/>
    <p:sldId id="277" r:id="rId14"/>
    <p:sldId id="26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70" d="100"/>
          <a:sy n="70"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0D8BFE-BB9B-41F9-93CF-85ADC5D562D3}" type="datetimeFigureOut">
              <a:rPr lang="en-US" smtClean="0"/>
              <a:t>10/22/2015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C78C982-933C-4E71-9ED1-B796F7D707E5}" type="slidenum">
              <a:rPr lang="en-US" smtClean="0"/>
              <a:t>‹#›</a:t>
            </a:fld>
            <a:endParaRPr lang="en-US"/>
          </a:p>
        </p:txBody>
      </p:sp>
    </p:spTree>
    <p:extLst>
      <p:ext uri="{BB962C8B-B14F-4D97-AF65-F5344CB8AC3E}">
        <p14:creationId xmlns:p14="http://schemas.microsoft.com/office/powerpoint/2010/main" val="365341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035E57-92ED-4976-8AE6-D61D24F68CC1}" type="datetimeFigureOut">
              <a:rPr lang="en-US" smtClean="0"/>
              <a:pPr/>
              <a:t>10/22/2015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6D74C9-8F97-42BC-AA10-126A6AFED35D}" type="slidenum">
              <a:rPr lang="en-US" smtClean="0"/>
              <a:pPr/>
              <a:t>‹#›</a:t>
            </a:fld>
            <a:endParaRPr lang="en-US"/>
          </a:p>
        </p:txBody>
      </p:sp>
    </p:spTree>
    <p:extLst>
      <p:ext uri="{BB962C8B-B14F-4D97-AF65-F5344CB8AC3E}">
        <p14:creationId xmlns:p14="http://schemas.microsoft.com/office/powerpoint/2010/main" val="339622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754E0-165E-4667-A17E-FEE77FE33C19}" type="datetimeFigureOut">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9A287-516A-413E-9BFC-47B0F59CF1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754E0-165E-4667-A17E-FEE77FE33C19}" type="datetimeFigureOut">
              <a:rPr lang="en-US" smtClean="0"/>
              <a:pPr/>
              <a:t>10/22/2015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9A287-516A-413E-9BFC-47B0F59CF1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526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1470025"/>
          </a:xfrm>
        </p:spPr>
        <p:txBody>
          <a:bodyPr>
            <a:normAutofit/>
          </a:bodyPr>
          <a:lstStyle/>
          <a:p>
            <a:r>
              <a:rPr lang="en-US" sz="6000" b="1" dirty="0" smtClean="0"/>
              <a:t>History Skill Builder</a:t>
            </a:r>
            <a:endParaRPr lang="en-US" sz="6000" b="1" dirty="0"/>
          </a:p>
        </p:txBody>
      </p:sp>
      <p:sp>
        <p:nvSpPr>
          <p:cNvPr id="3" name="Subtitle 2"/>
          <p:cNvSpPr>
            <a:spLocks noGrp="1"/>
          </p:cNvSpPr>
          <p:nvPr>
            <p:ph type="subTitle" idx="1"/>
          </p:nvPr>
        </p:nvSpPr>
        <p:spPr>
          <a:xfrm>
            <a:off x="0" y="1752600"/>
            <a:ext cx="9144000" cy="1828800"/>
          </a:xfrm>
        </p:spPr>
        <p:txBody>
          <a:bodyPr>
            <a:normAutofit/>
          </a:bodyPr>
          <a:lstStyle/>
          <a:p>
            <a:r>
              <a:rPr lang="en-US" sz="3600" b="1" dirty="0" smtClean="0">
                <a:solidFill>
                  <a:srgbClr val="C00000"/>
                </a:solidFill>
              </a:rPr>
              <a:t>Cause and Effect</a:t>
            </a:r>
            <a:endParaRPr lang="en-US" sz="3600" b="1" dirty="0">
              <a:solidFill>
                <a:srgbClr val="C00000"/>
              </a:solidFill>
            </a:endParaRPr>
          </a:p>
        </p:txBody>
      </p:sp>
      <p:grpSp>
        <p:nvGrpSpPr>
          <p:cNvPr id="12" name="Group 11"/>
          <p:cNvGrpSpPr/>
          <p:nvPr/>
        </p:nvGrpSpPr>
        <p:grpSpPr>
          <a:xfrm>
            <a:off x="685800" y="3048000"/>
            <a:ext cx="7848600" cy="3048000"/>
            <a:chOff x="990600" y="3352800"/>
            <a:chExt cx="7326410" cy="2514601"/>
          </a:xfrm>
        </p:grpSpPr>
        <p:pic>
          <p:nvPicPr>
            <p:cNvPr id="11266" name="Picture 2" descr="http://i2.cdn.turner.com/cnn/dam/assets/120622012448-wildfire-photographer-07-horizontal-gallery.jpg"/>
            <p:cNvPicPr>
              <a:picLocks noChangeAspect="1" noChangeArrowheads="1"/>
            </p:cNvPicPr>
            <p:nvPr/>
          </p:nvPicPr>
          <p:blipFill>
            <a:blip r:embed="rId2" cstate="print"/>
            <a:srcRect l="7500" r="18750"/>
            <a:stretch>
              <a:fillRect/>
            </a:stretch>
          </p:blipFill>
          <p:spPr bwMode="auto">
            <a:xfrm>
              <a:off x="5020089" y="3352800"/>
              <a:ext cx="3296921" cy="2514601"/>
            </a:xfrm>
            <a:prstGeom prst="rect">
              <a:avLst/>
            </a:prstGeom>
            <a:noFill/>
          </p:spPr>
        </p:pic>
        <p:pic>
          <p:nvPicPr>
            <p:cNvPr id="11268" name="Picture 4" descr="http://gmdistrictscouting.org/wp-content/uploads/2012/08/campfire.jpg"/>
            <p:cNvPicPr>
              <a:picLocks noChangeAspect="1" noChangeArrowheads="1"/>
            </p:cNvPicPr>
            <p:nvPr/>
          </p:nvPicPr>
          <p:blipFill>
            <a:blip r:embed="rId3" cstate="print"/>
            <a:srcRect t="16935" b="3226"/>
            <a:stretch>
              <a:fillRect/>
            </a:stretch>
          </p:blipFill>
          <p:spPr bwMode="auto">
            <a:xfrm>
              <a:off x="2657889" y="3352800"/>
              <a:ext cx="2362200" cy="2514600"/>
            </a:xfrm>
            <a:prstGeom prst="rect">
              <a:avLst/>
            </a:prstGeom>
            <a:noFill/>
          </p:spPr>
        </p:pic>
        <p:pic>
          <p:nvPicPr>
            <p:cNvPr id="11270" name="Picture 6" descr="https://encrypted-tbn1.gstatic.com/images?q=tbn:ANd9GcQ9wB96RX7LiLZM2OKh_W1QWrqYKwLqnqRbj_PaA9WwcAf8aqhbdg"/>
            <p:cNvPicPr>
              <a:picLocks noChangeAspect="1" noChangeArrowheads="1"/>
            </p:cNvPicPr>
            <p:nvPr/>
          </p:nvPicPr>
          <p:blipFill>
            <a:blip r:embed="rId4" cstate="print"/>
            <a:srcRect/>
            <a:stretch>
              <a:fillRect/>
            </a:stretch>
          </p:blipFill>
          <p:spPr bwMode="auto">
            <a:xfrm>
              <a:off x="990600" y="3352800"/>
              <a:ext cx="1667289" cy="251460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 and Think</a:t>
            </a:r>
            <a:endParaRPr lang="en-US" b="1" dirty="0"/>
          </a:p>
        </p:txBody>
      </p:sp>
      <p:sp>
        <p:nvSpPr>
          <p:cNvPr id="3" name="Content Placeholder 2"/>
          <p:cNvSpPr>
            <a:spLocks noGrp="1"/>
          </p:cNvSpPr>
          <p:nvPr>
            <p:ph idx="1"/>
          </p:nvPr>
        </p:nvSpPr>
        <p:spPr>
          <a:xfrm>
            <a:off x="1219200" y="1066800"/>
            <a:ext cx="7696200" cy="5791200"/>
          </a:xfrm>
          <a:solidFill>
            <a:srgbClr val="FFFFFF">
              <a:alpha val="34118"/>
            </a:srgbClr>
          </a:solidFill>
        </p:spPr>
        <p:txBody>
          <a:bodyPr>
            <a:noAutofit/>
          </a:bodyPr>
          <a:lstStyle/>
          <a:p>
            <a:pPr marL="0">
              <a:buNone/>
            </a:pPr>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In the early </a:t>
            </a:r>
            <a:r>
              <a:rPr lang="en-US" sz="1900" dirty="0" smtClean="0">
                <a:solidFill>
                  <a:schemeClr val="tx2"/>
                </a:solidFill>
                <a:latin typeface="Times New Roman" pitchFamily="18" charset="0"/>
                <a:cs typeface="Times New Roman" pitchFamily="18" charset="0"/>
              </a:rPr>
              <a:t>1930s,</a:t>
            </a:r>
            <a:r>
              <a:rPr lang="en-US" sz="1900" dirty="0" smtClean="0">
                <a:latin typeface="Times New Roman" pitchFamily="18" charset="0"/>
                <a:cs typeface="Times New Roman" pitchFamily="18" charset="0"/>
              </a:rPr>
              <a:t> a flood of books argued that the United States had been </a:t>
            </a:r>
            <a:r>
              <a:rPr lang="en-US" sz="1900" dirty="0" smtClean="0">
                <a:solidFill>
                  <a:srgbClr val="FF0000"/>
                </a:solidFill>
                <a:latin typeface="Times New Roman" pitchFamily="18" charset="0"/>
                <a:cs typeface="Times New Roman" pitchFamily="18" charset="0"/>
              </a:rPr>
              <a:t>dragged into</a:t>
            </a:r>
            <a:r>
              <a:rPr lang="en-US" sz="1900" dirty="0" smtClean="0">
                <a:latin typeface="Times New Roman" pitchFamily="18" charset="0"/>
                <a:cs typeface="Times New Roman" pitchFamily="18" charset="0"/>
              </a:rPr>
              <a:t> World War I </a:t>
            </a:r>
            <a:r>
              <a:rPr lang="en-US" sz="1900" dirty="0" smtClean="0">
                <a:solidFill>
                  <a:srgbClr val="FF0000"/>
                </a:solidFill>
                <a:latin typeface="Times New Roman" pitchFamily="18" charset="0"/>
                <a:cs typeface="Times New Roman" pitchFamily="18" charset="0"/>
              </a:rPr>
              <a:t>by</a:t>
            </a:r>
            <a:r>
              <a:rPr lang="en-US" sz="1900" dirty="0" smtClean="0">
                <a:latin typeface="Times New Roman" pitchFamily="18" charset="0"/>
                <a:cs typeface="Times New Roman" pitchFamily="18" charset="0"/>
              </a:rPr>
              <a:t> greedy bankers and arms dealers. Public outrage </a:t>
            </a:r>
            <a:r>
              <a:rPr lang="en-US" sz="1900" dirty="0" smtClean="0">
                <a:solidFill>
                  <a:srgbClr val="FF0000"/>
                </a:solidFill>
                <a:latin typeface="Times New Roman" pitchFamily="18" charset="0"/>
                <a:cs typeface="Times New Roman" pitchFamily="18" charset="0"/>
              </a:rPr>
              <a:t>led to</a:t>
            </a:r>
            <a:r>
              <a:rPr lang="en-US" sz="1900" dirty="0" smtClean="0">
                <a:latin typeface="Times New Roman" pitchFamily="18" charset="0"/>
                <a:cs typeface="Times New Roman" pitchFamily="18" charset="0"/>
              </a:rPr>
              <a:t> the </a:t>
            </a:r>
            <a:r>
              <a:rPr lang="en-US" sz="1900" dirty="0" smtClean="0">
                <a:solidFill>
                  <a:srgbClr val="FF0000"/>
                </a:solidFill>
                <a:latin typeface="Times New Roman" pitchFamily="18" charset="0"/>
                <a:cs typeface="Times New Roman" pitchFamily="18" charset="0"/>
              </a:rPr>
              <a:t>creation of</a:t>
            </a:r>
            <a:r>
              <a:rPr lang="en-US" sz="1900" dirty="0" smtClean="0">
                <a:latin typeface="Times New Roman" pitchFamily="18" charset="0"/>
                <a:cs typeface="Times New Roman" pitchFamily="18" charset="0"/>
              </a:rPr>
              <a:t> the Nye Committee in Congress, which investigated the activities of those who profited </a:t>
            </a:r>
            <a:r>
              <a:rPr lang="en-US" sz="1900" dirty="0" smtClean="0">
                <a:solidFill>
                  <a:srgbClr val="FF0000"/>
                </a:solidFill>
                <a:latin typeface="Times New Roman" pitchFamily="18" charset="0"/>
                <a:cs typeface="Times New Roman" pitchFamily="18" charset="0"/>
              </a:rPr>
              <a:t>from</a:t>
            </a:r>
            <a:r>
              <a:rPr lang="en-US" sz="1900" dirty="0" smtClean="0">
                <a:latin typeface="Times New Roman" pitchFamily="18" charset="0"/>
                <a:cs typeface="Times New Roman" pitchFamily="18" charset="0"/>
              </a:rPr>
              <a:t> the war. Antiwar feeling was </a:t>
            </a:r>
            <a:r>
              <a:rPr lang="en-US" sz="1900" dirty="0" smtClean="0">
                <a:solidFill>
                  <a:srgbClr val="FF0000"/>
                </a:solidFill>
                <a:latin typeface="Times New Roman" pitchFamily="18" charset="0"/>
                <a:cs typeface="Times New Roman" pitchFamily="18" charset="0"/>
              </a:rPr>
              <a:t>fueled by</a:t>
            </a:r>
            <a:r>
              <a:rPr lang="en-US" sz="1900" dirty="0" smtClean="0">
                <a:latin typeface="Times New Roman" pitchFamily="18" charset="0"/>
                <a:cs typeface="Times New Roman" pitchFamily="18" charset="0"/>
              </a:rPr>
              <a:t> fear of these “merchants of death”.</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Americans’ </a:t>
            </a:r>
            <a:r>
              <a:rPr lang="en-US" sz="1900" dirty="0" smtClean="0">
                <a:solidFill>
                  <a:srgbClr val="FF0000"/>
                </a:solidFill>
                <a:latin typeface="Times New Roman" pitchFamily="18" charset="0"/>
                <a:cs typeface="Times New Roman" pitchFamily="18" charset="0"/>
              </a:rPr>
              <a:t>growing</a:t>
            </a:r>
            <a:r>
              <a:rPr lang="en-US" sz="1900" dirty="0" smtClean="0">
                <a:latin typeface="Times New Roman" pitchFamily="18" charset="0"/>
                <a:cs typeface="Times New Roman" pitchFamily="18" charset="0"/>
              </a:rPr>
              <a:t> isolationism eventually had an </a:t>
            </a:r>
            <a:r>
              <a:rPr lang="en-US" sz="1900" dirty="0" smtClean="0">
                <a:solidFill>
                  <a:srgbClr val="FF0000"/>
                </a:solidFill>
                <a:latin typeface="Times New Roman" pitchFamily="18" charset="0"/>
                <a:cs typeface="Times New Roman" pitchFamily="18" charset="0"/>
              </a:rPr>
              <a:t>impact</a:t>
            </a:r>
            <a:r>
              <a:rPr lang="en-US" sz="1900" dirty="0" smtClean="0">
                <a:latin typeface="Times New Roman" pitchFamily="18" charset="0"/>
                <a:cs typeface="Times New Roman" pitchFamily="18" charset="0"/>
              </a:rPr>
              <a:t> on President Roosevelt’s foreign policy.</a:t>
            </a: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He officially recognized and </a:t>
            </a:r>
            <a:r>
              <a:rPr lang="en-US" sz="1900" dirty="0" smtClean="0">
                <a:solidFill>
                  <a:srgbClr val="FF0000"/>
                </a:solidFill>
                <a:latin typeface="Times New Roman" pitchFamily="18" charset="0"/>
                <a:cs typeface="Times New Roman" pitchFamily="18" charset="0"/>
              </a:rPr>
              <a:t>began</a:t>
            </a:r>
            <a:r>
              <a:rPr lang="en-US" sz="1900" dirty="0" smtClean="0">
                <a:latin typeface="Times New Roman" pitchFamily="18" charset="0"/>
                <a:cs typeface="Times New Roman" pitchFamily="18" charset="0"/>
              </a:rPr>
              <a:t> negotiating with the Soviet Union and </a:t>
            </a:r>
            <a:r>
              <a:rPr lang="en-US" sz="1900" dirty="0" smtClean="0">
                <a:solidFill>
                  <a:srgbClr val="FF0000"/>
                </a:solidFill>
                <a:latin typeface="Times New Roman" pitchFamily="18" charset="0"/>
                <a:cs typeface="Times New Roman" pitchFamily="18" charset="0"/>
              </a:rPr>
              <a:t>continued</a:t>
            </a:r>
            <a:r>
              <a:rPr lang="en-US" sz="1900" dirty="0" smtClean="0">
                <a:latin typeface="Times New Roman" pitchFamily="18" charset="0"/>
                <a:cs typeface="Times New Roman" pitchFamily="18" charset="0"/>
              </a:rPr>
              <a:t> the Good Neighbor Policy of nonintervention in Latin America. In </a:t>
            </a:r>
            <a:r>
              <a:rPr lang="en-US" sz="1900" dirty="0" smtClean="0">
                <a:solidFill>
                  <a:schemeClr val="tx2"/>
                </a:solidFill>
                <a:latin typeface="Times New Roman" pitchFamily="18" charset="0"/>
                <a:cs typeface="Times New Roman" pitchFamily="18" charset="0"/>
              </a:rPr>
              <a:t>1935</a:t>
            </a:r>
            <a:r>
              <a:rPr lang="en-US" sz="1900" dirty="0" smtClean="0">
                <a:latin typeface="Times New Roman" pitchFamily="18" charset="0"/>
                <a:cs typeface="Times New Roman" pitchFamily="18" charset="0"/>
              </a:rPr>
              <a:t>, Congress passed a series of Neutrality Acts which outlawed arms sales or loans to any nation engaged in any kind of war </a:t>
            </a:r>
            <a:r>
              <a:rPr lang="en-US" sz="1900" dirty="0" smtClean="0">
                <a:solidFill>
                  <a:srgbClr val="FF0000"/>
                </a:solidFill>
                <a:latin typeface="Times New Roman" pitchFamily="18" charset="0"/>
                <a:cs typeface="Times New Roman" pitchFamily="18" charset="0"/>
              </a:rPr>
              <a:t>to avoid</a:t>
            </a:r>
            <a:r>
              <a:rPr lang="en-US" sz="1900" dirty="0" smtClean="0">
                <a:latin typeface="Times New Roman" pitchFamily="18" charset="0"/>
                <a:cs typeface="Times New Roman" pitchFamily="18" charset="0"/>
              </a:rPr>
              <a:t> entanglements.</a:t>
            </a:r>
          </a:p>
          <a:p>
            <a:pPr marL="0">
              <a:buNone/>
            </a:pPr>
            <a:r>
              <a:rPr lang="en-US" sz="1900" dirty="0">
                <a:latin typeface="Times New Roman" pitchFamily="18" charset="0"/>
                <a:cs typeface="Times New Roman" pitchFamily="18" charset="0"/>
              </a:rPr>
              <a:t>	</a:t>
            </a:r>
            <a:r>
              <a:rPr lang="en-US" sz="1900" dirty="0" smtClean="0">
                <a:solidFill>
                  <a:srgbClr val="FF0000"/>
                </a:solidFill>
                <a:latin typeface="Times New Roman" pitchFamily="18" charset="0"/>
                <a:cs typeface="Times New Roman" pitchFamily="18" charset="0"/>
              </a:rPr>
              <a:t>Despite</a:t>
            </a:r>
            <a:r>
              <a:rPr lang="en-US" sz="1900" dirty="0" smtClean="0">
                <a:latin typeface="Times New Roman" pitchFamily="18" charset="0"/>
                <a:cs typeface="Times New Roman" pitchFamily="18" charset="0"/>
              </a:rPr>
              <a:t> Congressional </a:t>
            </a:r>
            <a:r>
              <a:rPr lang="en-US" sz="1900" dirty="0" smtClean="0">
                <a:solidFill>
                  <a:srgbClr val="FF0000"/>
                </a:solidFill>
                <a:latin typeface="Times New Roman" pitchFamily="18" charset="0"/>
                <a:cs typeface="Times New Roman" pitchFamily="18" charset="0"/>
              </a:rPr>
              <a:t>efforts to</a:t>
            </a:r>
            <a:r>
              <a:rPr lang="en-US" sz="1900" dirty="0" smtClean="0">
                <a:latin typeface="Times New Roman" pitchFamily="18" charset="0"/>
                <a:cs typeface="Times New Roman" pitchFamily="18" charset="0"/>
              </a:rPr>
              <a:t> legislate neutrality, Roosevelt </a:t>
            </a:r>
            <a:r>
              <a:rPr lang="en-US" sz="1900" dirty="0" smtClean="0">
                <a:solidFill>
                  <a:srgbClr val="FF0000"/>
                </a:solidFill>
                <a:latin typeface="Times New Roman" pitchFamily="18" charset="0"/>
                <a:cs typeface="Times New Roman" pitchFamily="18" charset="0"/>
              </a:rPr>
              <a:t>found</a:t>
            </a:r>
            <a:r>
              <a:rPr lang="en-US" sz="1900" dirty="0" smtClean="0">
                <a:latin typeface="Times New Roman" pitchFamily="18" charset="0"/>
                <a:cs typeface="Times New Roman" pitchFamily="18" charset="0"/>
              </a:rPr>
              <a:t> it impossible to </a:t>
            </a:r>
            <a:r>
              <a:rPr lang="en-US" sz="1900" dirty="0" smtClean="0">
                <a:solidFill>
                  <a:srgbClr val="FF0000"/>
                </a:solidFill>
                <a:latin typeface="Times New Roman" pitchFamily="18" charset="0"/>
                <a:cs typeface="Times New Roman" pitchFamily="18" charset="0"/>
              </a:rPr>
              <a:t>remain</a:t>
            </a:r>
            <a:r>
              <a:rPr lang="en-US" sz="1900" dirty="0" smtClean="0">
                <a:latin typeface="Times New Roman" pitchFamily="18" charset="0"/>
                <a:cs typeface="Times New Roman" pitchFamily="18" charset="0"/>
              </a:rPr>
              <a:t> neutral. </a:t>
            </a:r>
            <a:r>
              <a:rPr lang="en-US" sz="1900" dirty="0" smtClean="0">
                <a:solidFill>
                  <a:srgbClr val="FF0000"/>
                </a:solidFill>
                <a:latin typeface="Times New Roman" pitchFamily="18" charset="0"/>
                <a:cs typeface="Times New Roman" pitchFamily="18" charset="0"/>
              </a:rPr>
              <a:t>When</a:t>
            </a:r>
            <a:r>
              <a:rPr lang="en-US" sz="1900" dirty="0" smtClean="0">
                <a:latin typeface="Times New Roman" pitchFamily="18" charset="0"/>
                <a:cs typeface="Times New Roman" pitchFamily="18" charset="0"/>
              </a:rPr>
              <a:t> Japan </a:t>
            </a:r>
            <a:r>
              <a:rPr lang="en-US" sz="1900" dirty="0" smtClean="0">
                <a:solidFill>
                  <a:srgbClr val="FF0000"/>
                </a:solidFill>
                <a:latin typeface="Times New Roman" pitchFamily="18" charset="0"/>
                <a:cs typeface="Times New Roman" pitchFamily="18" charset="0"/>
              </a:rPr>
              <a:t>launched</a:t>
            </a:r>
            <a:r>
              <a:rPr lang="en-US" sz="1900" dirty="0" smtClean="0">
                <a:latin typeface="Times New Roman" pitchFamily="18" charset="0"/>
                <a:cs typeface="Times New Roman" pitchFamily="18" charset="0"/>
              </a:rPr>
              <a:t> a new attack on China in </a:t>
            </a:r>
            <a:r>
              <a:rPr lang="en-US" sz="1900" dirty="0" smtClean="0">
                <a:solidFill>
                  <a:schemeClr val="tx2"/>
                </a:solidFill>
                <a:latin typeface="Times New Roman" pitchFamily="18" charset="0"/>
                <a:cs typeface="Times New Roman" pitchFamily="18" charset="0"/>
              </a:rPr>
              <a:t>1937, </a:t>
            </a:r>
            <a:r>
              <a:rPr lang="en-US" sz="1900" dirty="0" smtClean="0">
                <a:latin typeface="Times New Roman" pitchFamily="18" charset="0"/>
                <a:cs typeface="Times New Roman" pitchFamily="18" charset="0"/>
              </a:rPr>
              <a:t>he used a loophole in the Acts to send aid to China. He asked nations to “quarantine” aggressor nations </a:t>
            </a:r>
            <a:r>
              <a:rPr lang="en-US" sz="1900" dirty="0" smtClean="0">
                <a:solidFill>
                  <a:srgbClr val="FF0000"/>
                </a:solidFill>
                <a:latin typeface="Times New Roman" pitchFamily="18" charset="0"/>
                <a:cs typeface="Times New Roman" pitchFamily="18" charset="0"/>
              </a:rPr>
              <a:t>in order</a:t>
            </a:r>
            <a:r>
              <a:rPr lang="en-US" sz="1900" dirty="0" smtClean="0">
                <a:latin typeface="Times New Roman" pitchFamily="18" charset="0"/>
                <a:cs typeface="Times New Roman" pitchFamily="18" charset="0"/>
              </a:rPr>
              <a:t> to stop </a:t>
            </a:r>
            <a:r>
              <a:rPr lang="en-US" sz="1900" dirty="0" smtClean="0">
                <a:solidFill>
                  <a:srgbClr val="FF0000"/>
                </a:solidFill>
                <a:latin typeface="Times New Roman" pitchFamily="18" charset="0"/>
                <a:cs typeface="Times New Roman" pitchFamily="18" charset="0"/>
              </a:rPr>
              <a:t>the spread of</a:t>
            </a:r>
            <a:r>
              <a:rPr lang="en-US" sz="1900" dirty="0" smtClean="0">
                <a:latin typeface="Times New Roman" pitchFamily="18" charset="0"/>
                <a:cs typeface="Times New Roman" pitchFamily="18" charset="0"/>
              </a:rPr>
              <a:t> war. He </a:t>
            </a:r>
            <a:r>
              <a:rPr lang="en-US" sz="1900" dirty="0" smtClean="0">
                <a:solidFill>
                  <a:srgbClr val="FF0000"/>
                </a:solidFill>
                <a:latin typeface="Times New Roman" pitchFamily="18" charset="0"/>
                <a:cs typeface="Times New Roman" pitchFamily="18" charset="0"/>
              </a:rPr>
              <a:t>faced</a:t>
            </a:r>
            <a:r>
              <a:rPr lang="en-US" sz="1900" dirty="0" smtClean="0">
                <a:latin typeface="Times New Roman" pitchFamily="18" charset="0"/>
                <a:cs typeface="Times New Roman" pitchFamily="18" charset="0"/>
              </a:rPr>
              <a:t> heavy criticism from newspapers, </a:t>
            </a:r>
            <a:r>
              <a:rPr lang="en-US" sz="1900" dirty="0" smtClean="0">
                <a:solidFill>
                  <a:srgbClr val="FF0000"/>
                </a:solidFill>
                <a:latin typeface="Times New Roman" pitchFamily="18" charset="0"/>
                <a:cs typeface="Times New Roman" pitchFamily="18" charset="0"/>
              </a:rPr>
              <a:t>so</a:t>
            </a:r>
            <a:r>
              <a:rPr lang="en-US" sz="1900" dirty="0" smtClean="0">
                <a:latin typeface="Times New Roman" pitchFamily="18" charset="0"/>
                <a:cs typeface="Times New Roman" pitchFamily="18" charset="0"/>
              </a:rPr>
              <a:t> he </a:t>
            </a:r>
            <a:r>
              <a:rPr lang="en-US" sz="1900" dirty="0" smtClean="0">
                <a:solidFill>
                  <a:srgbClr val="FF0000"/>
                </a:solidFill>
                <a:latin typeface="Times New Roman" pitchFamily="18" charset="0"/>
                <a:cs typeface="Times New Roman" pitchFamily="18" charset="0"/>
              </a:rPr>
              <a:t>backed off</a:t>
            </a:r>
            <a:r>
              <a:rPr lang="en-US" sz="1900" dirty="0" smtClean="0">
                <a:latin typeface="Times New Roman" pitchFamily="18" charset="0"/>
                <a:cs typeface="Times New Roman" pitchFamily="18" charset="0"/>
              </a:rPr>
              <a:t> and the U.S. clung to neutrality. However, he had </a:t>
            </a:r>
            <a:r>
              <a:rPr lang="en-US" sz="1900" dirty="0" smtClean="0">
                <a:solidFill>
                  <a:srgbClr val="FF0000"/>
                </a:solidFill>
                <a:latin typeface="Times New Roman" pitchFamily="18" charset="0"/>
                <a:cs typeface="Times New Roman" pitchFamily="18" charset="0"/>
              </a:rPr>
              <a:t>begun to shift</a:t>
            </a:r>
            <a:r>
              <a:rPr lang="en-US" sz="1900" dirty="0" smtClean="0">
                <a:latin typeface="Times New Roman" pitchFamily="18" charset="0"/>
                <a:cs typeface="Times New Roman" pitchFamily="18" charset="0"/>
              </a:rPr>
              <a:t> the debate at home.</a:t>
            </a:r>
            <a:endParaRPr lang="en-US" sz="19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
        <p:nvSpPr>
          <p:cNvPr id="4" name="Oval 3"/>
          <p:cNvSpPr/>
          <p:nvPr/>
        </p:nvSpPr>
        <p:spPr>
          <a:xfrm>
            <a:off x="2667000" y="990600"/>
            <a:ext cx="1447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9200" y="3352800"/>
            <a:ext cx="762001"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057400" y="4876800"/>
            <a:ext cx="762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43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 and Think</a:t>
            </a:r>
            <a:endParaRPr lang="en-US" b="1" dirty="0"/>
          </a:p>
        </p:txBody>
      </p:sp>
      <p:sp>
        <p:nvSpPr>
          <p:cNvPr id="3" name="Content Placeholder 2"/>
          <p:cNvSpPr>
            <a:spLocks noGrp="1"/>
          </p:cNvSpPr>
          <p:nvPr>
            <p:ph idx="1"/>
          </p:nvPr>
        </p:nvSpPr>
        <p:spPr>
          <a:xfrm>
            <a:off x="1219200" y="1066800"/>
            <a:ext cx="7696200" cy="5791200"/>
          </a:xfrm>
          <a:solidFill>
            <a:srgbClr val="FFFFFF">
              <a:alpha val="34118"/>
            </a:srgbClr>
          </a:solidFill>
        </p:spPr>
        <p:txBody>
          <a:bodyPr>
            <a:noAutofit/>
          </a:bodyPr>
          <a:lstStyle/>
          <a:p>
            <a:pPr marL="0">
              <a:buNone/>
            </a:pPr>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In the early 1930s, a flood of books </a:t>
            </a:r>
            <a:r>
              <a:rPr lang="en-US" sz="1900" u="sng" dirty="0" smtClean="0">
                <a:latin typeface="Times New Roman" pitchFamily="18" charset="0"/>
                <a:cs typeface="Times New Roman" pitchFamily="18" charset="0"/>
              </a:rPr>
              <a:t>argued that</a:t>
            </a:r>
            <a:r>
              <a:rPr lang="en-US" sz="1900" dirty="0" smtClean="0">
                <a:latin typeface="Times New Roman" pitchFamily="18" charset="0"/>
                <a:cs typeface="Times New Roman" pitchFamily="18" charset="0"/>
              </a:rPr>
              <a:t> the United States had been dragged into World War I by greedy bankers and arms dealers. </a:t>
            </a:r>
            <a:r>
              <a:rPr lang="en-US" sz="1900" u="sng" dirty="0" smtClean="0">
                <a:latin typeface="Times New Roman" pitchFamily="18" charset="0"/>
                <a:cs typeface="Times New Roman" pitchFamily="18" charset="0"/>
              </a:rPr>
              <a:t>Public outrage</a:t>
            </a:r>
            <a:r>
              <a:rPr lang="en-US" sz="1900" dirty="0" smtClean="0">
                <a:latin typeface="Times New Roman" pitchFamily="18" charset="0"/>
                <a:cs typeface="Times New Roman" pitchFamily="18" charset="0"/>
              </a:rPr>
              <a:t> led to the creation of the Nye Committee in Congress, which investigated the activities of those who profited from the war. Antiwar feeling was fueled by </a:t>
            </a:r>
            <a:r>
              <a:rPr lang="en-US" sz="1900" u="sng" dirty="0" smtClean="0">
                <a:latin typeface="Times New Roman" pitchFamily="18" charset="0"/>
                <a:cs typeface="Times New Roman" pitchFamily="18" charset="0"/>
              </a:rPr>
              <a:t>fear of</a:t>
            </a:r>
            <a:r>
              <a:rPr lang="en-US" sz="1900" dirty="0" smtClean="0">
                <a:latin typeface="Times New Roman" pitchFamily="18" charset="0"/>
                <a:cs typeface="Times New Roman" pitchFamily="18" charset="0"/>
              </a:rPr>
              <a:t> these “merchants of death”.</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Americans’ growing isolationism eventually had an impact on President Roosevelt’s foreign policy.</a:t>
            </a: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He officially recognized and began negotiating with the Soviet Union and continued the Good Neighbor Policy of nonintervention in Latin America. In 1935, Congress passed a series of Neutrality Acts which outlawed arms sales or loans to any nation engaged in any kind of war to avoid entanglements.</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Despite Congressional efforts to legislate neutrality, Roosevelt found it impossible to remain neutral. When Japan launched a new attack on China in 1937, he used a loophole in the Acts to send aid to China. He asked nations to “quarantine” aggressor nations in order to stop the spread of war. He faced heavy criticism from newspapers, so he backed off and the U.S. clung to neutrality. However, he had begun to shift the debate at home.</a:t>
            </a:r>
            <a:endParaRPr lang="en-US" sz="19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
        <p:nvSpPr>
          <p:cNvPr id="4" name="Rounded Rectangular Callout 3"/>
          <p:cNvSpPr/>
          <p:nvPr/>
        </p:nvSpPr>
        <p:spPr>
          <a:xfrm>
            <a:off x="7055893" y="304800"/>
            <a:ext cx="2057400" cy="1752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So was this cause what they did or what people feared they had done? Both?</a:t>
            </a:r>
            <a:endParaRPr lang="en-US" dirty="0">
              <a:solidFill>
                <a:schemeClr val="accent1"/>
              </a:solidFill>
            </a:endParaRPr>
          </a:p>
        </p:txBody>
      </p:sp>
    </p:spTree>
    <p:extLst>
      <p:ext uri="{BB962C8B-B14F-4D97-AF65-F5344CB8AC3E}">
        <p14:creationId xmlns:p14="http://schemas.microsoft.com/office/powerpoint/2010/main" val="27702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 and Think</a:t>
            </a:r>
            <a:endParaRPr lang="en-US" b="1" dirty="0"/>
          </a:p>
        </p:txBody>
      </p:sp>
      <p:sp>
        <p:nvSpPr>
          <p:cNvPr id="3" name="Content Placeholder 2"/>
          <p:cNvSpPr>
            <a:spLocks noGrp="1"/>
          </p:cNvSpPr>
          <p:nvPr>
            <p:ph idx="1"/>
          </p:nvPr>
        </p:nvSpPr>
        <p:spPr>
          <a:xfrm>
            <a:off x="1219200" y="1066800"/>
            <a:ext cx="7696200" cy="5791200"/>
          </a:xfrm>
          <a:solidFill>
            <a:srgbClr val="FFFFFF">
              <a:alpha val="34118"/>
            </a:srgbClr>
          </a:solidFill>
        </p:spPr>
        <p:txBody>
          <a:bodyPr>
            <a:noAutofit/>
          </a:bodyPr>
          <a:lstStyle/>
          <a:p>
            <a:pPr marL="0">
              <a:buNone/>
            </a:pPr>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In the early 1930s, a flood of books </a:t>
            </a:r>
            <a:r>
              <a:rPr lang="en-US" sz="1900" u="sng" dirty="0" smtClean="0">
                <a:latin typeface="Times New Roman" pitchFamily="18" charset="0"/>
                <a:cs typeface="Times New Roman" pitchFamily="18" charset="0"/>
              </a:rPr>
              <a:t>argued that</a:t>
            </a:r>
            <a:r>
              <a:rPr lang="en-US" sz="1900" dirty="0" smtClean="0">
                <a:latin typeface="Times New Roman" pitchFamily="18" charset="0"/>
                <a:cs typeface="Times New Roman" pitchFamily="18" charset="0"/>
              </a:rPr>
              <a:t> the United States had been dragged into World War I by greedy bankers and arms dealers. </a:t>
            </a:r>
            <a:r>
              <a:rPr lang="en-US" sz="1900" u="sng" dirty="0" smtClean="0">
                <a:latin typeface="Times New Roman" pitchFamily="18" charset="0"/>
                <a:cs typeface="Times New Roman" pitchFamily="18" charset="0"/>
              </a:rPr>
              <a:t>Public outrage</a:t>
            </a:r>
            <a:r>
              <a:rPr lang="en-US" sz="1900" dirty="0" smtClean="0">
                <a:latin typeface="Times New Roman" pitchFamily="18" charset="0"/>
                <a:cs typeface="Times New Roman" pitchFamily="18" charset="0"/>
              </a:rPr>
              <a:t> led to the creation of the Nye Committee in Congress, which investigated the activities of those who profited from the war. Antiwar feeling was fueled by </a:t>
            </a:r>
            <a:r>
              <a:rPr lang="en-US" sz="1900" u="sng" dirty="0" smtClean="0">
                <a:latin typeface="Times New Roman" pitchFamily="18" charset="0"/>
                <a:cs typeface="Times New Roman" pitchFamily="18" charset="0"/>
              </a:rPr>
              <a:t>fear of</a:t>
            </a:r>
            <a:r>
              <a:rPr lang="en-US" sz="1900" dirty="0" smtClean="0">
                <a:latin typeface="Times New Roman" pitchFamily="18" charset="0"/>
                <a:cs typeface="Times New Roman" pitchFamily="18" charset="0"/>
              </a:rPr>
              <a:t> these “merchants of death”.</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Americans’ growing isolationism eventually had an impact on President Roosevelt’s foreign policy.</a:t>
            </a: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He officially recognized and began negotiating with the </a:t>
            </a:r>
            <a:r>
              <a:rPr lang="en-US" sz="1900" u="sng" dirty="0" smtClean="0">
                <a:latin typeface="Times New Roman" pitchFamily="18" charset="0"/>
                <a:cs typeface="Times New Roman" pitchFamily="18" charset="0"/>
              </a:rPr>
              <a:t>Soviet Union </a:t>
            </a:r>
            <a:r>
              <a:rPr lang="en-US" sz="1900" dirty="0" smtClean="0">
                <a:latin typeface="Times New Roman" pitchFamily="18" charset="0"/>
                <a:cs typeface="Times New Roman" pitchFamily="18" charset="0"/>
              </a:rPr>
              <a:t>and continued the </a:t>
            </a:r>
            <a:r>
              <a:rPr lang="en-US" sz="1900" u="sng" dirty="0" smtClean="0">
                <a:latin typeface="Times New Roman" pitchFamily="18" charset="0"/>
                <a:cs typeface="Times New Roman" pitchFamily="18" charset="0"/>
              </a:rPr>
              <a:t>Good Neighbor Policy </a:t>
            </a:r>
            <a:r>
              <a:rPr lang="en-US" sz="1900" dirty="0" smtClean="0">
                <a:latin typeface="Times New Roman" pitchFamily="18" charset="0"/>
                <a:cs typeface="Times New Roman" pitchFamily="18" charset="0"/>
              </a:rPr>
              <a:t>of nonintervention in Latin America. In 1935, Congress passed a series of </a:t>
            </a:r>
            <a:r>
              <a:rPr lang="en-US" sz="1900" u="sng" dirty="0" smtClean="0">
                <a:latin typeface="Times New Roman" pitchFamily="18" charset="0"/>
                <a:cs typeface="Times New Roman" pitchFamily="18" charset="0"/>
              </a:rPr>
              <a:t>Neutrality Acts </a:t>
            </a:r>
            <a:r>
              <a:rPr lang="en-US" sz="1900" dirty="0" smtClean="0">
                <a:latin typeface="Times New Roman" pitchFamily="18" charset="0"/>
                <a:cs typeface="Times New Roman" pitchFamily="18" charset="0"/>
              </a:rPr>
              <a:t>which outlawed arms sales or loans to any nation engaged in any kind of war to avoid entanglements.</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Despite Congressional efforts to legislate neutrality, Roosevelt found it impossible to remain neutral. When Japan launched a new attack on China in 1937, he used a loophole in the Acts to send aid to China. He asked nations to “quarantine” aggressor nations in order to stop the spread of war. He faced heavy criticism from newspapers, so he backed off and the U.S. clung to neutrality. However, he had begun to shift the debate at home.</a:t>
            </a:r>
            <a:endParaRPr lang="en-US" sz="19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
        <p:nvSpPr>
          <p:cNvPr id="4" name="Rounded Rectangular Callout 3"/>
          <p:cNvSpPr/>
          <p:nvPr/>
        </p:nvSpPr>
        <p:spPr>
          <a:xfrm>
            <a:off x="7055893" y="304800"/>
            <a:ext cx="2057400" cy="1752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So was this cause what they did or what people feared they had done? Both?</a:t>
            </a:r>
            <a:endParaRPr lang="en-US" dirty="0">
              <a:solidFill>
                <a:schemeClr val="accent1"/>
              </a:solidFill>
            </a:endParaRPr>
          </a:p>
        </p:txBody>
      </p:sp>
      <p:sp>
        <p:nvSpPr>
          <p:cNvPr id="5" name="Rectangle 4"/>
          <p:cNvSpPr/>
          <p:nvPr/>
        </p:nvSpPr>
        <p:spPr>
          <a:xfrm>
            <a:off x="304800" y="2743200"/>
            <a:ext cx="2438400" cy="9837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Multiple immediate effects: both political and economic</a:t>
            </a:r>
            <a:endParaRPr lang="en-US" dirty="0">
              <a:solidFill>
                <a:schemeClr val="accent1"/>
              </a:solidFill>
            </a:endParaRPr>
          </a:p>
        </p:txBody>
      </p:sp>
    </p:spTree>
    <p:extLst>
      <p:ext uri="{BB962C8B-B14F-4D97-AF65-F5344CB8AC3E}">
        <p14:creationId xmlns:p14="http://schemas.microsoft.com/office/powerpoint/2010/main" val="294993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 and Think</a:t>
            </a:r>
            <a:endParaRPr lang="en-US" b="1" dirty="0"/>
          </a:p>
        </p:txBody>
      </p:sp>
      <p:sp>
        <p:nvSpPr>
          <p:cNvPr id="3" name="Content Placeholder 2"/>
          <p:cNvSpPr>
            <a:spLocks noGrp="1"/>
          </p:cNvSpPr>
          <p:nvPr>
            <p:ph idx="1"/>
          </p:nvPr>
        </p:nvSpPr>
        <p:spPr>
          <a:xfrm>
            <a:off x="1219200" y="1066800"/>
            <a:ext cx="7696200" cy="5791200"/>
          </a:xfrm>
          <a:solidFill>
            <a:srgbClr val="FFFFFF">
              <a:alpha val="34118"/>
            </a:srgbClr>
          </a:solidFill>
        </p:spPr>
        <p:txBody>
          <a:bodyPr>
            <a:noAutofit/>
          </a:bodyPr>
          <a:lstStyle/>
          <a:p>
            <a:pPr marL="0">
              <a:buNone/>
            </a:pPr>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In the early 1930s, a flood of books </a:t>
            </a:r>
            <a:r>
              <a:rPr lang="en-US" sz="1900" u="sng" dirty="0" smtClean="0">
                <a:latin typeface="Times New Roman" pitchFamily="18" charset="0"/>
                <a:cs typeface="Times New Roman" pitchFamily="18" charset="0"/>
              </a:rPr>
              <a:t>argued that</a:t>
            </a:r>
            <a:r>
              <a:rPr lang="en-US" sz="1900" dirty="0" smtClean="0">
                <a:latin typeface="Times New Roman" pitchFamily="18" charset="0"/>
                <a:cs typeface="Times New Roman" pitchFamily="18" charset="0"/>
              </a:rPr>
              <a:t> the United States had been dragged into World War I by greedy bankers and arms dealers. </a:t>
            </a:r>
            <a:r>
              <a:rPr lang="en-US" sz="1900" u="sng" dirty="0" smtClean="0">
                <a:latin typeface="Times New Roman" pitchFamily="18" charset="0"/>
                <a:cs typeface="Times New Roman" pitchFamily="18" charset="0"/>
              </a:rPr>
              <a:t>Public outrage</a:t>
            </a:r>
            <a:r>
              <a:rPr lang="en-US" sz="1900" dirty="0" smtClean="0">
                <a:latin typeface="Times New Roman" pitchFamily="18" charset="0"/>
                <a:cs typeface="Times New Roman" pitchFamily="18" charset="0"/>
              </a:rPr>
              <a:t> led to the creation of the Nye Committee in Congress, which investigated the activities of those who profited from the war. Antiwar feeling was fueled by </a:t>
            </a:r>
            <a:r>
              <a:rPr lang="en-US" sz="1900" u="sng" dirty="0" smtClean="0">
                <a:latin typeface="Times New Roman" pitchFamily="18" charset="0"/>
                <a:cs typeface="Times New Roman" pitchFamily="18" charset="0"/>
              </a:rPr>
              <a:t>fear of</a:t>
            </a:r>
            <a:r>
              <a:rPr lang="en-US" sz="1900" dirty="0" smtClean="0">
                <a:latin typeface="Times New Roman" pitchFamily="18" charset="0"/>
                <a:cs typeface="Times New Roman" pitchFamily="18" charset="0"/>
              </a:rPr>
              <a:t> these “merchants of death”.</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Americans’ growing isolationism eventually had an impact on President Roosevelt’s foreign policy.</a:t>
            </a: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He officially recognized and began negotiating with the </a:t>
            </a:r>
            <a:r>
              <a:rPr lang="en-US" sz="1900" u="sng" dirty="0" smtClean="0">
                <a:latin typeface="Times New Roman" pitchFamily="18" charset="0"/>
                <a:cs typeface="Times New Roman" pitchFamily="18" charset="0"/>
              </a:rPr>
              <a:t>Soviet Union </a:t>
            </a:r>
            <a:r>
              <a:rPr lang="en-US" sz="1900" dirty="0" smtClean="0">
                <a:latin typeface="Times New Roman" pitchFamily="18" charset="0"/>
                <a:cs typeface="Times New Roman" pitchFamily="18" charset="0"/>
              </a:rPr>
              <a:t>and continued the </a:t>
            </a:r>
            <a:r>
              <a:rPr lang="en-US" sz="1900" u="sng" dirty="0" smtClean="0">
                <a:latin typeface="Times New Roman" pitchFamily="18" charset="0"/>
                <a:cs typeface="Times New Roman" pitchFamily="18" charset="0"/>
              </a:rPr>
              <a:t>Good Neighbor Policy </a:t>
            </a:r>
            <a:r>
              <a:rPr lang="en-US" sz="1900" dirty="0" smtClean="0">
                <a:latin typeface="Times New Roman" pitchFamily="18" charset="0"/>
                <a:cs typeface="Times New Roman" pitchFamily="18" charset="0"/>
              </a:rPr>
              <a:t>of nonintervention in Latin America. In 1935, Congress passed a series of </a:t>
            </a:r>
            <a:r>
              <a:rPr lang="en-US" sz="1900" u="sng" dirty="0" smtClean="0">
                <a:latin typeface="Times New Roman" pitchFamily="18" charset="0"/>
                <a:cs typeface="Times New Roman" pitchFamily="18" charset="0"/>
              </a:rPr>
              <a:t>Neutrality Acts </a:t>
            </a:r>
            <a:r>
              <a:rPr lang="en-US" sz="1900" dirty="0" smtClean="0">
                <a:latin typeface="Times New Roman" pitchFamily="18" charset="0"/>
                <a:cs typeface="Times New Roman" pitchFamily="18" charset="0"/>
              </a:rPr>
              <a:t>which outlawed arms sales or loans to any nation engaged in any kind of war to avoid entanglements.</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Despite Congressional efforts to legislate neutrality, Roosevelt </a:t>
            </a:r>
            <a:r>
              <a:rPr lang="en-US" sz="1900" u="sng" dirty="0" smtClean="0">
                <a:latin typeface="Times New Roman" pitchFamily="18" charset="0"/>
                <a:cs typeface="Times New Roman" pitchFamily="18" charset="0"/>
              </a:rPr>
              <a:t>found it impossible </a:t>
            </a:r>
            <a:r>
              <a:rPr lang="en-US" sz="1900" dirty="0" smtClean="0">
                <a:latin typeface="Times New Roman" pitchFamily="18" charset="0"/>
                <a:cs typeface="Times New Roman" pitchFamily="18" charset="0"/>
              </a:rPr>
              <a:t>to remain neutral. When Japan launched a new attack on China in 1937, he </a:t>
            </a:r>
            <a:r>
              <a:rPr lang="en-US" sz="1900" u="sng" dirty="0" smtClean="0">
                <a:latin typeface="Times New Roman" pitchFamily="18" charset="0"/>
                <a:cs typeface="Times New Roman" pitchFamily="18" charset="0"/>
              </a:rPr>
              <a:t>used a loophole </a:t>
            </a:r>
            <a:r>
              <a:rPr lang="en-US" sz="1900" dirty="0" smtClean="0">
                <a:latin typeface="Times New Roman" pitchFamily="18" charset="0"/>
                <a:cs typeface="Times New Roman" pitchFamily="18" charset="0"/>
              </a:rPr>
              <a:t>in the Acts to send aid to China. He asked nations to “quarantine” aggressor nations in order to stop the spread of war. He faced heavy criticism from newspapers, so </a:t>
            </a:r>
            <a:r>
              <a:rPr lang="en-US" sz="1900" u="sng" dirty="0" smtClean="0">
                <a:latin typeface="Times New Roman" pitchFamily="18" charset="0"/>
                <a:cs typeface="Times New Roman" pitchFamily="18" charset="0"/>
              </a:rPr>
              <a:t>he backed off </a:t>
            </a:r>
            <a:r>
              <a:rPr lang="en-US" sz="1900" dirty="0" smtClean="0">
                <a:latin typeface="Times New Roman" pitchFamily="18" charset="0"/>
                <a:cs typeface="Times New Roman" pitchFamily="18" charset="0"/>
              </a:rPr>
              <a:t>and the U.S. clung to neutrality. However, he had begun to shift the debate at home.</a:t>
            </a:r>
            <a:endParaRPr lang="en-US" sz="19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
        <p:nvSpPr>
          <p:cNvPr id="4" name="Rounded Rectangular Callout 3"/>
          <p:cNvSpPr/>
          <p:nvPr/>
        </p:nvSpPr>
        <p:spPr>
          <a:xfrm>
            <a:off x="7055893" y="304800"/>
            <a:ext cx="2057400" cy="175260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So was this cause what they did or what people feared they had done? Both?</a:t>
            </a:r>
            <a:endParaRPr lang="en-US" dirty="0">
              <a:solidFill>
                <a:schemeClr val="accent1"/>
              </a:solidFill>
            </a:endParaRPr>
          </a:p>
        </p:txBody>
      </p:sp>
      <p:sp>
        <p:nvSpPr>
          <p:cNvPr id="5" name="Rectangle 4"/>
          <p:cNvSpPr/>
          <p:nvPr/>
        </p:nvSpPr>
        <p:spPr>
          <a:xfrm>
            <a:off x="304800" y="2743200"/>
            <a:ext cx="2438400" cy="983776"/>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Multiple immediate effects: both political and economic</a:t>
            </a:r>
            <a:endParaRPr lang="en-US" dirty="0">
              <a:solidFill>
                <a:schemeClr val="accent1"/>
              </a:solidFill>
            </a:endParaRPr>
          </a:p>
        </p:txBody>
      </p:sp>
      <p:sp>
        <p:nvSpPr>
          <p:cNvPr id="6" name="Cloud Callout 5"/>
          <p:cNvSpPr/>
          <p:nvPr/>
        </p:nvSpPr>
        <p:spPr>
          <a:xfrm>
            <a:off x="4763637" y="3236225"/>
            <a:ext cx="3886200" cy="2007358"/>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What are the Pros/Cons of a president going against Congress? Being affected by the media?</a:t>
            </a:r>
            <a:endParaRPr lang="en-US" dirty="0">
              <a:solidFill>
                <a:schemeClr val="accent1"/>
              </a:solidFill>
            </a:endParaRPr>
          </a:p>
        </p:txBody>
      </p:sp>
    </p:spTree>
    <p:extLst>
      <p:ext uri="{BB962C8B-B14F-4D97-AF65-F5344CB8AC3E}">
        <p14:creationId xmlns:p14="http://schemas.microsoft.com/office/powerpoint/2010/main" val="358069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Practice, Practice, Practice</a:t>
            </a:r>
            <a:endParaRPr lang="en-US" b="1" dirty="0"/>
          </a:p>
        </p:txBody>
      </p:sp>
      <p:sp>
        <p:nvSpPr>
          <p:cNvPr id="3" name="Content Placeholder 2"/>
          <p:cNvSpPr>
            <a:spLocks noGrp="1"/>
          </p:cNvSpPr>
          <p:nvPr>
            <p:ph idx="1"/>
          </p:nvPr>
        </p:nvSpPr>
        <p:spPr>
          <a:xfrm>
            <a:off x="838200" y="1600200"/>
            <a:ext cx="4114800" cy="4525963"/>
          </a:xfrm>
        </p:spPr>
        <p:txBody>
          <a:bodyPr>
            <a:normAutofit fontScale="85000" lnSpcReduction="20000"/>
          </a:bodyPr>
          <a:lstStyle/>
          <a:p>
            <a:pPr marL="0" indent="-514350">
              <a:buNone/>
            </a:pPr>
            <a:r>
              <a:rPr lang="en-US" dirty="0" smtClean="0"/>
              <a:t>As with any skill, you may </a:t>
            </a:r>
            <a:br>
              <a:rPr lang="en-US" dirty="0" smtClean="0"/>
            </a:br>
            <a:r>
              <a:rPr lang="en-US" dirty="0" smtClean="0"/>
              <a:t>not get it the first time (or second…)</a:t>
            </a:r>
          </a:p>
          <a:p>
            <a:pPr marL="0" indent="-514350">
              <a:buNone/>
            </a:pPr>
            <a:endParaRPr lang="en-US" dirty="0"/>
          </a:p>
          <a:p>
            <a:pPr marL="0" indent="-514350">
              <a:buNone/>
            </a:pPr>
            <a:r>
              <a:rPr lang="en-US" dirty="0" smtClean="0"/>
              <a:t>Review these directions and examples at the beginning of each unit and before quizzes and tests!</a:t>
            </a:r>
          </a:p>
          <a:p>
            <a:pPr marL="0" indent="-514350">
              <a:buNone/>
            </a:pPr>
            <a:endParaRPr lang="en-US" dirty="0" smtClean="0"/>
          </a:p>
          <a:p>
            <a:pPr marL="0" indent="-514350">
              <a:buNone/>
            </a:pPr>
            <a:r>
              <a:rPr lang="en-US" dirty="0" smtClean="0"/>
              <a:t>The written portion of </a:t>
            </a:r>
            <a:br>
              <a:rPr lang="en-US" dirty="0" smtClean="0"/>
            </a:br>
            <a:r>
              <a:rPr lang="en-US" dirty="0" smtClean="0"/>
              <a:t>the next test will be based </a:t>
            </a:r>
            <a:br>
              <a:rPr lang="en-US" dirty="0" smtClean="0"/>
            </a:br>
            <a:r>
              <a:rPr lang="en-US" dirty="0" smtClean="0"/>
              <a:t>on this skill.</a:t>
            </a:r>
          </a:p>
        </p:txBody>
      </p:sp>
      <p:pic>
        <p:nvPicPr>
          <p:cNvPr id="8204" name="Picture 12" descr="http://www.thevergemagazine.org/wp-content/uploads/2013/04/elese_skydive_3.jpg"/>
          <p:cNvPicPr>
            <a:picLocks noChangeAspect="1" noChangeArrowheads="1"/>
          </p:cNvPicPr>
          <p:nvPr/>
        </p:nvPicPr>
        <p:blipFill>
          <a:blip r:embed="rId2" cstate="print"/>
          <a:srcRect/>
          <a:stretch>
            <a:fillRect/>
          </a:stretch>
        </p:blipFill>
        <p:spPr bwMode="auto">
          <a:xfrm>
            <a:off x="5791200" y="1524000"/>
            <a:ext cx="2897187" cy="2172891"/>
          </a:xfrm>
          <a:prstGeom prst="rect">
            <a:avLst/>
          </a:prstGeom>
          <a:noFill/>
        </p:spPr>
      </p:pic>
      <p:pic>
        <p:nvPicPr>
          <p:cNvPr id="8202" name="Picture 10" descr="http://www.surfing-for-girls.com/images/CocoHo.jpg"/>
          <p:cNvPicPr>
            <a:picLocks noChangeAspect="1" noChangeArrowheads="1"/>
          </p:cNvPicPr>
          <p:nvPr/>
        </p:nvPicPr>
        <p:blipFill>
          <a:blip r:embed="rId3" cstate="print"/>
          <a:srcRect/>
          <a:stretch>
            <a:fillRect/>
          </a:stretch>
        </p:blipFill>
        <p:spPr bwMode="auto">
          <a:xfrm>
            <a:off x="5257800" y="3200400"/>
            <a:ext cx="1752600" cy="1752601"/>
          </a:xfrm>
          <a:prstGeom prst="rect">
            <a:avLst/>
          </a:prstGeom>
          <a:noFill/>
        </p:spPr>
      </p:pic>
      <p:pic>
        <p:nvPicPr>
          <p:cNvPr id="8200" name="Picture 8" descr="http://i.dailymail.co.uk/i/pix/2010/02/01/article-1247626-081AE93F000005DC-990_634x537.jpg"/>
          <p:cNvPicPr>
            <a:picLocks noChangeAspect="1" noChangeArrowheads="1"/>
          </p:cNvPicPr>
          <p:nvPr/>
        </p:nvPicPr>
        <p:blipFill>
          <a:blip r:embed="rId4" cstate="print"/>
          <a:srcRect l="16621" r="13571"/>
          <a:stretch>
            <a:fillRect/>
          </a:stretch>
        </p:blipFill>
        <p:spPr bwMode="auto">
          <a:xfrm>
            <a:off x="6781800" y="4191000"/>
            <a:ext cx="1676400" cy="20340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and Effect</a:t>
            </a:r>
            <a:endParaRPr lang="en-US" b="1" dirty="0"/>
          </a:p>
        </p:txBody>
      </p:sp>
      <p:sp>
        <p:nvSpPr>
          <p:cNvPr id="3" name="Content Placeholder 2"/>
          <p:cNvSpPr>
            <a:spLocks noGrp="1"/>
          </p:cNvSpPr>
          <p:nvPr>
            <p:ph idx="1"/>
          </p:nvPr>
        </p:nvSpPr>
        <p:spPr>
          <a:xfrm>
            <a:off x="457200" y="1600200"/>
            <a:ext cx="5334000" cy="4953000"/>
          </a:xfrm>
        </p:spPr>
        <p:txBody>
          <a:bodyPr>
            <a:normAutofit fontScale="77500" lnSpcReduction="20000"/>
          </a:bodyPr>
          <a:lstStyle/>
          <a:p>
            <a:r>
              <a:rPr lang="en-US" dirty="0" smtClean="0"/>
              <a:t>The study of history is important for understanding the results of human action or inaction</a:t>
            </a:r>
          </a:p>
          <a:p>
            <a:r>
              <a:rPr lang="en-US" dirty="0" smtClean="0"/>
              <a:t>Historical significance is determined by the overall effect of an event, person/group, or new idea/invention on society</a:t>
            </a:r>
          </a:p>
          <a:p>
            <a:r>
              <a:rPr lang="en-US" dirty="0" smtClean="0"/>
              <a:t>When problems arise, we need to be able to figure out what could be done to prevent or minimize similar problems in the future</a:t>
            </a:r>
          </a:p>
          <a:p>
            <a:r>
              <a:rPr lang="en-US" dirty="0" smtClean="0"/>
              <a:t>Citizens need to be able to evaluate proposals made by the government based on the potential outcomes</a:t>
            </a:r>
          </a:p>
        </p:txBody>
      </p:sp>
      <p:pic>
        <p:nvPicPr>
          <p:cNvPr id="8" name="Picture 2" descr="http://img.thesun.co.uk/aidemitlum/archive/01527/polar-532_1527216a.jpg"/>
          <p:cNvPicPr>
            <a:picLocks noChangeAspect="1" noChangeArrowheads="1"/>
          </p:cNvPicPr>
          <p:nvPr/>
        </p:nvPicPr>
        <p:blipFill>
          <a:blip r:embed="rId2" cstate="print"/>
          <a:srcRect l="10843" t="6608" r="14458" b="7490"/>
          <a:stretch>
            <a:fillRect/>
          </a:stretch>
        </p:blipFill>
        <p:spPr bwMode="auto">
          <a:xfrm>
            <a:off x="6095999" y="2286000"/>
            <a:ext cx="3048001" cy="2556388"/>
          </a:xfrm>
          <a:prstGeom prst="rect">
            <a:avLst/>
          </a:prstGeom>
          <a:noFill/>
        </p:spPr>
      </p:pic>
      <p:pic>
        <p:nvPicPr>
          <p:cNvPr id="9" name="Picture 4" descr="http://world.edu/wp-content/uploads/2011/08/1-electricity-conservation-ghg-emissions-solar-thermal-mag.jpg"/>
          <p:cNvPicPr>
            <a:picLocks noChangeAspect="1" noChangeArrowheads="1"/>
          </p:cNvPicPr>
          <p:nvPr/>
        </p:nvPicPr>
        <p:blipFill>
          <a:blip r:embed="rId3" cstate="print"/>
          <a:srcRect l="9195" t="14118" r="24904"/>
          <a:stretch>
            <a:fillRect/>
          </a:stretch>
        </p:blipFill>
        <p:spPr bwMode="auto">
          <a:xfrm>
            <a:off x="7162800" y="950727"/>
            <a:ext cx="1752601" cy="1487673"/>
          </a:xfrm>
          <a:prstGeom prst="rect">
            <a:avLst/>
          </a:prstGeom>
          <a:noFill/>
        </p:spPr>
      </p:pic>
      <p:pic>
        <p:nvPicPr>
          <p:cNvPr id="10" name="Picture 6" descr="http://upload.wikimedia.org/wikipedia/commons/7/7b/Sunset_at_Royd_Moor_Wind_Farm.jpg"/>
          <p:cNvPicPr>
            <a:picLocks noChangeAspect="1" noChangeArrowheads="1"/>
          </p:cNvPicPr>
          <p:nvPr/>
        </p:nvPicPr>
        <p:blipFill>
          <a:blip r:embed="rId4" cstate="print"/>
          <a:srcRect l="10993"/>
          <a:stretch>
            <a:fillRect/>
          </a:stretch>
        </p:blipFill>
        <p:spPr bwMode="auto">
          <a:xfrm>
            <a:off x="6400800" y="4648200"/>
            <a:ext cx="1752600" cy="1450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Definitions</a:t>
            </a:r>
            <a:endParaRPr lang="en-US" b="1" dirty="0"/>
          </a:p>
        </p:txBody>
      </p:sp>
      <p:sp>
        <p:nvSpPr>
          <p:cNvPr id="7" name="Text Placeholder 6"/>
          <p:cNvSpPr>
            <a:spLocks noGrp="1"/>
          </p:cNvSpPr>
          <p:nvPr>
            <p:ph type="body" idx="1"/>
          </p:nvPr>
        </p:nvSpPr>
        <p:spPr>
          <a:xfrm>
            <a:off x="457200" y="1447800"/>
            <a:ext cx="4040188" cy="639762"/>
          </a:xfrm>
        </p:spPr>
        <p:txBody>
          <a:bodyPr>
            <a:normAutofit/>
          </a:bodyPr>
          <a:lstStyle/>
          <a:p>
            <a:pPr algn="ctr"/>
            <a:r>
              <a:rPr lang="en-US" sz="3200" u="sng" dirty="0" smtClean="0"/>
              <a:t>CAUSE</a:t>
            </a:r>
            <a:endParaRPr lang="en-US" sz="3200" u="sng" dirty="0"/>
          </a:p>
        </p:txBody>
      </p:sp>
      <p:sp>
        <p:nvSpPr>
          <p:cNvPr id="3" name="Content Placeholder 2"/>
          <p:cNvSpPr>
            <a:spLocks noGrp="1"/>
          </p:cNvSpPr>
          <p:nvPr>
            <p:ph sz="half" idx="2"/>
          </p:nvPr>
        </p:nvSpPr>
        <p:spPr>
          <a:xfrm>
            <a:off x="457200" y="2144712"/>
            <a:ext cx="4040188" cy="3951288"/>
          </a:xfrm>
        </p:spPr>
        <p:txBody>
          <a:bodyPr>
            <a:normAutofit/>
          </a:bodyPr>
          <a:lstStyle/>
          <a:p>
            <a:r>
              <a:rPr lang="en-US" dirty="0" smtClean="0"/>
              <a:t>Action or event that produces a result. </a:t>
            </a:r>
          </a:p>
          <a:p>
            <a:r>
              <a:rPr lang="en-US" dirty="0" smtClean="0"/>
              <a:t>Reason or motive for action.</a:t>
            </a:r>
          </a:p>
          <a:p>
            <a:r>
              <a:rPr lang="en-US" dirty="0" smtClean="0"/>
              <a:t>To bring something about.</a:t>
            </a:r>
          </a:p>
          <a:p>
            <a:pPr lvl="1"/>
            <a:endParaRPr lang="en-US" dirty="0" smtClean="0"/>
          </a:p>
          <a:p>
            <a:pPr lvl="1">
              <a:buNone/>
            </a:pPr>
            <a:endParaRPr lang="en-US" dirty="0"/>
          </a:p>
        </p:txBody>
      </p:sp>
      <p:sp>
        <p:nvSpPr>
          <p:cNvPr id="8" name="Text Placeholder 7"/>
          <p:cNvSpPr>
            <a:spLocks noGrp="1"/>
          </p:cNvSpPr>
          <p:nvPr>
            <p:ph type="body" sz="quarter" idx="3"/>
          </p:nvPr>
        </p:nvSpPr>
        <p:spPr>
          <a:xfrm>
            <a:off x="4645025" y="1447800"/>
            <a:ext cx="4041775" cy="639762"/>
          </a:xfrm>
        </p:spPr>
        <p:txBody>
          <a:bodyPr/>
          <a:lstStyle/>
          <a:p>
            <a:pPr algn="ctr"/>
            <a:r>
              <a:rPr lang="en-US" sz="3200" u="sng" dirty="0" smtClean="0"/>
              <a:t>EFFECT</a:t>
            </a:r>
            <a:endParaRPr lang="en-US" u="sng" dirty="0"/>
          </a:p>
        </p:txBody>
      </p:sp>
      <p:sp>
        <p:nvSpPr>
          <p:cNvPr id="9" name="Content Placeholder 8"/>
          <p:cNvSpPr>
            <a:spLocks noGrp="1"/>
          </p:cNvSpPr>
          <p:nvPr>
            <p:ph sz="quarter" idx="4"/>
          </p:nvPr>
        </p:nvSpPr>
        <p:spPr>
          <a:xfrm>
            <a:off x="4797425" y="2144712"/>
            <a:ext cx="4041775" cy="3951288"/>
          </a:xfrm>
        </p:spPr>
        <p:txBody>
          <a:bodyPr/>
          <a:lstStyle/>
          <a:p>
            <a:r>
              <a:rPr lang="en-US" dirty="0" smtClean="0"/>
              <a:t>A consequence of an </a:t>
            </a:r>
            <a:br>
              <a:rPr lang="en-US" dirty="0" smtClean="0"/>
            </a:br>
            <a:r>
              <a:rPr lang="en-US" dirty="0" smtClean="0"/>
              <a:t>action or event.</a:t>
            </a:r>
          </a:p>
          <a:p>
            <a:r>
              <a:rPr lang="en-US" dirty="0" smtClean="0"/>
              <a:t>The power of influence.</a:t>
            </a:r>
          </a:p>
          <a:p>
            <a:r>
              <a:rPr lang="en-US" dirty="0" smtClean="0"/>
              <a:t>To accomplish or fulfill.</a:t>
            </a:r>
          </a:p>
          <a:p>
            <a:endParaRPr lang="en-US" dirty="0"/>
          </a:p>
        </p:txBody>
      </p:sp>
      <p:pic>
        <p:nvPicPr>
          <p:cNvPr id="7178" name="Picture 10" descr="http://www.scienceagogo.com/news/img/crop_planting.jpg"/>
          <p:cNvPicPr>
            <a:picLocks noChangeAspect="1" noChangeArrowheads="1"/>
          </p:cNvPicPr>
          <p:nvPr/>
        </p:nvPicPr>
        <p:blipFill>
          <a:blip r:embed="rId2" cstate="print"/>
          <a:srcRect b="41067"/>
          <a:stretch>
            <a:fillRect/>
          </a:stretch>
        </p:blipFill>
        <p:spPr bwMode="auto">
          <a:xfrm>
            <a:off x="990600" y="4114800"/>
            <a:ext cx="2999729" cy="2209800"/>
          </a:xfrm>
          <a:prstGeom prst="rect">
            <a:avLst/>
          </a:prstGeom>
          <a:noFill/>
        </p:spPr>
      </p:pic>
      <p:pic>
        <p:nvPicPr>
          <p:cNvPr id="7180" name="Picture 12" descr="http://branain.com/wp-content/uploads/2012/07/fruit-and-vegetables-at-Turnham-Green.jpeg"/>
          <p:cNvPicPr>
            <a:picLocks noChangeAspect="1" noChangeArrowheads="1"/>
          </p:cNvPicPr>
          <p:nvPr/>
        </p:nvPicPr>
        <p:blipFill>
          <a:blip r:embed="rId3" cstate="print">
            <a:lum contrast="-10000"/>
          </a:blip>
          <a:srcRect l="11250" t="26752" r="21250"/>
          <a:stretch>
            <a:fillRect/>
          </a:stretch>
        </p:blipFill>
        <p:spPr bwMode="auto">
          <a:xfrm>
            <a:off x="5181600" y="4114800"/>
            <a:ext cx="2971800" cy="21918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Chronology</a:t>
            </a:r>
            <a:endParaRPr lang="en-US" b="1" dirty="0"/>
          </a:p>
        </p:txBody>
      </p:sp>
      <p:sp>
        <p:nvSpPr>
          <p:cNvPr id="3" name="Content Placeholder 2"/>
          <p:cNvSpPr>
            <a:spLocks noGrp="1"/>
          </p:cNvSpPr>
          <p:nvPr>
            <p:ph idx="1"/>
          </p:nvPr>
        </p:nvSpPr>
        <p:spPr>
          <a:xfrm>
            <a:off x="457200" y="4038600"/>
            <a:ext cx="8229600" cy="2514600"/>
          </a:xfrm>
        </p:spPr>
        <p:txBody>
          <a:bodyPr>
            <a:normAutofit fontScale="77500" lnSpcReduction="20000"/>
          </a:bodyPr>
          <a:lstStyle/>
          <a:p>
            <a:r>
              <a:rPr lang="en-US" dirty="0" smtClean="0"/>
              <a:t>But just because something happens first, or is related, it is not necessarily the cause. </a:t>
            </a:r>
          </a:p>
          <a:p>
            <a:pPr lvl="1"/>
            <a:r>
              <a:rPr lang="en-US" dirty="0" smtClean="0"/>
              <a:t>Filipinos led a revolt against the U.S. from 1899-1902, but that did not result in </a:t>
            </a:r>
            <a:r>
              <a:rPr lang="en-US" dirty="0" smtClean="0"/>
              <a:t>the Japanese attack on Pearl Harbor in 1941. U.S. control of the Philippines definitely contributes to Japanese strategy in WWII, but Japan did not bomb Pearl Harbor because of American treatment of Filipinos.</a:t>
            </a:r>
            <a:endParaRPr lang="en-US" dirty="0" smtClean="0"/>
          </a:p>
        </p:txBody>
      </p:sp>
      <p:pic>
        <p:nvPicPr>
          <p:cNvPr id="6146" name="Picture 2" descr="https://encrypted-tbn3.gstatic.com/images?q=tbn:ANd9GcRUPaAKRR0VkkPDkULGN3GRxrmHw7MGQk-UTCxyLBJqqJebqlLDeA"/>
          <p:cNvPicPr>
            <a:picLocks noChangeAspect="1" noChangeArrowheads="1"/>
          </p:cNvPicPr>
          <p:nvPr/>
        </p:nvPicPr>
        <p:blipFill>
          <a:blip r:embed="rId2" cstate="print"/>
          <a:srcRect/>
          <a:stretch>
            <a:fillRect/>
          </a:stretch>
        </p:blipFill>
        <p:spPr bwMode="auto">
          <a:xfrm>
            <a:off x="6248400" y="1676400"/>
            <a:ext cx="2466975" cy="1847851"/>
          </a:xfrm>
          <a:prstGeom prst="rect">
            <a:avLst/>
          </a:prstGeom>
          <a:noFill/>
        </p:spPr>
      </p:pic>
      <p:sp>
        <p:nvSpPr>
          <p:cNvPr id="5" name="Content Placeholder 2"/>
          <p:cNvSpPr txBox="1">
            <a:spLocks/>
          </p:cNvSpPr>
          <p:nvPr/>
        </p:nvSpPr>
        <p:spPr>
          <a:xfrm>
            <a:off x="457200" y="1600200"/>
            <a:ext cx="5562600" cy="23622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something to cause an effect, it must occur first in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World War II did not cause Americans</a:t>
            </a:r>
            <a:r>
              <a:rPr kumimoji="0" lang="en-US" sz="2800" b="0" i="0" u="none" strike="noStrike" kern="1200" cap="none" spc="0" normalizeH="0" noProof="0" dirty="0" smtClean="0">
                <a:ln>
                  <a:noFill/>
                </a:ln>
                <a:solidFill>
                  <a:schemeClr val="tx1"/>
                </a:solidFill>
                <a:effectLst/>
                <a:uLnTx/>
                <a:uFillTx/>
                <a:latin typeface="+mn-lt"/>
                <a:ea typeface="+mn-ea"/>
                <a:cs typeface="+mn-cs"/>
              </a:rPr>
              <a:t> to get involved in the Philippines. The U.S. had already taken possession of the Philippines after the Spanish-American War in 1898.</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Complexity</a:t>
            </a:r>
            <a:endParaRPr lang="en-US" b="1" dirty="0"/>
          </a:p>
        </p:txBody>
      </p:sp>
      <p:sp>
        <p:nvSpPr>
          <p:cNvPr id="3" name="Content Placeholder 2"/>
          <p:cNvSpPr>
            <a:spLocks noGrp="1"/>
          </p:cNvSpPr>
          <p:nvPr>
            <p:ph idx="1"/>
          </p:nvPr>
        </p:nvSpPr>
        <p:spPr>
          <a:xfrm>
            <a:off x="2819400" y="1646237"/>
            <a:ext cx="6096000" cy="4754563"/>
          </a:xfrm>
        </p:spPr>
        <p:txBody>
          <a:bodyPr>
            <a:normAutofit fontScale="85000" lnSpcReduction="20000"/>
          </a:bodyPr>
          <a:lstStyle/>
          <a:p>
            <a:r>
              <a:rPr lang="en-US" dirty="0" smtClean="0"/>
              <a:t>There can be multiple causes of an effect.</a:t>
            </a:r>
          </a:p>
          <a:p>
            <a:pPr lvl="1"/>
            <a:r>
              <a:rPr lang="en-US" dirty="0" smtClean="0"/>
              <a:t>World War </a:t>
            </a:r>
            <a:r>
              <a:rPr lang="en-US" dirty="0" smtClean="0"/>
              <a:t>II was not solely caused by Hitler. He was just one of several dictators seeking to build an empire to rival other European powers. There were many problems with the Treaty of Versailles that ended World War I, and the Great Depression had also made matters worse.</a:t>
            </a:r>
            <a:endParaRPr lang="en-US" dirty="0" smtClean="0"/>
          </a:p>
          <a:p>
            <a:r>
              <a:rPr lang="en-US" dirty="0" smtClean="0"/>
              <a:t>There can be several effects resulting </a:t>
            </a:r>
            <a:br>
              <a:rPr lang="en-US" dirty="0" smtClean="0"/>
            </a:br>
            <a:r>
              <a:rPr lang="en-US" dirty="0" smtClean="0"/>
              <a:t>from a single cause.</a:t>
            </a:r>
          </a:p>
          <a:p>
            <a:pPr lvl="1"/>
            <a:r>
              <a:rPr lang="en-US" dirty="0" smtClean="0"/>
              <a:t>The aftermath of WWII resulted in a second Red Scare, a nuclear arms race, the creation of the United Nations, etc.</a:t>
            </a:r>
            <a:endParaRPr lang="en-US" dirty="0"/>
          </a:p>
        </p:txBody>
      </p:sp>
      <p:pic>
        <p:nvPicPr>
          <p:cNvPr id="4100" name="Picture 4" descr="http://teresainfortworth.files.wordpress.com/2012/09/over-the-rainbow.jpg"/>
          <p:cNvPicPr>
            <a:picLocks noChangeAspect="1" noChangeArrowheads="1"/>
          </p:cNvPicPr>
          <p:nvPr/>
        </p:nvPicPr>
        <p:blipFill>
          <a:blip r:embed="rId2" cstate="print"/>
          <a:srcRect l="12308" t="10547" r="8571"/>
          <a:stretch>
            <a:fillRect/>
          </a:stretch>
        </p:blipFill>
        <p:spPr bwMode="auto">
          <a:xfrm>
            <a:off x="0" y="1600200"/>
            <a:ext cx="2728956" cy="2057400"/>
          </a:xfrm>
          <a:prstGeom prst="rect">
            <a:avLst/>
          </a:prstGeom>
          <a:noFill/>
        </p:spPr>
      </p:pic>
      <p:pic>
        <p:nvPicPr>
          <p:cNvPr id="4102" name="Picture 6" descr="http://localradius.net/prod/co/arvada/s7/images/item/1.jpg"/>
          <p:cNvPicPr>
            <a:picLocks noChangeAspect="1" noChangeArrowheads="1"/>
          </p:cNvPicPr>
          <p:nvPr/>
        </p:nvPicPr>
        <p:blipFill>
          <a:blip r:embed="rId3" cstate="print"/>
          <a:srcRect l="7813" t="7038" r="9375"/>
          <a:stretch>
            <a:fillRect/>
          </a:stretch>
        </p:blipFill>
        <p:spPr bwMode="auto">
          <a:xfrm>
            <a:off x="0" y="4038600"/>
            <a:ext cx="2751852"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Classifications</a:t>
            </a:r>
            <a:endParaRPr lang="en-US" b="1" dirty="0"/>
          </a:p>
        </p:txBody>
      </p:sp>
      <p:sp>
        <p:nvSpPr>
          <p:cNvPr id="3" name="Content Placeholder 2"/>
          <p:cNvSpPr>
            <a:spLocks noGrp="1"/>
          </p:cNvSpPr>
          <p:nvPr>
            <p:ph idx="1"/>
          </p:nvPr>
        </p:nvSpPr>
        <p:spPr>
          <a:xfrm>
            <a:off x="457200" y="1600199"/>
            <a:ext cx="7696200" cy="4800601"/>
          </a:xfrm>
        </p:spPr>
        <p:txBody>
          <a:bodyPr>
            <a:normAutofit fontScale="85000" lnSpcReduction="20000"/>
          </a:bodyPr>
          <a:lstStyle/>
          <a:p>
            <a:r>
              <a:rPr lang="en-US" dirty="0" smtClean="0"/>
              <a:t>Political: government policies, </a:t>
            </a:r>
            <a:br>
              <a:rPr lang="en-US" dirty="0" smtClean="0"/>
            </a:br>
            <a:r>
              <a:rPr lang="en-US" dirty="0" smtClean="0"/>
              <a:t>changes in parties, </a:t>
            </a:r>
            <a:br>
              <a:rPr lang="en-US" dirty="0" smtClean="0"/>
            </a:br>
            <a:r>
              <a:rPr lang="en-US" dirty="0" smtClean="0"/>
              <a:t>constitutional debates</a:t>
            </a:r>
          </a:p>
          <a:p>
            <a:r>
              <a:rPr lang="en-US" dirty="0" smtClean="0"/>
              <a:t>Economic: ups/downs, </a:t>
            </a:r>
            <a:br>
              <a:rPr lang="en-US" dirty="0" smtClean="0"/>
            </a:br>
            <a:r>
              <a:rPr lang="en-US" dirty="0" smtClean="0"/>
              <a:t>regulations, trade</a:t>
            </a:r>
          </a:p>
          <a:p>
            <a:r>
              <a:rPr lang="en-US" dirty="0" smtClean="0"/>
              <a:t>Social: beliefs and values, </a:t>
            </a:r>
            <a:br>
              <a:rPr lang="en-US" dirty="0" smtClean="0"/>
            </a:br>
            <a:r>
              <a:rPr lang="en-US" dirty="0" smtClean="0"/>
              <a:t>inequality, cultural influences</a:t>
            </a:r>
          </a:p>
          <a:p>
            <a:r>
              <a:rPr lang="en-US" dirty="0" smtClean="0"/>
              <a:t>Combinations:</a:t>
            </a:r>
          </a:p>
          <a:p>
            <a:pPr lvl="1"/>
            <a:r>
              <a:rPr lang="en-US" dirty="0" smtClean="0"/>
              <a:t>Economic regulation results in change to parties, and vice versa</a:t>
            </a:r>
          </a:p>
          <a:p>
            <a:pPr lvl="1"/>
            <a:r>
              <a:rPr lang="en-US" dirty="0" smtClean="0"/>
              <a:t>Change in values results in government reform</a:t>
            </a:r>
          </a:p>
          <a:p>
            <a:pPr lvl="1"/>
            <a:r>
              <a:rPr lang="en-US" dirty="0" smtClean="0"/>
              <a:t>Problems with inequality results in constitutional debate and new regulations</a:t>
            </a:r>
          </a:p>
          <a:p>
            <a:pPr lvl="1"/>
            <a:endParaRPr lang="en-US" dirty="0" smtClean="0"/>
          </a:p>
          <a:p>
            <a:pPr lvl="1"/>
            <a:endParaRPr lang="en-US" dirty="0" smtClean="0"/>
          </a:p>
          <a:p>
            <a:pPr lvl="1"/>
            <a:endParaRPr lang="en-US" dirty="0"/>
          </a:p>
        </p:txBody>
      </p:sp>
      <p:pic>
        <p:nvPicPr>
          <p:cNvPr id="1026" name="Picture 2" descr="http://2.bp.blogspot.com/_MMZBX59qaQE/SXk6RE3KuhI/AAAAAAAAAMI/hViHo7_04H0/s400/farm.jpg"/>
          <p:cNvPicPr>
            <a:picLocks noChangeAspect="1" noChangeArrowheads="1"/>
          </p:cNvPicPr>
          <p:nvPr/>
        </p:nvPicPr>
        <p:blipFill rotWithShape="1">
          <a:blip r:embed="rId2">
            <a:extLst>
              <a:ext uri="{28A0092B-C50C-407E-A947-70E740481C1C}">
                <a14:useLocalDpi xmlns:a14="http://schemas.microsoft.com/office/drawing/2010/main" val="0"/>
              </a:ext>
            </a:extLst>
          </a:blip>
          <a:srcRect l="2110" t="11527" r="9055"/>
          <a:stretch/>
        </p:blipFill>
        <p:spPr bwMode="auto">
          <a:xfrm>
            <a:off x="5715000" y="1602474"/>
            <a:ext cx="3124200" cy="233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Critical Thinking</a:t>
            </a:r>
            <a:endParaRPr lang="en-US" b="1" dirty="0"/>
          </a:p>
        </p:txBody>
      </p:sp>
      <p:sp>
        <p:nvSpPr>
          <p:cNvPr id="3" name="Content Placeholder 2"/>
          <p:cNvSpPr>
            <a:spLocks noGrp="1"/>
          </p:cNvSpPr>
          <p:nvPr>
            <p:ph idx="1"/>
          </p:nvPr>
        </p:nvSpPr>
        <p:spPr>
          <a:xfrm>
            <a:off x="2667000" y="1752600"/>
            <a:ext cx="6019800" cy="4525963"/>
          </a:xfrm>
        </p:spPr>
        <p:txBody>
          <a:bodyPr>
            <a:normAutofit fontScale="77500" lnSpcReduction="20000"/>
          </a:bodyPr>
          <a:lstStyle/>
          <a:p>
            <a:r>
              <a:rPr lang="en-US" dirty="0" smtClean="0"/>
              <a:t>Long-term vs. Immediate</a:t>
            </a:r>
          </a:p>
          <a:p>
            <a:pPr lvl="1"/>
            <a:r>
              <a:rPr lang="en-US" dirty="0" smtClean="0"/>
              <a:t>Causes: Imperialism vs. Pearl Harbor</a:t>
            </a:r>
          </a:p>
          <a:p>
            <a:pPr lvl="1"/>
            <a:r>
              <a:rPr lang="en-US" dirty="0" smtClean="0"/>
              <a:t>Effects: Hiroshima vs. nuclear arms race</a:t>
            </a:r>
          </a:p>
          <a:p>
            <a:r>
              <a:rPr lang="en-US" dirty="0" smtClean="0"/>
              <a:t>Positives/negatives?</a:t>
            </a:r>
          </a:p>
          <a:p>
            <a:pPr lvl="1"/>
            <a:r>
              <a:rPr lang="en-US" dirty="0" smtClean="0"/>
              <a:t>Suburbia: larger middle class vs. conformity</a:t>
            </a:r>
          </a:p>
          <a:p>
            <a:pPr lvl="1"/>
            <a:r>
              <a:rPr lang="en-US" dirty="0" smtClean="0"/>
              <a:t>Creation of Israel: homeland for European Jews vs. conflict with Palestinians</a:t>
            </a:r>
          </a:p>
          <a:p>
            <a:r>
              <a:rPr lang="en-US" dirty="0" smtClean="0"/>
              <a:t>Degree</a:t>
            </a:r>
          </a:p>
          <a:p>
            <a:pPr lvl="1"/>
            <a:r>
              <a:rPr lang="en-US" dirty="0" smtClean="0"/>
              <a:t>Causes: fear of communism and nativism vs. fear for national security, nativism, and racism</a:t>
            </a:r>
          </a:p>
          <a:p>
            <a:pPr lvl="1"/>
            <a:r>
              <a:rPr lang="en-US" dirty="0" smtClean="0"/>
              <a:t>Effects: McCarthyism vs. Japanese internment</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marL="457200" lvl="1" indent="0">
              <a:buNone/>
            </a:pPr>
            <a:endParaRPr lang="en-US" dirty="0"/>
          </a:p>
        </p:txBody>
      </p:sp>
      <p:pic>
        <p:nvPicPr>
          <p:cNvPr id="2050" name="Picture 2" descr="http://static.ddmcdn.com/gif/how-to-choose-a-telescope-110127-676718-.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61" r="41267"/>
          <a:stretch/>
        </p:blipFill>
        <p:spPr bwMode="auto">
          <a:xfrm>
            <a:off x="-11373" y="1752600"/>
            <a:ext cx="231842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1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Words</a:t>
            </a:r>
            <a:endParaRPr lang="en-US" b="1" dirty="0"/>
          </a:p>
        </p:txBody>
      </p:sp>
      <p:sp>
        <p:nvSpPr>
          <p:cNvPr id="5" name="Content Placeholder 4"/>
          <p:cNvSpPr>
            <a:spLocks noGrp="1"/>
          </p:cNvSpPr>
          <p:nvPr>
            <p:ph sz="half" idx="1"/>
          </p:nvPr>
        </p:nvSpPr>
        <p:spPr>
          <a:xfrm>
            <a:off x="4800600" y="2713037"/>
            <a:ext cx="4038600" cy="4144963"/>
          </a:xfrm>
        </p:spPr>
        <p:txBody>
          <a:bodyPr>
            <a:normAutofit lnSpcReduction="10000"/>
          </a:bodyPr>
          <a:lstStyle/>
          <a:p>
            <a:r>
              <a:rPr lang="en-US" dirty="0" smtClean="0"/>
              <a:t>Chronology</a:t>
            </a:r>
          </a:p>
          <a:p>
            <a:pPr lvl="1"/>
            <a:r>
              <a:rPr lang="en-US" dirty="0" smtClean="0"/>
              <a:t>After, when, later, then</a:t>
            </a:r>
          </a:p>
          <a:p>
            <a:r>
              <a:rPr lang="en-US" dirty="0" smtClean="0"/>
              <a:t>Motivation</a:t>
            </a:r>
          </a:p>
          <a:p>
            <a:pPr lvl="1"/>
            <a:r>
              <a:rPr lang="en-US" dirty="0" smtClean="0"/>
              <a:t>Because, reason, </a:t>
            </a:r>
            <a:br>
              <a:rPr lang="en-US" dirty="0" smtClean="0"/>
            </a:br>
            <a:r>
              <a:rPr lang="en-US" dirty="0" smtClean="0"/>
              <a:t>in order to, for the purpose of, driven by</a:t>
            </a:r>
          </a:p>
          <a:p>
            <a:r>
              <a:rPr lang="en-US" dirty="0" smtClean="0"/>
              <a:t>Multiple Causes/Effects</a:t>
            </a:r>
          </a:p>
          <a:p>
            <a:pPr lvl="1"/>
            <a:r>
              <a:rPr lang="en-US" dirty="0" smtClean="0"/>
              <a:t>Several, many, various, contributing factors</a:t>
            </a:r>
          </a:p>
        </p:txBody>
      </p:sp>
      <p:sp>
        <p:nvSpPr>
          <p:cNvPr id="9" name="Content Placeholder 8"/>
          <p:cNvSpPr>
            <a:spLocks noGrp="1"/>
          </p:cNvSpPr>
          <p:nvPr>
            <p:ph sz="half" idx="2"/>
          </p:nvPr>
        </p:nvSpPr>
        <p:spPr>
          <a:xfrm>
            <a:off x="381000" y="2408238"/>
            <a:ext cx="4038600" cy="4114800"/>
          </a:xfrm>
        </p:spPr>
        <p:txBody>
          <a:bodyPr>
            <a:normAutofit lnSpcReduction="10000"/>
          </a:bodyPr>
          <a:lstStyle/>
          <a:p>
            <a:r>
              <a:rPr lang="en-US" dirty="0" smtClean="0"/>
              <a:t>Adverbs &amp; Prepositions</a:t>
            </a:r>
          </a:p>
          <a:p>
            <a:pPr lvl="1"/>
            <a:r>
              <a:rPr lang="en-US" dirty="0" smtClean="0"/>
              <a:t>Thus, so, therefore, since, consequently</a:t>
            </a:r>
          </a:p>
          <a:p>
            <a:r>
              <a:rPr lang="en-US" dirty="0" smtClean="0"/>
              <a:t>Action verbs</a:t>
            </a:r>
          </a:p>
          <a:p>
            <a:pPr lvl="1"/>
            <a:r>
              <a:rPr lang="en-US" dirty="0" smtClean="0"/>
              <a:t>Launched, sparked, helped, responded</a:t>
            </a:r>
          </a:p>
          <a:p>
            <a:r>
              <a:rPr lang="en-US" dirty="0" smtClean="0"/>
              <a:t>Phrases</a:t>
            </a:r>
          </a:p>
          <a:p>
            <a:pPr lvl="1"/>
            <a:r>
              <a:rPr lang="en-US" dirty="0" smtClean="0"/>
              <a:t>Due to, brought about, on account of, owing to, led to, as a result</a:t>
            </a:r>
          </a:p>
          <a:p>
            <a:endParaRPr lang="en-US" dirty="0"/>
          </a:p>
        </p:txBody>
      </p:sp>
      <p:sp>
        <p:nvSpPr>
          <p:cNvPr id="10" name="TextBox 9"/>
          <p:cNvSpPr txBox="1"/>
          <p:nvPr/>
        </p:nvSpPr>
        <p:spPr>
          <a:xfrm>
            <a:off x="533400" y="1411069"/>
            <a:ext cx="6705600" cy="646331"/>
          </a:xfrm>
          <a:prstGeom prst="rect">
            <a:avLst/>
          </a:prstGeom>
          <a:noFill/>
        </p:spPr>
        <p:txBody>
          <a:bodyPr wrap="square" rtlCol="0">
            <a:spAutoFit/>
          </a:bodyPr>
          <a:lstStyle/>
          <a:p>
            <a:r>
              <a:rPr lang="en-US" dirty="0" smtClean="0"/>
              <a:t>Don’t just look for forms of the words “cause” and “effect.” Here is a list of examples of key words that can be used, but there are others.</a:t>
            </a:r>
            <a:endParaRPr lang="en-US" dirty="0"/>
          </a:p>
        </p:txBody>
      </p:sp>
      <p:pic>
        <p:nvPicPr>
          <p:cNvPr id="5122" name="Picture 2" descr="http://1.bp.blogspot.com/-2lb4ao_Jw3s/T_yU4LZffSI/AAAAAAAAFLA/CvbuoLHn4mw/s640/french-inspired-garden-projects.jpg"/>
          <p:cNvPicPr>
            <a:picLocks noChangeAspect="1" noChangeArrowheads="1"/>
          </p:cNvPicPr>
          <p:nvPr/>
        </p:nvPicPr>
        <p:blipFill>
          <a:blip r:embed="rId2" cstate="print"/>
          <a:srcRect/>
          <a:stretch>
            <a:fillRect/>
          </a:stretch>
        </p:blipFill>
        <p:spPr bwMode="auto">
          <a:xfrm>
            <a:off x="7603238" y="304800"/>
            <a:ext cx="1540762" cy="22764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tatic.tumblr.com/lhoyup3/uHEmbvbu3/notebook-paper-backgrounds-for-powerpoint.jpg"/>
          <p:cNvPicPr>
            <a:picLocks noChangeAspect="1" noChangeArrowheads="1"/>
          </p:cNvPicPr>
          <p:nvPr/>
        </p:nvPicPr>
        <p:blipFill>
          <a:blip r:embed="rId2" cstate="print">
            <a:duotone>
              <a:schemeClr val="accent5">
                <a:shade val="45000"/>
                <a:satMod val="135000"/>
              </a:schemeClr>
              <a:prstClr val="white"/>
            </a:duotone>
          </a:blip>
          <a:srcRect t="466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295400" y="-152400"/>
            <a:ext cx="7391400" cy="1143000"/>
          </a:xfrm>
        </p:spPr>
        <p:txBody>
          <a:bodyPr/>
          <a:lstStyle/>
          <a:p>
            <a:pPr algn="l"/>
            <a:r>
              <a:rPr lang="en-US" b="1" dirty="0" smtClean="0"/>
              <a:t>Annotate and Think</a:t>
            </a:r>
            <a:endParaRPr lang="en-US" b="1" dirty="0"/>
          </a:p>
        </p:txBody>
      </p:sp>
      <p:sp>
        <p:nvSpPr>
          <p:cNvPr id="3" name="Content Placeholder 2"/>
          <p:cNvSpPr>
            <a:spLocks noGrp="1"/>
          </p:cNvSpPr>
          <p:nvPr>
            <p:ph idx="1"/>
          </p:nvPr>
        </p:nvSpPr>
        <p:spPr>
          <a:xfrm>
            <a:off x="1219200" y="1066800"/>
            <a:ext cx="7696200" cy="5791200"/>
          </a:xfrm>
          <a:solidFill>
            <a:srgbClr val="FFFFFF">
              <a:alpha val="34118"/>
            </a:srgbClr>
          </a:solidFill>
        </p:spPr>
        <p:txBody>
          <a:bodyPr>
            <a:noAutofit/>
          </a:bodyPr>
          <a:lstStyle/>
          <a:p>
            <a:pPr marL="0">
              <a:buNone/>
            </a:pPr>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In the early 1930s, a flood of books argued that the United States had been dragged into World War I by greedy bankers and arms dealers. Public outrage led to the creation of the Nye Committee in Congress, which investigated the activities of those who profited from the war. Antiwar feeling was fueled by fear of these “merchants of death”.</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Americans’ growing isolationism eventually had an impact on President Roosevelt’s foreign policy.</a:t>
            </a: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He officially recognized and began negotiating with the Soviet Union and continued the Good Neighbor Policy of nonintervention in Latin America. In 1935, Congress passed a series of Neutrality Acts which outlawed arms sales or loans to any nation engaged in a war or civil war.</a:t>
            </a:r>
          </a:p>
          <a:p>
            <a:pPr marL="0">
              <a:buNone/>
            </a:pPr>
            <a:r>
              <a:rPr lang="en-US" sz="1900"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Despite Congressional efforts to legislate neutrality, Roosevelt found it impossible to remain neutral. When Japan launched a new attack on China, he used a loophole in the Acts to send aid to China. He asked nations to “quarantine” aggressor nations in order to stop the spread of war. He faced heavy criticism from newspapers, so he backed off and the U.S. clung to neutrality. However, he had begun to shift the debate at home.</a:t>
            </a:r>
            <a:endParaRPr lang="en-US" sz="19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4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smtClean="0">
              <a:latin typeface="Times New Roman" pitchFamily="18" charset="0"/>
              <a:cs typeface="Times New Roman" pitchFamily="18" charset="0"/>
            </a:endParaRPr>
          </a:p>
          <a:p>
            <a:pPr marL="0">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TotalTime>
  <Words>575</Words>
  <Application>Microsoft Office PowerPoint</Application>
  <PresentationFormat>On-screen Show (4:3)</PresentationFormat>
  <Paragraphs>120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History Skill Builder</vt:lpstr>
      <vt:lpstr>Cause and Effect</vt:lpstr>
      <vt:lpstr>Definitions</vt:lpstr>
      <vt:lpstr>Chronology</vt:lpstr>
      <vt:lpstr>Complexity</vt:lpstr>
      <vt:lpstr>Classifications</vt:lpstr>
      <vt:lpstr>Critical Thinking</vt:lpstr>
      <vt:lpstr>Key Words</vt:lpstr>
      <vt:lpstr>Annotate and Think</vt:lpstr>
      <vt:lpstr>Annotate and Think</vt:lpstr>
      <vt:lpstr>Annotate and Think</vt:lpstr>
      <vt:lpstr>Annotate and Think</vt:lpstr>
      <vt:lpstr>Annotate and Think</vt:lpstr>
      <vt:lpstr>Practice, Practice, Practice</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Skill Builder</dc:title>
  <dc:creator>nmosley</dc:creator>
  <cp:lastModifiedBy>nmosley</cp:lastModifiedBy>
  <cp:revision>51</cp:revision>
  <cp:lastPrinted>2015-10-22T19:08:41Z</cp:lastPrinted>
  <dcterms:created xsi:type="dcterms:W3CDTF">2014-02-04T16:32:02Z</dcterms:created>
  <dcterms:modified xsi:type="dcterms:W3CDTF">2015-10-22T19:08:47Z</dcterms:modified>
</cp:coreProperties>
</file>