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691CD11-15CA-4911-9EE1-48B121CA44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F1FF4A-C7D7-4136-A7D8-B676EE6D5509}" type="slidenum">
              <a:rPr lang="en-US"/>
              <a:pPr/>
              <a:t>1</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15CF7B-AA0B-4198-8345-523494681411}" type="slidenum">
              <a:rPr lang="en-US"/>
              <a:pPr/>
              <a:t>2</a:t>
            </a:fld>
            <a:endParaRPr lang="en-US"/>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226BD-84DE-42E9-82AA-D90A3EC731DE}" type="slidenum">
              <a:rPr lang="en-US"/>
              <a:pPr/>
              <a:t>3</a:t>
            </a:fld>
            <a:endParaRPr lang="en-US"/>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BEBD54-7508-4A48-9240-91700BF673F6}" type="slidenum">
              <a:rPr lang="en-US"/>
              <a:pPr/>
              <a:t>4</a:t>
            </a:fld>
            <a:endParaRPr lang="en-US"/>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51FCC-BF78-445F-B23F-9BCE23C9A0F4}" type="slidenum">
              <a:rPr lang="en-US"/>
              <a:pPr/>
              <a:t>5</a:t>
            </a:fld>
            <a:endParaRPr lang="en-US"/>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1434A2-FB34-496C-978D-2DCDA62F73DA}" type="slidenum">
              <a:rPr lang="en-US"/>
              <a:pPr/>
              <a:t>6</a:t>
            </a:fld>
            <a:endParaRPr lang="en-US"/>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A823CF-1DBB-4D2F-9CAF-67908EA6E187}" type="slidenum">
              <a:rPr lang="en-US"/>
              <a:pPr/>
              <a:t>7</a:t>
            </a:fld>
            <a:endParaRPr lang="en-US"/>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105752-B5A2-434E-B880-3CC508B38F85}" type="slidenum">
              <a:rPr lang="en-US"/>
              <a:pPr/>
              <a:t>8</a:t>
            </a:fld>
            <a:endParaRPr lang="en-US"/>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8763000" cy="5943600"/>
            <a:chOff x="0" y="0"/>
            <a:chExt cx="5520" cy="3744"/>
          </a:xfrm>
        </p:grpSpPr>
        <p:sp>
          <p:nvSpPr>
            <p:cNvPr id="5123"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en-US" sz="2400">
                <a:latin typeface="Times New Roman" pitchFamily="18" charset="0"/>
              </a:endParaRPr>
            </a:p>
          </p:txBody>
        </p:sp>
        <p:grpSp>
          <p:nvGrpSpPr>
            <p:cNvPr id="5124" name="Group 4"/>
            <p:cNvGrpSpPr>
              <a:grpSpLocks/>
            </p:cNvGrpSpPr>
            <p:nvPr userDrawn="1"/>
          </p:nvGrpSpPr>
          <p:grpSpPr bwMode="auto">
            <a:xfrm>
              <a:off x="0" y="2208"/>
              <a:ext cx="5520" cy="1536"/>
              <a:chOff x="0" y="2208"/>
              <a:chExt cx="5520" cy="1536"/>
            </a:xfrm>
          </p:grpSpPr>
          <p:sp>
            <p:nvSpPr>
              <p:cNvPr id="5125"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en-US" sz="2400">
                  <a:latin typeface="Times New Roman" pitchFamily="18" charset="0"/>
                </a:endParaRPr>
              </a:p>
            </p:txBody>
          </p:sp>
          <p:sp>
            <p:nvSpPr>
              <p:cNvPr id="5126"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en-US" sz="2400">
                  <a:latin typeface="Times New Roman" pitchFamily="18" charset="0"/>
                </a:endParaRPr>
              </a:p>
            </p:txBody>
          </p:sp>
          <p:sp>
            <p:nvSpPr>
              <p:cNvPr id="5127"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en-US"/>
              </a:p>
            </p:txBody>
          </p:sp>
        </p:grpSp>
        <p:grpSp>
          <p:nvGrpSpPr>
            <p:cNvPr id="5128" name="Group 8"/>
            <p:cNvGrpSpPr>
              <a:grpSpLocks/>
            </p:cNvGrpSpPr>
            <p:nvPr userDrawn="1"/>
          </p:nvGrpSpPr>
          <p:grpSpPr bwMode="auto">
            <a:xfrm>
              <a:off x="400" y="336"/>
              <a:ext cx="5088" cy="192"/>
              <a:chOff x="400" y="336"/>
              <a:chExt cx="5088" cy="192"/>
            </a:xfrm>
          </p:grpSpPr>
          <p:sp>
            <p:nvSpPr>
              <p:cNvPr id="5129"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en-US" sz="2400">
                  <a:latin typeface="Times New Roman" pitchFamily="18" charset="0"/>
                </a:endParaRPr>
              </a:p>
            </p:txBody>
          </p:sp>
          <p:sp>
            <p:nvSpPr>
              <p:cNvPr id="5130"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en-US"/>
              </a:p>
            </p:txBody>
          </p:sp>
        </p:grpSp>
      </p:grpSp>
      <p:sp>
        <p:nvSpPr>
          <p:cNvPr id="5131"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513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5133" name="Rectangle 13"/>
          <p:cNvSpPr>
            <a:spLocks noGrp="1" noChangeArrowheads="1"/>
          </p:cNvSpPr>
          <p:nvPr>
            <p:ph type="dt" sz="half" idx="2"/>
          </p:nvPr>
        </p:nvSpPr>
        <p:spPr>
          <a:xfrm>
            <a:off x="912813" y="6251575"/>
            <a:ext cx="1905000" cy="457200"/>
          </a:xfrm>
        </p:spPr>
        <p:txBody>
          <a:bodyPr/>
          <a:lstStyle>
            <a:lvl1pPr>
              <a:defRPr/>
            </a:lvl1pPr>
          </a:lstStyle>
          <a:p>
            <a:endParaRPr lang="en-US"/>
          </a:p>
        </p:txBody>
      </p:sp>
      <p:sp>
        <p:nvSpPr>
          <p:cNvPr id="5134" name="Rectangle 14"/>
          <p:cNvSpPr>
            <a:spLocks noGrp="1" noChangeArrowheads="1"/>
          </p:cNvSpPr>
          <p:nvPr>
            <p:ph type="ftr" sz="quarter" idx="3"/>
          </p:nvPr>
        </p:nvSpPr>
        <p:spPr>
          <a:xfrm>
            <a:off x="3354388" y="6248400"/>
            <a:ext cx="2895600" cy="457200"/>
          </a:xfrm>
        </p:spPr>
        <p:txBody>
          <a:bodyPr/>
          <a:lstStyle>
            <a:lvl1pPr>
              <a:defRPr/>
            </a:lvl1pPr>
          </a:lstStyle>
          <a:p>
            <a:endParaRPr lang="en-US"/>
          </a:p>
        </p:txBody>
      </p:sp>
      <p:sp>
        <p:nvSpPr>
          <p:cNvPr id="5135" name="Rectangle 15"/>
          <p:cNvSpPr>
            <a:spLocks noGrp="1" noChangeArrowheads="1"/>
          </p:cNvSpPr>
          <p:nvPr>
            <p:ph type="sldNum" sz="quarter" idx="4"/>
          </p:nvPr>
        </p:nvSpPr>
        <p:spPr/>
        <p:txBody>
          <a:bodyPr/>
          <a:lstStyle>
            <a:lvl1pPr>
              <a:defRPr/>
            </a:lvl1pPr>
          </a:lstStyle>
          <a:p>
            <a:fld id="{FCC7E56E-B745-4088-9230-1B7F25ABE3C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90A515-BFF3-40E9-8BFC-924741640F4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4E7421-6110-400B-BDF8-6C2451116BE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557D0E-A827-4B1C-A055-3AE14161207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D218A6-9EA0-4AEA-8019-C5A8480ABC2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6A1DD2-A7D0-478A-9FA7-649F71F39DC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2E7BD39-9C88-47AD-8D1F-0AB8EE87F3F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3425E33-7D3A-42EE-A885-96E751BF34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834AC08-E976-4F6B-AEF4-BAF300290C3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B452AD-CDDA-4F42-B0A8-25AE4B199EC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C99E5E-78B3-4ABB-BFCE-946148AAA25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8686800" cy="4876800"/>
            <a:chOff x="0" y="0"/>
            <a:chExt cx="5472" cy="3072"/>
          </a:xfrm>
        </p:grpSpPr>
        <p:sp>
          <p:nvSpPr>
            <p:cNvPr id="409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en-US" sz="2400">
                <a:latin typeface="Times New Roman" pitchFamily="18" charset="0"/>
              </a:endParaRPr>
            </a:p>
          </p:txBody>
        </p:sp>
        <p:grpSp>
          <p:nvGrpSpPr>
            <p:cNvPr id="4100" name="Group 4"/>
            <p:cNvGrpSpPr>
              <a:grpSpLocks/>
            </p:cNvGrpSpPr>
            <p:nvPr/>
          </p:nvGrpSpPr>
          <p:grpSpPr bwMode="auto">
            <a:xfrm>
              <a:off x="240" y="893"/>
              <a:ext cx="5232" cy="115"/>
              <a:chOff x="240" y="893"/>
              <a:chExt cx="5232" cy="115"/>
            </a:xfrm>
          </p:grpSpPr>
          <p:sp>
            <p:nvSpPr>
              <p:cNvPr id="410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en-US" sz="2400">
                  <a:latin typeface="Times New Roman" pitchFamily="18" charset="0"/>
                </a:endParaRPr>
              </a:p>
            </p:txBody>
          </p:sp>
          <p:sp>
            <p:nvSpPr>
              <p:cNvPr id="410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en-US"/>
              </a:p>
            </p:txBody>
          </p:sp>
        </p:grpSp>
      </p:grpSp>
      <p:sp>
        <p:nvSpPr>
          <p:cNvPr id="4103"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4"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410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A69275D9-33CC-4A71-8D45-35A3B56443FB}" type="slidenum">
              <a:rPr lang="en-US"/>
              <a:pPr/>
              <a:t>‹#›</a:t>
            </a:fld>
            <a:endParaRPr lang="en-US"/>
          </a:p>
        </p:txBody>
      </p:sp>
      <p:sp>
        <p:nvSpPr>
          <p:cNvPr id="410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Consumer Protection</a:t>
            </a:r>
          </a:p>
        </p:txBody>
      </p:sp>
      <p:sp>
        <p:nvSpPr>
          <p:cNvPr id="2051" name="Rectangle 3"/>
          <p:cNvSpPr>
            <a:spLocks noGrp="1" noChangeArrowheads="1"/>
          </p:cNvSpPr>
          <p:nvPr>
            <p:ph type="subTitle" idx="1"/>
          </p:nvPr>
        </p:nvSpPr>
        <p:spPr/>
        <p:txBody>
          <a:bodyPr/>
          <a:lstStyle/>
          <a:p>
            <a:r>
              <a:rPr lang="en-US"/>
              <a:t>How can citizens take steps to protect themselves financially?  How does the government try to protect citizens?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Insurance Definitions</a:t>
            </a:r>
          </a:p>
        </p:txBody>
      </p:sp>
      <p:sp>
        <p:nvSpPr>
          <p:cNvPr id="7171" name="Rectangle 3"/>
          <p:cNvSpPr>
            <a:spLocks noGrp="1" noChangeArrowheads="1"/>
          </p:cNvSpPr>
          <p:nvPr>
            <p:ph type="body" idx="1"/>
          </p:nvPr>
        </p:nvSpPr>
        <p:spPr>
          <a:xfrm>
            <a:off x="914400" y="1600200"/>
            <a:ext cx="8077200" cy="5105400"/>
          </a:xfrm>
        </p:spPr>
        <p:txBody>
          <a:bodyPr/>
          <a:lstStyle/>
          <a:p>
            <a:r>
              <a:rPr lang="en-US" u="sng"/>
              <a:t>Insurance:</a:t>
            </a:r>
            <a:r>
              <a:rPr lang="en-US"/>
              <a:t> A practice by which a company provides a guarantee of compensation for specified loss, damage, illness, or death in return for payment.</a:t>
            </a:r>
          </a:p>
          <a:p>
            <a:r>
              <a:rPr lang="en-US" u="sng"/>
              <a:t>Insurance Agent:</a:t>
            </a:r>
            <a:r>
              <a:rPr lang="en-US"/>
              <a:t> Person who sells and manages insurance policies</a:t>
            </a:r>
          </a:p>
          <a:p>
            <a:r>
              <a:rPr lang="en-US" u="sng"/>
              <a:t>Claim:</a:t>
            </a:r>
            <a:r>
              <a:rPr lang="en-US"/>
              <a:t> A demand made by the insured, or the insured's beneficiary, for payment of the benefits as provided by the policy. </a:t>
            </a:r>
            <a:endParaRPr lang="en-US" u="sng"/>
          </a:p>
          <a:p>
            <a:r>
              <a:rPr lang="en-US" u="sng"/>
              <a:t>Deductible: </a:t>
            </a:r>
            <a:r>
              <a:rPr lang="en-US"/>
              <a:t>Amount of money that the insured pays before the insurance kicks in.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Types Insurance</a:t>
            </a:r>
          </a:p>
        </p:txBody>
      </p:sp>
      <p:sp>
        <p:nvSpPr>
          <p:cNvPr id="8195" name="Rectangle 3"/>
          <p:cNvSpPr>
            <a:spLocks noGrp="1" noChangeArrowheads="1"/>
          </p:cNvSpPr>
          <p:nvPr>
            <p:ph type="body" idx="1"/>
          </p:nvPr>
        </p:nvSpPr>
        <p:spPr>
          <a:xfrm>
            <a:off x="914400" y="1600200"/>
            <a:ext cx="8077200" cy="5105400"/>
          </a:xfrm>
        </p:spPr>
        <p:txBody>
          <a:bodyPr/>
          <a:lstStyle/>
          <a:p>
            <a:r>
              <a:rPr lang="en-US"/>
              <a:t>Health Insurance: Provides money for medical care; including doctor and hospital visits, prescription drugs, rehabilitation, etc.</a:t>
            </a:r>
          </a:p>
          <a:p>
            <a:r>
              <a:rPr lang="en-US"/>
              <a:t>Life Insurance: Pays money to a beneficiary (often a family member) upon the death of the insured. </a:t>
            </a:r>
          </a:p>
          <a:p>
            <a:pPr lvl="1">
              <a:buFont typeface="Wingdings" pitchFamily="2" charset="2"/>
              <a:buNone/>
            </a:pPr>
            <a:r>
              <a:rPr lang="en-US"/>
              <a:t>- Life Insurance is designed to help families pay for death expenses (funerals, etc.) and other expenses after the loss of income previously provided by the deceased.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Types Insurance</a:t>
            </a:r>
          </a:p>
        </p:txBody>
      </p:sp>
      <p:sp>
        <p:nvSpPr>
          <p:cNvPr id="9219" name="Rectangle 3"/>
          <p:cNvSpPr>
            <a:spLocks noGrp="1" noChangeArrowheads="1"/>
          </p:cNvSpPr>
          <p:nvPr>
            <p:ph type="body" idx="1"/>
          </p:nvPr>
        </p:nvSpPr>
        <p:spPr>
          <a:xfrm>
            <a:off x="914400" y="1600200"/>
            <a:ext cx="8229600" cy="5029200"/>
          </a:xfrm>
        </p:spPr>
        <p:txBody>
          <a:bodyPr/>
          <a:lstStyle/>
          <a:p>
            <a:r>
              <a:rPr lang="en-US"/>
              <a:t>Automotive Insurance: Provides money in the event of a car accident.  Pays for medical expenses of anyone injured in a crash, and may pay for repairs.</a:t>
            </a:r>
          </a:p>
          <a:p>
            <a:r>
              <a:rPr lang="en-US"/>
              <a:t>In NC, all licensed drivers must have insurance that covers at least $30,000 for a single person’s injuries, $60,000 for multiple persons’ injuries, and $25,000 for property damage.</a:t>
            </a:r>
          </a:p>
          <a:p>
            <a:r>
              <a:rPr lang="en-US"/>
              <a:t>Homeowner/Renter Insurance: Provides money for personal property and structural damage in the event of damage or theft.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Consumer Protection</a:t>
            </a:r>
          </a:p>
        </p:txBody>
      </p:sp>
      <p:sp>
        <p:nvSpPr>
          <p:cNvPr id="15363" name="Rectangle 3"/>
          <p:cNvSpPr>
            <a:spLocks noGrp="1" noChangeArrowheads="1"/>
          </p:cNvSpPr>
          <p:nvPr>
            <p:ph type="body" idx="1"/>
          </p:nvPr>
        </p:nvSpPr>
        <p:spPr>
          <a:xfrm>
            <a:off x="914400" y="1600200"/>
            <a:ext cx="8077200" cy="5105400"/>
          </a:xfrm>
        </p:spPr>
        <p:txBody>
          <a:bodyPr/>
          <a:lstStyle/>
          <a:p>
            <a:r>
              <a:rPr lang="en-US"/>
              <a:t>The national and state governments provide many services to protect consumers from unsafe and fraudulent business practices.</a:t>
            </a:r>
          </a:p>
          <a:p>
            <a:r>
              <a:rPr lang="en-US"/>
              <a:t>The Federal Trade Commission (FTC) is the main government agency tasked with regulating businesses in order to protect consumers.</a:t>
            </a:r>
          </a:p>
          <a:p>
            <a:r>
              <a:rPr lang="en-US"/>
              <a:t>The FTC was created in 1914 to prevent businesses from limiting competition.  Since then, the FTC has expanded its role to also directly protecting consumers by prosecuting businesses for unfair or deceptive practices.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Consumer Protection</a:t>
            </a:r>
          </a:p>
        </p:txBody>
      </p:sp>
      <p:sp>
        <p:nvSpPr>
          <p:cNvPr id="16387" name="Rectangle 3"/>
          <p:cNvSpPr>
            <a:spLocks noGrp="1" noChangeArrowheads="1"/>
          </p:cNvSpPr>
          <p:nvPr>
            <p:ph type="body" idx="1"/>
          </p:nvPr>
        </p:nvSpPr>
        <p:spPr>
          <a:xfrm>
            <a:off x="914400" y="1600200"/>
            <a:ext cx="8077200" cy="5105400"/>
          </a:xfrm>
        </p:spPr>
        <p:txBody>
          <a:bodyPr/>
          <a:lstStyle/>
          <a:p>
            <a:r>
              <a:rPr lang="en-US"/>
              <a:t>The FTC’s Bureau of Consumer Protection provides information and other resources specifically to consumers.</a:t>
            </a:r>
          </a:p>
          <a:p>
            <a:r>
              <a:rPr lang="en-US"/>
              <a:t>The FTC-BCP assists consumers with identity theft issues, getting credit and loans, equal opportunities in jobs and education, and many others.</a:t>
            </a:r>
          </a:p>
          <a:p>
            <a:r>
              <a:rPr lang="en-US"/>
              <a:t>If a violation is reported, the BCP will work with consumers to prosecute offenders and get a resolution for victims.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Consumer Protection</a:t>
            </a:r>
          </a:p>
        </p:txBody>
      </p:sp>
      <p:sp>
        <p:nvSpPr>
          <p:cNvPr id="17411" name="Rectangle 3"/>
          <p:cNvSpPr>
            <a:spLocks noGrp="1" noChangeArrowheads="1"/>
          </p:cNvSpPr>
          <p:nvPr>
            <p:ph type="body" idx="1"/>
          </p:nvPr>
        </p:nvSpPr>
        <p:spPr>
          <a:xfrm>
            <a:off x="914400" y="1600200"/>
            <a:ext cx="8077200" cy="5029200"/>
          </a:xfrm>
        </p:spPr>
        <p:txBody>
          <a:bodyPr/>
          <a:lstStyle/>
          <a:p>
            <a:pPr>
              <a:lnSpc>
                <a:spcPct val="90000"/>
              </a:lnSpc>
            </a:pPr>
            <a:r>
              <a:rPr lang="en-US"/>
              <a:t>Consumer Product Safety Commission (CPSC): Tasked with creating and enforcing policies for safe products other than food, pharmaceuticals, alcohol, and guns.</a:t>
            </a:r>
          </a:p>
          <a:p>
            <a:pPr>
              <a:lnSpc>
                <a:spcPct val="90000"/>
              </a:lnSpc>
            </a:pPr>
            <a:r>
              <a:rPr lang="en-US"/>
              <a:t>The CPSC can issue a recall (all products returned and removed from store shelves) for products deemed to be unsafe for consumers.</a:t>
            </a:r>
          </a:p>
          <a:p>
            <a:pPr>
              <a:lnSpc>
                <a:spcPct val="90000"/>
              </a:lnSpc>
            </a:pPr>
            <a:r>
              <a:rPr lang="en-US"/>
              <a:t>The Food and Drug Administration (FDA): Provides the same regulations as the CPSC but for food, pharmaceuticals, and cosmetics.</a:t>
            </a:r>
          </a:p>
          <a:p>
            <a:pPr>
              <a:lnSpc>
                <a:spcPct val="90000"/>
              </a:lnSpc>
            </a:pPr>
            <a:r>
              <a:rPr lang="en-US"/>
              <a:t>The FDA also funds testing of new drugs before they are allowed to be sold.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Consumer Protection</a:t>
            </a:r>
          </a:p>
        </p:txBody>
      </p:sp>
      <p:sp>
        <p:nvSpPr>
          <p:cNvPr id="18435" name="Rectangle 3"/>
          <p:cNvSpPr>
            <a:spLocks noGrp="1" noChangeArrowheads="1"/>
          </p:cNvSpPr>
          <p:nvPr>
            <p:ph type="body" idx="1"/>
          </p:nvPr>
        </p:nvSpPr>
        <p:spPr>
          <a:xfrm>
            <a:off x="914400" y="1600200"/>
            <a:ext cx="8077200" cy="5105400"/>
          </a:xfrm>
        </p:spPr>
        <p:txBody>
          <a:bodyPr/>
          <a:lstStyle/>
          <a:p>
            <a:r>
              <a:rPr lang="en-US"/>
              <a:t>Federal Communications Commission (FCC): determines content that can be sown/aired on TV and radio.  Prevents businesses from intentionally lying in advertisements.</a:t>
            </a:r>
          </a:p>
          <a:p>
            <a:r>
              <a:rPr lang="en-US"/>
              <a:t>Bureau of Alcohol, Tobacco, Firearms, and Explosives (ATF): Specifically in charge of regulating the sale and safety of these products.</a:t>
            </a:r>
          </a:p>
          <a:p>
            <a:r>
              <a:rPr lang="en-US"/>
              <a:t>NC Department of Justice: State agency in charge of protecting consumers and regulating businesses in NC.</a:t>
            </a:r>
          </a:p>
        </p:txBody>
      </p:sp>
    </p:spTree>
  </p:cSld>
  <p:clrMapOvr>
    <a:masterClrMapping/>
  </p:clrMapOvr>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63</TotalTime>
  <Words>579</Words>
  <Application>Microsoft Office PowerPoint</Application>
  <PresentationFormat>On-screen Show (4:3)</PresentationFormat>
  <Paragraphs>40</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Times New Roman</vt:lpstr>
      <vt:lpstr>Wingdings</vt:lpstr>
      <vt:lpstr>Layers</vt:lpstr>
      <vt:lpstr>Consumer Protection</vt:lpstr>
      <vt:lpstr>Insurance Definitions</vt:lpstr>
      <vt:lpstr>Types Insurance</vt:lpstr>
      <vt:lpstr>Types Insurance</vt:lpstr>
      <vt:lpstr>Consumer Protection</vt:lpstr>
      <vt:lpstr>Consumer Protection</vt:lpstr>
      <vt:lpstr>Consumer Protection</vt:lpstr>
      <vt:lpstr>Consumer Protection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Protection</dc:title>
  <dc:creator>Nicholas Kier</dc:creator>
  <cp:lastModifiedBy>nmosley</cp:lastModifiedBy>
  <cp:revision>2</cp:revision>
  <dcterms:created xsi:type="dcterms:W3CDTF">2011-11-27T15:54:27Z</dcterms:created>
  <dcterms:modified xsi:type="dcterms:W3CDTF">2013-04-24T20:08:17Z</dcterms:modified>
</cp:coreProperties>
</file>