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5" r:id="rId2"/>
    <p:sldId id="316" r:id="rId3"/>
    <p:sldId id="317" r:id="rId4"/>
    <p:sldId id="276" r:id="rId5"/>
    <p:sldId id="318" r:id="rId6"/>
    <p:sldId id="277" r:id="rId7"/>
    <p:sldId id="319" r:id="rId8"/>
    <p:sldId id="278" r:id="rId9"/>
    <p:sldId id="320" r:id="rId10"/>
    <p:sldId id="279" r:id="rId11"/>
    <p:sldId id="322" r:id="rId12"/>
    <p:sldId id="280" r:id="rId13"/>
    <p:sldId id="323" r:id="rId14"/>
    <p:sldId id="282" r:id="rId15"/>
    <p:sldId id="324" r:id="rId16"/>
    <p:sldId id="281" r:id="rId17"/>
    <p:sldId id="325" r:id="rId18"/>
    <p:sldId id="283" r:id="rId19"/>
    <p:sldId id="32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37" autoAdjust="0"/>
  </p:normalViewPr>
  <p:slideViewPr>
    <p:cSldViewPr>
      <p:cViewPr>
        <p:scale>
          <a:sx n="70" d="100"/>
          <a:sy n="70" d="100"/>
        </p:scale>
        <p:origin x="-117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E4ED-ADAD-4CF5-AED6-7E676F914F3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1.wdp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upload.wikimedia.org/wikipedia/commons/a/af/Potsdam_conference_1945-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5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Occupations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Japan under U.S. command for 7 years</a:t>
            </a:r>
          </a:p>
          <a:p>
            <a:pPr lvl="1"/>
            <a:r>
              <a:rPr lang="en-US" dirty="0" smtClean="0"/>
              <a:t>MacArthur restructured the government and economy into a Western model</a:t>
            </a:r>
          </a:p>
          <a:p>
            <a:r>
              <a:rPr lang="en-US" dirty="0" smtClean="0"/>
              <a:t>Germany split into East and West</a:t>
            </a:r>
          </a:p>
          <a:p>
            <a:pPr lvl="1"/>
            <a:r>
              <a:rPr lang="en-US" dirty="0" smtClean="0"/>
              <a:t>The Big Three had agreed to a joint occupation of Germany at the Yalta Conference in 1945</a:t>
            </a:r>
          </a:p>
          <a:p>
            <a:pPr lvl="1"/>
            <a:r>
              <a:rPr lang="en-US" dirty="0" smtClean="0"/>
              <a:t>By Potsdam Conference later that year, the former Allies clashed over competing economic and political goals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trittprojects.wikispaces.com/file/view/berlin_blockade_2.png/136048757/551x374/berlin_blockade_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525" r="4973" b="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Berlin Crisis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Blockade</a:t>
            </a:r>
          </a:p>
          <a:p>
            <a:pPr lvl="1"/>
            <a:r>
              <a:rPr lang="en-US" dirty="0" smtClean="0"/>
              <a:t>Stalin’s response to the unification of the American, French, and British zones</a:t>
            </a:r>
          </a:p>
          <a:p>
            <a:pPr lvl="1"/>
            <a:r>
              <a:rPr lang="en-US" dirty="0" smtClean="0"/>
              <a:t>Cut off access to West Berlin</a:t>
            </a:r>
          </a:p>
          <a:p>
            <a:r>
              <a:rPr lang="en-US" dirty="0" smtClean="0"/>
              <a:t>Airlift</a:t>
            </a:r>
          </a:p>
          <a:p>
            <a:pPr lvl="1"/>
            <a:r>
              <a:rPr lang="en-US" dirty="0" smtClean="0"/>
              <a:t>American and British fly food and supplies into West Berlin for almost a year, until the blockade was lifted</a:t>
            </a:r>
          </a:p>
          <a:p>
            <a:r>
              <a:rPr lang="en-US" dirty="0" smtClean="0"/>
              <a:t>NATO</a:t>
            </a:r>
          </a:p>
          <a:p>
            <a:pPr lvl="1"/>
            <a:r>
              <a:rPr lang="en-US" dirty="0" smtClean="0"/>
              <a:t>U.S., Canada, Britain, France, and other Western European nations formed the North Atlantic Treaty Organization as a defensive military alliance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markfranklinarts.co.uk/images/uploaded/NATOWarsaw-Pa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3775"/>
            <a:ext cx="48006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jdayhistory.weebly.com/uploads/8/9/5/0/8950306/4371448_ori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06" b="25687"/>
          <a:stretch/>
        </p:blipFill>
        <p:spPr bwMode="auto">
          <a:xfrm>
            <a:off x="5012919" y="152400"/>
            <a:ext cx="400563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ngfl-cymru.org.uk/vtc/ngfl/history/gcse_usa_rev_elander/berlin.JPG"/>
          <p:cNvPicPr>
            <a:picLocks noChangeAspect="1" noChangeArrowheads="1"/>
          </p:cNvPicPr>
          <p:nvPr/>
        </p:nvPicPr>
        <p:blipFill rotWithShape="1">
          <a:blip r:embed="rId4" cstate="print"/>
          <a:srcRect t="2865" r="4587" b="20582"/>
          <a:stretch/>
        </p:blipFill>
        <p:spPr bwMode="auto">
          <a:xfrm>
            <a:off x="4978912" y="2957868"/>
            <a:ext cx="4039637" cy="3676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81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lipartbest.com/cliparts/xcg/aqE/xcgaqEkcA.jpe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4000" b="6000"/>
          <a:stretch>
            <a:fillRect/>
          </a:stretch>
        </p:blipFill>
        <p:spPr bwMode="auto">
          <a:xfrm>
            <a:off x="381000" y="228600"/>
            <a:ext cx="8153400" cy="62718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Communism in Asia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Despite sending billions in aid to anti-communists forces there, China becomes communist</a:t>
            </a:r>
          </a:p>
          <a:p>
            <a:r>
              <a:rPr lang="en-US" dirty="0" smtClean="0"/>
              <a:t>After WWII, Korea had been divided into two occupation zones at the 38</a:t>
            </a:r>
            <a:r>
              <a:rPr lang="en-US" baseline="30000" dirty="0" smtClean="0"/>
              <a:t>th</a:t>
            </a:r>
            <a:r>
              <a:rPr lang="en-US" dirty="0" smtClean="0"/>
              <a:t> parallel (North – Soviets, South – Americans)</a:t>
            </a:r>
          </a:p>
          <a:p>
            <a:r>
              <a:rPr lang="en-US" dirty="0" smtClean="0"/>
              <a:t>When North Korea attacked the South in 1950, the UN Security Council votes to send forces</a:t>
            </a:r>
          </a:p>
          <a:p>
            <a:pPr lvl="1"/>
            <a:r>
              <a:rPr lang="en-US" dirty="0" smtClean="0"/>
              <a:t>USSR was boycotting Security Council meetings over recognition of Chinese nationalists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eingchinese.com/wp-content/uploads/2012/12/MaosRevolutiongi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408622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ina, 1949, Communist revolu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18718"/>
            <a:ext cx="4801737" cy="30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.tfd.com/WEAL/weal_06_img11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46" b="8090"/>
          <a:stretch/>
        </p:blipFill>
        <p:spPr bwMode="auto">
          <a:xfrm>
            <a:off x="5033164" y="3657600"/>
            <a:ext cx="372983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aculty.headroyce.org/~us2001/aarons/red_china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5996" y="228600"/>
            <a:ext cx="398560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0949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0.tqn.com/d/history1900s/1/0/3/B/1/korean28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8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Korean War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UN/US tried to use the opportunity to take control of North Korea, but the Chinese helped push them back</a:t>
            </a:r>
          </a:p>
          <a:p>
            <a:r>
              <a:rPr lang="en-US" dirty="0" smtClean="0"/>
              <a:t>Truman and MacArthur disagree over decision not to attack China in full out war</a:t>
            </a:r>
          </a:p>
          <a:p>
            <a:pPr lvl="1"/>
            <a:r>
              <a:rPr lang="en-US" dirty="0" smtClean="0"/>
              <a:t>Soviet Union would ally with China, threat of nuclear WW3 too great</a:t>
            </a:r>
          </a:p>
          <a:p>
            <a:pPr lvl="1"/>
            <a:r>
              <a:rPr lang="en-US" dirty="0" smtClean="0"/>
              <a:t>MacArthur openly criticizes Truman, gets fired</a:t>
            </a:r>
          </a:p>
          <a:p>
            <a:r>
              <a:rPr lang="en-US" dirty="0" smtClean="0"/>
              <a:t>Armistice signed in 1953</a:t>
            </a:r>
          </a:p>
          <a:p>
            <a:pPr lvl="1"/>
            <a:r>
              <a:rPr lang="en-US" dirty="0" smtClean="0"/>
              <a:t>Cease-fire line established with a demilitarized zone between opposing sides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classzone.com/cz/books/amer_hist_survey/resources/htmls/chapter_maps/ah27_koreanwar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86"/>
          <a:stretch/>
        </p:blipFill>
        <p:spPr bwMode="auto">
          <a:xfrm>
            <a:off x="0" y="76199"/>
            <a:ext cx="9144000" cy="61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onservapedia.com/images/thumb/a/ac/MAC-A1953.JPG/380px-MAC-A1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40073"/>
            <a:ext cx="3276600" cy="22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gamesforchange.org/g4cwp/wp-content/uploads/2011/12/DMZ-Kore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87" r="7210"/>
          <a:stretch/>
        </p:blipFill>
        <p:spPr bwMode="auto">
          <a:xfrm>
            <a:off x="2938462" y="5305114"/>
            <a:ext cx="3276600" cy="15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8462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atic.guim.co.uk/sys-images/Guardian/Pix/pictures/2010/4/23/1272045160702/Eisenhower-00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6667" r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Eisenhower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Brinkmanship</a:t>
            </a:r>
          </a:p>
          <a:p>
            <a:pPr lvl="1"/>
            <a:r>
              <a:rPr lang="en-US" dirty="0" smtClean="0"/>
              <a:t>Threat of nuclear war against aggressor nations</a:t>
            </a:r>
          </a:p>
          <a:p>
            <a:pPr lvl="1"/>
            <a:r>
              <a:rPr lang="en-US" dirty="0" smtClean="0"/>
              <a:t>Purpose was to deter spread of communism, but it led to an all-out arms race</a:t>
            </a:r>
          </a:p>
          <a:p>
            <a:pPr lvl="1"/>
            <a:r>
              <a:rPr lang="en-US" dirty="0" smtClean="0"/>
              <a:t>Built up nuclear arsenals, expanded air force</a:t>
            </a:r>
          </a:p>
          <a:p>
            <a:pPr lvl="1"/>
            <a:r>
              <a:rPr lang="en-US" dirty="0" smtClean="0"/>
              <a:t>H-bomb developed (1,000x more powerful than a-bomb)</a:t>
            </a:r>
          </a:p>
          <a:p>
            <a:r>
              <a:rPr lang="en-US" dirty="0" smtClean="0"/>
              <a:t>Eisenhower Doctrine</a:t>
            </a:r>
          </a:p>
          <a:p>
            <a:pPr lvl="1"/>
            <a:r>
              <a:rPr lang="en-US" dirty="0" smtClean="0"/>
              <a:t>American interests in Middle East grew due to the creation of Israel and building the Suez Canal</a:t>
            </a:r>
          </a:p>
          <a:p>
            <a:pPr lvl="1"/>
            <a:r>
              <a:rPr lang="en-US" dirty="0" smtClean="0"/>
              <a:t>U.S. would defend the Middle East against an attack by any communist country</a:t>
            </a:r>
          </a:p>
          <a:p>
            <a:pPr lvl="2"/>
            <a:r>
              <a:rPr lang="en-US" dirty="0" smtClean="0"/>
              <a:t>When Hungary tried to drive out Soviets in 1956, no aid was given by US because it was a satellite nation and the Soviet Union blocked aid from the United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ile:Nuclear Compari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045" y="2372437"/>
            <a:ext cx="6848230" cy="42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historyteacher.net/USProjects/DBQs2001/TotteringOnTheBrink-Carto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17" t="26621" r="17691" b="9395"/>
          <a:stretch/>
        </p:blipFill>
        <p:spPr bwMode="auto">
          <a:xfrm>
            <a:off x="990600" y="0"/>
            <a:ext cx="323506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3.gstatic.com/images?q=tbn:ANd9GcQeGNQX6YdtwWJCAyE2njY8RC0kWbFbU5uI9nSitzEw8-JflomCG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1444625" cy="149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1.ytimg.com/vi/noY-Sd0DZqM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2512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849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olarflycards.com/Merchant5/graphics/00000002/bond%20header%20log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-30000"/>
          </a:blip>
          <a:srcRect l="39758" r="83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Cold War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Central Intelligence Agency</a:t>
            </a:r>
          </a:p>
          <a:p>
            <a:pPr lvl="1"/>
            <a:r>
              <a:rPr lang="en-US" dirty="0" smtClean="0"/>
              <a:t>Formed to gather information through espionage</a:t>
            </a:r>
          </a:p>
          <a:p>
            <a:pPr lvl="1"/>
            <a:r>
              <a:rPr lang="en-US" dirty="0" smtClean="0"/>
              <a:t>Began to carry out operations to weaken or overthrow unfriendly governments (Ex. Iran, Guatemala)</a:t>
            </a:r>
          </a:p>
          <a:p>
            <a:r>
              <a:rPr lang="en-US" dirty="0" smtClean="0"/>
              <a:t>Space Race</a:t>
            </a:r>
          </a:p>
          <a:p>
            <a:pPr lvl="1"/>
            <a:r>
              <a:rPr lang="en-US" dirty="0" smtClean="0"/>
              <a:t>Soviets launched Sputnik satellite in 1957</a:t>
            </a:r>
          </a:p>
          <a:p>
            <a:pPr lvl="1"/>
            <a:r>
              <a:rPr lang="en-US" dirty="0" smtClean="0"/>
              <a:t>Like with arms race, the loser caught up within a year</a:t>
            </a:r>
          </a:p>
          <a:p>
            <a:r>
              <a:rPr lang="en-US" dirty="0" smtClean="0"/>
              <a:t>U-2 incident</a:t>
            </a:r>
          </a:p>
          <a:p>
            <a:pPr lvl="1"/>
            <a:r>
              <a:rPr lang="en-US" dirty="0" smtClean="0"/>
              <a:t>Both sides used spy planes to look for troop movement and missile locations, but the U.S. got caught</a:t>
            </a:r>
          </a:p>
          <a:p>
            <a:pPr lvl="1"/>
            <a:r>
              <a:rPr lang="en-US" dirty="0" smtClean="0"/>
              <a:t>Eisenhower denied it, but Khrushchev had evidence and called off an arms race summit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phs1.org/U2%20Program/U2%20Incident%20Photos/The%20U2%20Flight%20Pa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4088"/>
            <a:ext cx="58007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history-of-internet.com/History_of_Internet_files/sputnik_media_respon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527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.abcnews.go.com/images/Technology/ht_cia_cover_091202_m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74" t="10091" r="27630" b="20578"/>
          <a:stretch/>
        </p:blipFill>
        <p:spPr bwMode="auto">
          <a:xfrm>
            <a:off x="6934200" y="2854089"/>
            <a:ext cx="1600200" cy="20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928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 descr="A tall Caucasian male (MacArthur), without hat and wearing open necked shirt and trousers, standing beside a much shorter Asian man (Hirohito) in a dark sui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33400"/>
            <a:ext cx="2286000" cy="2895600"/>
          </a:xfrm>
          <a:prstGeom prst="rect">
            <a:avLst/>
          </a:prstGeom>
          <a:noFill/>
        </p:spPr>
      </p:pic>
      <p:pic>
        <p:nvPicPr>
          <p:cNvPr id="71688" name="Picture 8" descr="http://www.gov.ph/images/uploads/scan509-835x1024.jpg"/>
          <p:cNvPicPr>
            <a:picLocks noChangeAspect="1" noChangeArrowheads="1"/>
          </p:cNvPicPr>
          <p:nvPr/>
        </p:nvPicPr>
        <p:blipFill>
          <a:blip r:embed="rId3" cstate="print">
            <a:lum bright="14000" contrast="31000"/>
          </a:blip>
          <a:srcRect l="7912" t="6452"/>
          <a:stretch>
            <a:fillRect/>
          </a:stretch>
        </p:blipFill>
        <p:spPr bwMode="auto">
          <a:xfrm>
            <a:off x="990600" y="4038600"/>
            <a:ext cx="1957306" cy="2438400"/>
          </a:xfrm>
          <a:prstGeom prst="rect">
            <a:avLst/>
          </a:prstGeom>
          <a:noFill/>
        </p:spPr>
      </p:pic>
      <p:pic>
        <p:nvPicPr>
          <p:cNvPr id="71682" name="Picture 2" descr="http://images.classwell.com/mcd_xhtml_ebooks/2005_world_history/images/mcd_mwh2005_0618377115_p571_f1.jpg"/>
          <p:cNvPicPr>
            <a:picLocks noChangeAspect="1" noChangeArrowheads="1"/>
          </p:cNvPicPr>
          <p:nvPr/>
        </p:nvPicPr>
        <p:blipFill>
          <a:blip r:embed="rId4" cstate="print"/>
          <a:srcRect t="16347" r="10627" b="15493"/>
          <a:stretch>
            <a:fillRect/>
          </a:stretch>
        </p:blipFill>
        <p:spPr bwMode="auto">
          <a:xfrm>
            <a:off x="3352800" y="3733800"/>
            <a:ext cx="5791200" cy="3124200"/>
          </a:xfrm>
          <a:prstGeom prst="rect">
            <a:avLst/>
          </a:prstGeom>
          <a:noFill/>
        </p:spPr>
      </p:pic>
      <p:pic>
        <p:nvPicPr>
          <p:cNvPr id="71684" name="Picture 4" descr="http://slantchev.ucsd.edu/courses/maps/japan-korea-china-1945.jpg"/>
          <p:cNvPicPr>
            <a:picLocks noChangeAspect="1" noChangeArrowheads="1"/>
          </p:cNvPicPr>
          <p:nvPr/>
        </p:nvPicPr>
        <p:blipFill>
          <a:blip r:embed="rId5" cstate="print"/>
          <a:srcRect l="10127" t="4990" r="14937" b="3534"/>
          <a:stretch>
            <a:fillRect/>
          </a:stretch>
        </p:blipFill>
        <p:spPr bwMode="auto">
          <a:xfrm>
            <a:off x="615142" y="0"/>
            <a:ext cx="5023658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igangreensocialists.files.wordpress.com/2012/01/soviet_influence_in_euro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14533"/>
            <a:ext cx="5486400" cy="3543467"/>
          </a:xfrm>
          <a:prstGeom prst="rect">
            <a:avLst/>
          </a:prstGeom>
          <a:noFill/>
        </p:spPr>
      </p:pic>
      <p:pic>
        <p:nvPicPr>
          <p:cNvPr id="72708" name="Picture 4" descr="http://geocurrents.info/wp-content/uploads/2012/05/occupied_germany_and_berli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0805" y="914400"/>
            <a:ext cx="4463195" cy="4038599"/>
          </a:xfrm>
          <a:prstGeom prst="rect">
            <a:avLst/>
          </a:prstGeom>
          <a:noFill/>
        </p:spPr>
      </p:pic>
      <p:pic>
        <p:nvPicPr>
          <p:cNvPr id="72712" name="Picture 8" descr="http://rickgold.home.mindspring.com/Emigration/02618100.jpg"/>
          <p:cNvPicPr>
            <a:picLocks noChangeAspect="1" noChangeArrowheads="1"/>
          </p:cNvPicPr>
          <p:nvPr/>
        </p:nvPicPr>
        <p:blipFill>
          <a:blip r:embed="rId4" cstate="print">
            <a:lum bright="9000" contrast="29000"/>
          </a:blip>
          <a:srcRect l="23750" r="21250"/>
          <a:stretch>
            <a:fillRect/>
          </a:stretch>
        </p:blipFill>
        <p:spPr bwMode="auto">
          <a:xfrm>
            <a:off x="1676400" y="304800"/>
            <a:ext cx="2637184" cy="2757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news.harvard.edu/gazette/wp-content/uploads/2011/09/Herman_Goering_6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883" t="6943" r="4959" b="56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War Crimes Tribunals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At the Nuremberg Trials, Nazi leaders tried for crimes against humanity, crimes against peace, and war crimes</a:t>
            </a:r>
          </a:p>
          <a:p>
            <a:pPr lvl="1"/>
            <a:r>
              <a:rPr lang="en-US" dirty="0" smtClean="0"/>
              <a:t>Brought up important questions of international jurisdiction and individual responsibility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Japan</a:t>
            </a:r>
          </a:p>
          <a:p>
            <a:pPr lvl="1"/>
            <a:r>
              <a:rPr lang="en-US" dirty="0" err="1" smtClean="0"/>
              <a:t>Tojo</a:t>
            </a:r>
            <a:r>
              <a:rPr lang="en-US" dirty="0" smtClean="0"/>
              <a:t> was sentenced to death</a:t>
            </a:r>
          </a:p>
          <a:p>
            <a:pPr lvl="1"/>
            <a:r>
              <a:rPr lang="en-US" dirty="0" smtClean="0"/>
              <a:t>Over 1,000 Japanese officials were arrested and put on trial for atrocities against civilians and prisoners of war (many in China)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nww2m.com/wp-content/uploads/2011/09/nurnberg006-821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"/>
            <a:ext cx="2743200" cy="3421482"/>
          </a:xfrm>
          <a:prstGeom prst="rect">
            <a:avLst/>
          </a:prstGeom>
          <a:noFill/>
        </p:spPr>
      </p:pic>
      <p:pic>
        <p:nvPicPr>
          <p:cNvPr id="73732" name="Picture 4" descr="http://www.history.com/images/media/slideshow/axis-military-leaders/nuremberg-tr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33699"/>
            <a:ext cx="5762625" cy="3924301"/>
          </a:xfrm>
          <a:prstGeom prst="rect">
            <a:avLst/>
          </a:prstGeom>
          <a:noFill/>
        </p:spPr>
      </p:pic>
      <p:pic>
        <p:nvPicPr>
          <p:cNvPr id="73734" name="Picture 6" descr="war crimes cases tried"/>
          <p:cNvPicPr>
            <a:picLocks noChangeAspect="1" noChangeArrowheads="1"/>
          </p:cNvPicPr>
          <p:nvPr/>
        </p:nvPicPr>
        <p:blipFill>
          <a:blip r:embed="rId4" cstate="print"/>
          <a:srcRect l="8524" t="24959" r="1577" b="18555"/>
          <a:stretch>
            <a:fillRect/>
          </a:stretch>
        </p:blipFill>
        <p:spPr bwMode="auto">
          <a:xfrm>
            <a:off x="762000" y="609600"/>
            <a:ext cx="5029200" cy="2000450"/>
          </a:xfrm>
          <a:prstGeom prst="rect">
            <a:avLst/>
          </a:prstGeom>
          <a:noFill/>
        </p:spPr>
      </p:pic>
      <p:pic>
        <p:nvPicPr>
          <p:cNvPr id="73736" name="Picture 8" descr="http://www.rfa.org/english/news/cambodia/war-crime-01072009155210.html/Tojo200.jpg/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5999" y="4114800"/>
            <a:ext cx="2290979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unmultimedia.org/radio/english/wp-content/uploads/2013/08/UN-FLAG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 t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United Nations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Replaced the League of Nations</a:t>
            </a:r>
          </a:p>
          <a:p>
            <a:pPr lvl="1"/>
            <a:r>
              <a:rPr lang="en-US" dirty="0" smtClean="0"/>
              <a:t>Peacekeeping coalitions</a:t>
            </a:r>
          </a:p>
          <a:p>
            <a:r>
              <a:rPr lang="en-US" dirty="0" smtClean="0"/>
              <a:t>Security Council made up of the major Allies and China</a:t>
            </a:r>
          </a:p>
          <a:p>
            <a:pPr lvl="1"/>
            <a:r>
              <a:rPr lang="en-US" dirty="0" smtClean="0"/>
              <a:t>Veto power</a:t>
            </a:r>
          </a:p>
          <a:p>
            <a:r>
              <a:rPr lang="en-US" dirty="0" smtClean="0"/>
              <a:t>U.S. and Soviet rivalry hurt the ability of the UN to achieve its goals</a:t>
            </a:r>
          </a:p>
          <a:p>
            <a:r>
              <a:rPr lang="en-US" dirty="0" smtClean="0"/>
              <a:t>The decision to partition Palestine to create Israel as a Jewish homeland led to indefinite conflict in the Middle 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voltairenet.org/IMG/gif/un-reso-181.gif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9000" contrast="-36000"/>
          </a:blip>
          <a:srcRect r="3574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://i2.cdn.turner.com/cnn/dam/assets/131010175512-12-nobel-peace-horizontal-galler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3" r="14160"/>
          <a:stretch/>
        </p:blipFill>
        <p:spPr bwMode="auto">
          <a:xfrm>
            <a:off x="1369325" y="3102982"/>
            <a:ext cx="3236794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unspecial.org/UNS679/images/ERoozeve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92" y="4759657"/>
            <a:ext cx="1272512" cy="168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un.org/en/documents/udhr/images/unis_udh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4" r="2732"/>
          <a:stretch/>
        </p:blipFill>
        <p:spPr bwMode="auto">
          <a:xfrm>
            <a:off x="4495800" y="4424741"/>
            <a:ext cx="4404064" cy="205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hinadaily.com.cn/cndy/attachement/jpg/site1/20121020/00221917e13e11ec3707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92" y="652036"/>
            <a:ext cx="3080658" cy="24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ahsibhistory.wikispaces.com/file/view/gif-palestinian-loss-of-lan.jpg/110662009/gif-palestinian-loss-of-l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7836" y="304800"/>
            <a:ext cx="461136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8" name="Picture 12" descr="http://www.viaproject.ca/wordpress/img/cold-war_0009_SOV-B-231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Cold War Begins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As the Soviet Union installed communist regimes in Eastern Europe U.S. began a policy of containment</a:t>
            </a:r>
          </a:p>
          <a:p>
            <a:pPr lvl="1"/>
            <a:r>
              <a:rPr lang="en-US" dirty="0" smtClean="0"/>
              <a:t>Churchill’s “Iron Curtain” speech</a:t>
            </a:r>
          </a:p>
          <a:p>
            <a:r>
              <a:rPr lang="en-US" dirty="0" smtClean="0"/>
              <a:t>The Truman Doctrine offered military and financial aid to countries to resist takeover by communists</a:t>
            </a:r>
          </a:p>
          <a:p>
            <a:pPr lvl="1"/>
            <a:r>
              <a:rPr lang="en-US" dirty="0" smtClean="0"/>
              <a:t>$400 million to Turkey and Greece</a:t>
            </a:r>
          </a:p>
          <a:p>
            <a:r>
              <a:rPr lang="en-US" dirty="0" smtClean="0"/>
              <a:t>The Marshall Plan gave $13 billion in aid to Western European countries</a:t>
            </a:r>
          </a:p>
          <a:p>
            <a:pPr lvl="1"/>
            <a:r>
              <a:rPr lang="en-US" dirty="0" smtClean="0"/>
              <a:t>Withheld from Soviet satellite nations</a:t>
            </a:r>
          </a:p>
          <a:p>
            <a:pPr lvl="1"/>
            <a:r>
              <a:rPr lang="en-US" dirty="0" smtClean="0"/>
              <a:t>Economic recovery of Western nations helped curb the appeal of communism</a:t>
            </a:r>
          </a:p>
        </p:txBody>
      </p:sp>
      <p:sp>
        <p:nvSpPr>
          <p:cNvPr id="24578" name="AutoShape 2" descr="data:image/jpeg;base64,/9j/4AAQSkZJRgABAQAAAQABAAD/2wCEAAkGBxQTEhUUExQWFhUXGR0aGBgYGBwcGBogIRwcHxwcHRwdHyggHBwlHB0fIjEhJSkrLi4uFx8zODMsNygtLisBCgoKBQUFDgUFDisZExkrKysrKysrKysrKysrKysrKysrKysrKysrKysrKysrKysrKysrKysrKysrKysrKysrK//AABEIAPMA0AMBIgACEQEDEQH/xAAcAAABBQEBAQAAAAAAAAAAAAAFAgMEBgcAAQj/xAA/EAACAQIEAwYEAwUIAgMBAAABAhEAAwQSITEFQVEGEyIyYXFCgZGhByOxFFJiwdEVM3KCkuHw8aKyJERzQ//EABQBAQAAAAAAAAAAAAAAAAAAAAD/xAAUEQEAAAAAAAAAAAAAAAAAAAAA/9oADAMBAAIRAxEAPwDUnNNW2p16YG9BLinAKQlOCg8NIinKSRQcBSlFJFKU0DlJalUljQctAeM9qrNklFm7cG6prHudh7b1W+1Pax3u/s+HaAPOw80e/KfrSOF4ARppQLbt1fJ/uFQepJP6AUUs9qXyy6Bh1SQR8jXDhSkQa8fhYBkc+VAQ4d2ltXDGoI3B3HuP6UetsDtWb8Y4f8SnK42I0NL7EdrWN04e7yIH1nUenpQaVSTXoNeGgZJINPrTbLNLtbUDd0V7br169WgUa8SvTXi0Di16a8WvTQDXqNdOtSbtD8ZcigJ2TIp4UK4LjxcBjcGKnYrEhAJ5kAUD9JNLmkmgQWpGGxAaoPGHyoXB2FQ+DY43IC7bzQWQU1ifKfXSnFqPxO6yWbjoMzKjMo6kAkD60GR4dFXG4mAAO8I+kA/pV84bYAArK+yOJa673HMs1wkk8yTmJ+ZNavw274QD0oCaWdKburE0+h00qPipiaCv8cUETWfYC93XEbRQSbhykdd/6VoXGE8G29ZdjsQbeMs3VYIbdxSGIkATBke00H0LhCcgnQxqKdNM4O8HRXBBDKGBGxkTTtAlW5UtRFNqdaeAoGnFKUV1yuQ0CjXiilV4KBS0sCkrSxQDLtDeICASaTw7FlgS29PMwuo0e1BV+zONC4u4swDsKJdtuKm3bXKMxkHTlrVawuBjEE7GY+9HuJ4HMh1k+u/yoLTw2/ntqx3IFP3TAqscKZ5toG23Hp61YMfcyoZoAPF2LIRyOlSOztlUUAVXeK8Sl1tqdSdasfAkigJNjIuhDzFTm2M7VWe0uJ7p7Lx8UfWrHh3zKD1oMEwqdzibiqYDAusCfKdf/DL9DViwna+F/wD5kgT5yTHUqqkj3NAO06XLLkjMt62SVMSQVJG2xlZHQg0xwDglrGojvfS0wH5iqALjNJJZwdDJJM+vyoLtwLtbcxRZERVA3dXzA/LcEcwY3FO4vtRdzNbVLQK6G5cu5V25AAmq1g8G9zG5cJjGCWkyXLoW2xOvhQaZWI1JOsTHOh+K4Rcv4u9hsRiQ2QB7TNbXMQTqQFgBgQJMHSNpNBYOO8ddLJK3LVxiYhGzanproKo2LD379q1BkwGjQy+n2En6U9xfgP8AZ4GIzrdYMMpfRgQdss+IHWeg1EVI7D3HxHELLHzXboYxsANT8sqxQfQ1iyEVUUQFAUD0AgU5XV1AyPNUgUyF1p5aBLrXKK9NcKD2K5a9rhQKWlUkGlUFG4TidCzaaU9wG4S1393NpQfhnErV4HK2gpWAxOS4wRhlP60E2/hgrE+tDOOcUa3bJFTuIOSfQ70E41w57gyodANqA32IxWbVj4iNqs3GT4DWX/2PjFvWmstCr5pOh+1WzEcQZkYAzlGsdaCl/tf/AM0ltOnrWocHXwz1rKOEcJvXsSGZTlmZ5VseBw+VAOgoK72ku946oRoGBn71acGfAPagPEdWMii3CyAgHPkJ1oM87RWw3ELqEbGfeUQ/rTF3s/ZYw1i0zN8TIDHrNS+12Jtft5KOrMpXOFIJUlYyn1hZj1qa6i7biSPVTB9geVBX8Xgr+CfNhFR7QHhtgBWBJEmSYOuvLeonDuG3cS9zE4u2mh8FsiX6EyNjzEGi2JstbY5f2uCN7ZDx8nn9KiYVLzHw3Lsbfmoo+wAM0AzjPZ/DN+YEJPVndo+TExRX8F+HocRduEAm2gyHpmZgY9YWPnSO1FwJayW/NAAHrt/vVi/CHBLbS+cwLSikcxCzqOU5vtQaHXV1eUCRvTi02KcFBxrhXGuoFVwrya9FBwpVJFKoMD7BW1W0epp7jN17DLl2J3p3swO7uvZaJDEemn+1TeN8Le6InbURvQE++zKgkSRVa7Q8du4a7C6rlk0P4IboxcXG8C6DWn+2WBDEsCZ96CTwn8SoOVkOtEv7fuqj3MhKsd4iPlVT7Ndn2/v7yhLaay2/ppRji3FjeAUCLa+VeZPU+1Ac4V23w+Gsy6O1ydQoESdhJO/yqTxT8V7a2x3Vhi537wgKPYrJb7VmqqLjkgaLKp0/if35D51Nfgq5QWJJPLlQN8Y7a43ESe8FsdLYy/8AkST9CKrPfXA4ud4/eDZ87Zx7NMirSnBFJ1Yz0jQU/a4OklQoJI3NBUOyl1xigqguWmV5vEmB/FoY6zHOtWw1g9332Dc3bZ1ayT4lPPKTrI5qf9qyW7dGHxudJIs3swg75WkifqKJcW43iExt+/YusoZ84iMuRtbYK7HwFQecz70Gn2+OnWQy6fECD7GRUa/xlmOSyhuuT8Ow9SdgKrGH/EvErKlLd7UwSMhjkSJYT6TTSdu8bfZEtW7dpXuJbzKs+Jz4QT8jy5GgK9qsQcLaNy8yNecQltdY6knoOselZ5w3jWIt3nuWrro7ghyhiQdI/p05Vof4uLZwdtMNbAbEXhnu3G1cIDoAdxmafkp61n3ALijPIltCB1Amf5UBXgfafHYU/kYi4B+4xzp/paQPlFXrhH4z310xOHS4P37TFD/paQfqKoeIuF9woHKBr9aTh8GHMfU0G68K/EnAXcs3DaZvhuKRB/xCVj1mrjacEAggg7Eag+xr5nxHDMiiGmeWxHqKk8N4vibC/k3rlojkCcnQ+Hy9DtzoPpKuArP/AMOe3TYo/s+KgXwJVgIFwDfTYMK0Gg6K6va6g8Fe14K9oMG7KY1cTc70QrEy6zqp5T6Hl7VabWIPfEbiKybg/FP2K73luXYqyOswhBHI7khoYbbRVxxfF1Rbd+2dHAMdDzE+4NArtQ4sXQRsdTUrhuBTFAXEuSQPEJkVWeL403pZtRECmuyGKdLdy2sgOYJ9OYHqaAzxvjLPltCO6TXQecjYn06fWhGOvFVW2o8dwR7TpP8AzpT2MSLiKACSdfQAa/ypFkB79y5+4uVR0O386CRgsMFCqPYe3/P1o6BQ2wPEPSiKtQN4i1B8O/Ome+7oXLrbW0LfQafU1PZZoF2tRu4NtN7rgH/Cup99cojnNBm7MSSTudT7nern+HvY5eJ5wcSbT2isoUzTbPNTIghpHMaio2B7LBiV/MusN1sozlT0YqMqn0zTU/szcPDcfbujOAPDctuhV2Q+aAR4ojNCk+UUGpXvwj4cyW1yXFKCCyvDP6tpEnqAKo/BeweL4fxBcS6J+y4dmdrzMsG3Da5ZzZwvKN63KzeV1DKQysAQRsQRII9IrLvxr40zWxhLbBE0a+xO/NLQHM/GR0C9aDHu1PGnxmKu4h9O8bwr+6o0VfkoHzmofCCBftTsXUH2Jg/aiV7AWMoZDiGHNsi5PlBP3NREwwVrdxWDrnWeTL4h5l5TyIketBcLlpYjKKVh7MGAOfL/ALml4gRm5AE8tKVhLrRntoGUfGzZF+pGnziaDsaIMdKH4oACepE+xkH+VOf2kHZpAk81YMPtr86Vi7eZG/wgj11NAzwjHFbi3E0e00/Mf1/ma+juEcQXEWbd5D4XUH26j3B0r5ls4YqO8G0w3z2+9ap+DPF/FiMIx8sXbc9G0YD2MH/NQanXle1m/b/8VLeCuGxh0F++vnJMW7Z6EjVm6qIjrOlBowr2sN4F+OF4PGLw9tkJ81mVZf8AKzEN9RWgYv8AEnB/sVzFWLguFIHd6i5mOihlOok89tDrzoPmp31o5dNwYWyDOU5io9J0+u9EeHYbSQitlJgsoPsdaj2rr3bv5pmKCJexU2goMEVP4LhQiNcbcA5ffrTDYId6WO3QfpRK5hGCG5c8Cx4U5noB1NBH4MGY3LhliBlA3PUx76VO4NhYtmdW7wh/fzfrSbNhkw6hdGunccs39FFEeD4PJmUbC5A+SD7maCSLdPATS2GnpApVtZ/rQcoignaXEagKYI8A5EFvExHrkgA8s/pR4jlVU7T4NsoxC5Gt99cLxctltMlsQubPACa6aEnlQTOCnvnt4YM1q0APCusS0bbEwdz0qN2gULfu4aS6p5WOjAyIIE6H2ot2adv2rDF4KG0htiV0XPJ21HiHOo3aK6RjMYy6W8gNyI1GdYH+qNqC2/hn2wtpgLy4h4OEzE9ShOgHrn0A/iUVmvEOKNisTcv3SGhvCp8oE676fX+HkIobxPAXFt23e26d7nYZlZQVlSpBIhgd9CeUxpXcCbxFVAZtwpEyekc6C2YHC3cThXvnFFBbUnIVYiAxUxlIUeXkKp2I1HegDQwT11rQOwzZ8FiECme5Hw6a3bhP67Vn+PfLhwpXKSzRpvBMmY1jagsXFrwKzMK0sf8ADvHzJA+dDExyhQbiLcYmUR8xtICQJyAgMx3ltNOdF+0mBIw75ASUCzGsDMhk9BpVcaGRDoQSonpqBHT/AKoDHGuHYi3bF2/btqjeVk7kbdBbIYfSu4Lfz27qsdQoI9tZ+/6+tFO3lqMJhsoMSxJnTUxQ3sXYD4kg6qtk5hyOxj7UBC1hpwrjnGn6092Sx37LjcFfJhGPdXD6OIE/5ooxfsgYe3AALWwTGnLpVd4pgZsOgPlEjrpQbj2540cHgMRiF86JCf42IVPozA/KvlwjQsxLE6mTJLHmTz6nrW98Uz8U7PE2/Fea2pKjcvaYFlHqShA9xXz2WMfPagWLYCydzsP5n0pvWRGp5aV7mpdnQhpiNRG4/wB6CzLjSAQpyzXcLsy8A7/c/wDOdNvh8szUvh2BdjCAydNP0oCa3bOHHhAu3zz+FagW7NzFXgNSd2PJRz9qsGG7N27ZDYg+yA7+5ojh+IraBS0qWx/Dz9550As2Q19FgZbYzR05D9DTnC/PcGsG4xH+lQD7b1LwZU3Xdt38zdYEDT26UmzZIvOTsfKQdxlTUem9A4LUqPalZK9w/wDd/IV7ZHWg5bfpoNT003rNuJcae/bt23Syq25KFEysJ80mYMnU6CTWj8Uvd3hrzA7W2+4j9TWV5aC3/hyUzDMFm00qPjctGgPpl2/iqP8AiDhw14uFCmTmA3GsCfnXnYPDE3WcWhcNvKQCVEEkxAJ1P6U32ytRezi13a3J/d8RVoJhSYg9QKAbjuIJcw9qyuGVGtTFwXGJadWlSI1bXcxsKDvocwmRrI9KkFqbYE6Dc0G1YPBWWwryLf5wDDISAMxnr6jpWP8Aabh/c3WTMGGpEGYEnT0Okx61fez4t2+Hstyx4skkEAMwBgOsmYnSRGxrOOIWCjOrKVIJ8J3E6j7EUGnLdZNUJVj3ZzKSpgJBUxuDmJ15x0qvWOF2O+csLuW4G7tNApvBhBUhpIU5tCI35UfUAqmu6If/ABFAMbgLwZStx2K3JtKgJYFiS0DWdCdhQWPt7wcd1hEQMitozbhSeR13qN2U4HaTOyznUsMzajVSumvmg7xzI2inuIXb7tZz/tAQLLC4pC5twZyAa9J5US7PW8tlm/edifYE9KBvi9vL3aD4UH6UNS2CCN5EGpmOJZix3J+lR0SKA1+CnE8j4nBMfK3e256HwuB88p/zUK/HLhOG76z3VsLibgZrhTKuZfhzLpnuFgQusmGGukCcJijhOIW8Us5UI7yP3G0bTfbX3Aoz2Ut/2rxp8W391Z/MVTvlEph1I9Ya4fU0AjE/griksm42JsDKpZgQ4ygCdwDrHp8zQfEfh/fFq24dVNw5Ql0FX2mQRIb7V9BdqCP2W6DPiXLpuJIBYDnlnNGu2xqu8Ps/teICi6lzD4d0usQkMXUEJbaDlGWM5gAjwiNaDM8Pws32DnRR5idhVjw9xbYCWVgxq0eL3J+EHoNaj8OtjuLYRSSiy2ogswmSPcGPaBtUfE4t7YgWx65mytPOQRM/0oCPdHctPsI+/m+9Nth1n4sx28R+sEwPpTfDsYWUGPFsR/Wq/wBqOMuSbNgNLHK7wRJ2yqeQ9f8AugnnEozMtvxZNHubAtzCxAMcz61MwaGS5B0GpnT58p9q7hXCBZtqgAMfxDU8zoaj8bxbM9uyDuwBjQAcwKAjh/IB6D9K8y6inMOvgX2FO9zP9OdAE7W3MuEePiKr95/QGqHhyuYZwcvONx6irh27uAW7Vsbl2JHPRQB/7VV04ZcgFh3anZ7nhWOsnce1A/lRVZrN2CCCJBExB6z8qkWODEWxisSH7plzDu4JYkyVza5I6sK9fh9tgluyHuFiS1w5SAB52XLsgGsmpHE3ti2fzNWMXNCbkR4bSjYKARziQZoAfEcOYFxbeW005YYPEGILCPEPUDfSmeGAG/Y//W3/AO4ojwPHAnuWgK7AKrTl12U5QY1jX1NPY/gLIc6ITlIZrTeYDRgD1UjmNCCDzoLH21zLh+H5LhYNhrsMJkgMr89YAA9dKoPEsU912uXDLNEnrChR9gKsnHuLNjXEWbaqtoW7apKqvizMVnc7prpHSqzctmSsGeka/Sg0OwPBb/8AzT/1FReIZh3WRsrd8oBBIiZB15afal4PF5bVrNpFpAR8o+tROPd4bKP3ZRC58RdfFpoMo1660D/BuK3Xtd7iLxKr4QPhAWenmOsfLSj3DMSe6JzeDkNAI3JmJJJP2oHgOHYVcLbuKbl5yJFuRCsdwIECD8R1qBca4UUSona1JCKJygCYzEkGS3yoLhh8N3kZdt55e9QuK8Ut2PCvjc6ToY+VCsTxW5bw6WUHijaR4ZOg09OlN8N4YEzO+rgSwOsDXT1mg9w/E3UO72lug2zJXwnJ1Ig+XrGms+hP8N+0lnAMBiA47zDWQGUZgIe8xkTPxjaagYnDEIXTwsAYI9RBB9CDQ577omdgTZKWrefKDDombLOpUyxHKddKDZu0PH7N7huJvYa4lwrbbIRutyItyrCVYORowo3wjh6Ya1lE/vOxJJZj5jrzJ5DrXzDiMVlud5ZlYKzEgGCCMw5iQDHpWkcD7d38fxHDBwq2bcs6DRNEYtecnaN1B0WOZ1oKnxG7et3zetGCgC7EqUygww2ZGmTGxO4IBp3jHGji2sAv3IW2SxLCQZ2zSM+g8OaNDFRsVcv3grIraHTIDEHVT67kH9KkcPORGa+qd3rCG0s9AdpH/VAjhHeo5KXCyt8REgkbDzb/AD5Uas43MB/8vut9DZUAxE6MSdDTOC4wl4OvdsCGCKwIyKWBykqNfNodxrU5MJckWnt2s7+VmUMs6fFB013/AIaDmRipnGLB0nuRz9V2NQ73Eblu4FuX7eQjw3+7OWelyNVPrEe1KxnCgCi3c91oLaOEVj1MgkDeAKdw+CtufFZwyH0sm4x9yTJPrNAuw90u697Z8BABKXMpBUHwwZETGtS8uI1IfDNGp0uDT5mofaDCph0tEYYG27LKouUDK0lssnJKEjfkPWp+FTBX1VUtqVWfAt1gRJ1MhgSPTlNAhjnQvcW2wUeF8jaMY8IDanTp0ofiLIuuM9nDuSS3jeA0+aJWCfXep3F7dsMlvI2SzGULccNPP4hm+c86cwfD7L/mnvxroe+YrPTKSQD6RQV/gPZ98RdxTWsllcOhGUZmUlvhUiPCQDP6VX2wQJVQS7ySdPMSeQ16/erpirD4cG3YLIMQMzlT4iP41O06+JSPY0MwOHs2iZHjVhnMbSBlIAE5DIlh6cjQQ7/ZwKQy4e8eYYMQR01keIEb072i47fuIGv2XW4ghLyju2kjZyrQwLeKI3mIk05gsIzYgWS9xJYg5VVjPWGU6f1p/tJwV7Qt91d785/K9tAogkScumhHSga4pgDbw3Ds7hgtl7hKmYVnLRoOh5+tQLeDW9/fF7SMJHdgEyTGVgASNADHUn0oj2iw1pCpt3e9LKGYKf7tiSMjQPFp1A9qGNgGFsujqqnxGZJU6zOupoJuCxdrDFlLZlygKWRgw5GQV1n00oH+xnFYu1bwqwxIgqkEMTJY7REDWRT9ktffwvmKIxfMYEARmXMeWmlH/wAKUKYwtbKO7KwGYkINjJfXXbQAnWgEdnsU9l3s3QQ0ky0bxqNfrXjX3a74PEBEa+EQSdeUGdt9qlcbsr3vfXmFwuWJVIENJELzgeHfkZ9o7cSuZQtuwLSHSSZbnsNgfrQEcZxZg6Qls3YCljPh1+FZ2A6UYwt57t1kaEcDRdwVOxHPUdeYqnJw662mZ2NsFgoksdZIUnWTRzEsQRi1uS6QpV1K3PKYBGkbHUiJPrQO3sRdVfGgeBla2gyHWesydOopnhvi77Cy4tl0zqYLHLbSPFAykTlJA1APWu7YYqzew6YlLQ7y7IYgHMrBdCdRoeWm4NM2eJjv2tojElihuAGIgQS3WB9hQC+12GtIbgtsYlYUgaHSYMZo0OhnemeE2bK+a4UW4CpaCQQRBkAiQdtdKL9r+FW0S3lmTCnWdWmGPMwTrQXhVu27CzbF03m0ZAT4mG4EbiZigud1AouBYbu7bO7trqB4VHSd5qvrwu47d4xDKBOUxngjQ7QyifMpI0G21T8NjRcBRGjOkFW2I2a2x30kZW3iRrFP8Fx0uq20UN5FEzlOwHQo2qn1iYkUCeBIfEuTMjLDZBGU8o5AzBj0opZzWMqm+tqSTkufmu5J1hRGUyfhPPWmbmLRUJslkLqZTmjbMJ6dD7TVZtcNN0guw6M5HJdZJJmd9aC6cO4vba6U1RyfDKsskAzodvaanLiSUAvlWaSVyghoHz+8CqBd4u3gQMuVAIczmkSOZ1JGnOnL/jYXZd7YytDQGBGkZZ1Gnw8tY3oL/bvELmJ7tOrPOn1j71VeOY20oY4e4r3OeTRtdyDrrprGsUExrteYXGvo8T4IeQNdkiNvWp3D+GGQF8L5dQV80kFSACSNBoR/WgI2McxRjeZihCsEtkAzEEM6nNuJgdaJYzilklUtTGmZTOYafECZJA19aBY1msIgfUMWiBIBEfUajTcHlQvG3u7BJGW4dCd3I0kfwDbXc+lAfxuLuXHnxDVT5QVujMPCGGylJOvoKDX+B+FjnAskHKdZUjZPbXT2q4dlcQj2bkMrd2vgbQnKZIB5ggiNaB4rFZ/yLKg5yM8EBVAUSJGkmJ0oI/E7y93ZxlktAHdOFbxIygAzPm0A33EEEUKxnGQZBLHMZjVdzJ/5J33pxsPfsNcCjvrbgh0UENA8rAa+IbiJ3I1mi/B8WcKzq9kK5TXOozoCJld9DziftQAcLiFzrbS2QJmNjMbsegP86kDBXDcCJ3bwAWObSTqRG8RyiiFtluqAoCsJ15n0nWCAduU0VPCcJetM2c2L6AaIiggqIkREzz1HtQBcJwtC7IdYE3WVgFtndV8UkgCdNTqKm8GvK91WtWFbDWi0AjRzB1WREg0DbCPmc3btwCRnYAQwPOF1MdN6I4ftPas2RZs97dbqAQPbxGfoKB3iF+2CHut4jsoGi+gA0FCb3F2OqWhpEOSWieeURBj1qQ/CrjsDdAWRJTcr7k86avJlF3u38DQrAb+6nmZBB96CZ2Zxfhu3rjSQNTERHIRy/rVl4ZwgJZ/aMRevP4c+VnZQBE6gQflVGAcWWsqsCSxZSCWAOkek7/KnuK9oL1/IL7A2xBCpK6g7kA76c9OYoJPEsVlNzvAMt9My/wABKhTlHLKQRHtTvBL7tYu5QSFuZ1VQNtyBzmPXlUDF5LmHCsWz22kEjzBvMAemb1pXZnGC3dGRwq7OH8OfeB8UESelAYv3e/ZGUMUF1FmCAfDJGvMCKreJvonEWdXNsLdXI6EhlCkBiPXf3mrNjLtyFnErlHiBAUDnqNNTVeuYK3fupatbQWNxusSSR+6NPCd5NBMS26bAGIIzEKQd/CYn6mkWFSVZVWZGmsj70cvceZgRmta6bqT9eVN8Nx3dIFQWY/y6+53PzoIAvXEV2FoPBzE7qAT5vrvMeaotviNxw0kJAnKtuAZIEEkEAGYk6ajrViPEWKhgLW5VgIGuhAMbgjWD0PSa8bilxSWIRgQFKsJSNCPbb7elBXLfDHksUzwRGUZlAjnsImBHvRLFcMWJD3FD7iRBnWIGvsNaODFvcBVe6QaaBiD1iJM0Eto6XiWtd4fKASCMscoPP+VBMwHDxYIFsIwIzOHIIOu0gypA5+uxpntCFYKbFq4LkwLZYXLY9VI8aiRtAGgpvFYmVYi33c6d2pI1BEmZ6axTLGyi5rrKG5DVnGnJVmJO5MTQPWkZGDXnXNIJQgz0GkadJPtrXYTAPna48vnMybcjeYBYaaDlEfOmcFetrbYrZt3QdjEOPn1+9JwpAYs7lHksBanMu/xD6TQG8IyW2uGyiot0FWA3Gpgn1ExEUxjeFuAe4Nli4hrrOQTPKAND7wKr92/kdms3HY+Y94SxPUzz9xrUtuM6aWBmIGchjrHM6H00+VByYq7a/Keyisp8N6zd8QI6wxB9tDTyYV8Q2e5dY3AZVjII94gH+lJuYlDbLWigIE+Ij1nQCenPrTnEb1xBbNq4PGkkwY1jaCKCTjLDSALYVlAIZROY7HMdz7HrpNMPiWICkajQabknn+tMkXraG61xxO0W8w9D5gY9daHWOOX7jZQQ++hAk9YOhBI1oCOGUC7FzbLIACkjXeCRyJqy4AWbSq9rAjN5hcdraFhrsLeZh02qsJh7N1bgVFR0IZWNwkXFMRmzfFtoDvFF+GYazbypctJmQgyW0JJAkAmJjUEesRNAG40MTiL7tdBCHXKHzKmg8BJgmKJY7gSJYW7mKyFjLokRlgh8w9PDGp9agYszfDOCEAIUTtyGnMzNWTHMW4dqMwRHEHaQ0gE8hqDQVM8JOVTbvAn4SQVYRyMFp6cqY4vw9rSB7gChtBqPEeY01H05VI4RftqWZmygEZlkMRP7pGjDXbQ+9WZuIhrZXD2rRPwvcusrAEfCIjPPX50FSspJVXzoMp0d86iNTpllG8Oqtyim7hsg96ihrbaBGZUUxvmkkqeYgLtpVj4VwAYzv8t1kWwqlwYbOxzEkDRY0iY5UFt3Lli4ynLcjylwConZgORiRz50E+7gjisj94lrChVBERoDqATufXbWvOHcGsNeYm49u3lZvCpjLmEAudhoPFzMdar1zPevW+/ulZbQ7gAHcKPXlHI9KtXEDdvpkOFDsBK3LbLlGk+VoMxy1gx0oIz426HyG5ZLfu90W/RTXt7Gugm4MKB1excH624pjOuZRGXmSBqeg0GlS7nFgqxbtOdTmlptkeukg9aBGGxklvDhCjjUqjZMw8haUAiTB10DEivLQHd3Jt2kGki1oZDQ2YRy/rSOO8VzLmFxypGUWgWCaDppIM86TftI1i3duklmTVY0XLHik8ysSDvNA2OG27xuG3+XcXW3khbbRyXQH1n1qPexwLZ7lpSwIBm4VOkDygj6xTvB7xF4AlTzA2KaarHKVOkaGofEEVsRczAwuhA3HhETz+dB7ibhuMwt2woB8a96CduTFjv1E1Ns8PUf/WYmND3yn7TFM8PwOFgZ7gkgbHQddzy2qdZ4JhWmL0HTb+sxQRsrKwLWmVRyVjrrod4FQDfbNK5ySCGU6nX+nWrDc7N4YQq35aJOugofjOCW1Wc7MSYAH8zsPrQRziFRCEQ94RG2ijmSepqZwu0oRmBJAhcwXVid4GuuoEjoPmxh+HtlBElQSBIlZnUHr7U3i8fcVlZMq5PKFWF13ldjP2oGmwLOxHhX0bzc/wDb617lZUe22oQEkEbDfw+hI/WhWJYuS5JzzO/6dKmXMbcuqM4HhBXPsWB1g9YigKcI4nZRFF6yz22Ehg3liJAE9SPWg/EFNy8XRDbtkiBzC9SB9dKbm7lCrzMroIG8+x0q08IFq7ZVP3hox8yNGxg7T8j8zQV21eDh1t5YFvISwMEBwQxPtp10oovDbl9gyFAiRkLtlHKMvUaTPqaj4ix3N4kqLluZKqvm+ZGgnU89SKj4l8TiSz5fCpnIB4VHLT+dAeuYVovhrmG/MX8vxHPbYEERpHI6etMpx1xhb9rKDJVSp0Algc23NQR9egoA2KvoBDADpkXT2kaf7VLwWNz92b8uuoIiJ3jaPiAoE43BIq2u7IZ3BLBSWA6ctPnHtUrhveKslTlbTaTMHXqNh9RVh4Bh1bE22RblpoCkbKR8MRvoTqaZ7W3176RbLzIOU6hQQPn7etAH4Nxg4XGPk8jqEbX00Ou+p+9WviXC7Bt3LjgKjCSToQCPt6VShibtoMLVoG2x0kAk8hJ3mNN6QmKu3E7vENc7v4QQQAeRzxrHIGgZ4hw8C+iLMRo06HQxry1Ee9LwzPbO18T0BO3sal4cpnS3cJYOFKPt3bgCSD0JAkbaiuucPe9imt21urzLZoRdATGnUxHWgRbVlyuZAnw7a9BGsa1K4ThScrcjJYagwOjf7UhcFtroPseXpRq1hiSqmGEebYxoYI9TQPXMIi2nvnNqwIVtcvKAOZOtA8Y57swYyXQT0hlYSRtuqirmtnNAMFeh6xHOhGM4TKOWaJMHlqsZT7HX60FZwmKMB2tgFQYeAF6gf4dToeQFP4rD23KXszK7+FyhkNJlih5jlpzIFdhsLbZs18WkAE6AS300H1pfF+L21cMlzKQIgqQVHRRG56+1BY8LgMOyhckvMASuaNRLGDEH7xRJ+HYZGC91aIOgEANMwd1IbrMiql2Sw7PezhcojM0nxu06egQCIArRlBj1A+tBAudncJv3aDrKrEfShnEOBYciLShROpyqPpoKjcW7T3MOxFzDlrZ8rqQW2kZp9P050OxPbHKgZbDk7nOQBtvp+lBCxmCuJmAVsizGU6bbwD6c+lV5s1xtJ9p/WrngcLicWDcw4d8xzzEWxHwglvfSrXwrsY5Y3MRdVGgQlpZKxtLRv6RFBj1zCkE5tI6g6/OiWAuqhVLWa85GqKpkEDXfTQSZrV8R2TwTO5xFss3Jr13JIA3CoQI9SJp3h3Y/Cz3luxYO41DvPUeJqDFrmNLE2VUW5JnWT7TtE0tMN3bghjv/ANg1vFzs3hrlpk/Z7A0y/lqEI56FdV11rH73DbgxVzCtbbvE1BEkMs6MDvzHLkaB42xiWCqwWAc7giOg1gjX23qHg8E2qJiMryWjbbbXLz6UeHYPFKBcQW767stq4e8mZlgwWSPeR0qPxbBopWW7m5sMwJk6eE7EfOgrXF7DoCXZvF4lMABusbR/zrXmMwzi2FaWHdhhlABQnbnr15bGjuGwNwBlJNxQsgzMdR/DpP0NFbuQXB3iggIZ2EyIU+sGgk9iuK3L2Ga9dy5sOptqVES0DKWG2bUTED0oFh8atzOQwzd5kAP8OpI9xJr3gTXGnDWiFt3XDOeY0g6+ug/So9vB27N0xo8sU5yNVAI+c0HY+7cBCWVnSWJ99vnQZLN1WLofFMXEO3vHMfejdvC3l1Uh+bSTMc/f/qot+yWMqgBIIOpOYHeZoI2EzLcDWxIUklG+FspEH+EzM+lWU8cu2kC3LQDNBWGOqxr8INBsJgci5iCGKw3up/pRW9gUfEIz+UKdI3mNJ5aT9aAXh+IWtCXFTV4pbA8NxNdNWFUnORrFOjMVzRpMDbUn/ag0HB8XtAD81P8AWP607iOIK1t4uIQTqMynpHOelZ+t8WfEQGuEeFeS/wAR6noKThrxNt2EDVRJgev8hQO4yZAB0kgdBrvNONc/aLLBtbtsSp5kDl7RI+leOwCszLM6+nPT7z8qi4LGIryNJ0Pr9aCZwX9uVrZtkhZBXvD4I0PPXLB5VpOH45mtMxgiYOXUHQiQfeseN+YJUZRsI0H050X4biRYQ3QIJlbSnn1aOYEn5mOtBcOLcaV2YZXa3qB3fmB8IEg6n2Goo52R/DotF3HEkHVMPtHQ3COcfD9TUv8ADXsSLCricQs4lxKhh/dKddf4z9qul17jEi0yoVIkOslx9RlHKYMdKD21l/ukWEXQhAAi7QukHbppTVy+9o3PAHtgZgEH5nORl+L0+dD+JF81u+FTwsRezObaiAcr85EwYMxPqTVfx3bcNcAwdo4m+qsDcAZbcSC0KPE4ED+tBccLes4mzIAZCCp0gwOUbg7abg0/g3JtJmBDFBM6EGIPzms4xmE4niLXe3MT3VvNlZVm3l1Ak5fFudiZ0pw/h8vfOlzFOfDKMS0zMAEkwSDEgbzyoLjgMJcVMrKiQAv5bZs8EeI5lXUgazJ1NNcc4QH7prfhuqwVWESFJ8Y1mViTl6gVUMP2QuC2rWMZcDlysBri9RqASRqDqdIqW9/imGd1zDEJbEsWUeX/ABCDPoZOlBacJjxswJhiucDLAVfE8nZZBGhO1e4/B2sSn5gF0fDcUDvU+0N7R8jQHAdp7WIU23HdOdDbfW02skA6CD8jrzqy2roAj+ZP3OpoM57ScJvYQrc8Nyzm8F9BDCdMr/WNZ9+VRMbhO+td5mMosEaRvvtvV9w/EmcXCbYFsnLlfa6uxzKdp1g9InSqjj7SWzdsWcwttBUN5lndDPTUe0b0AbsvxFcNiCbimMpjT4p0qFxMLeugwVC7QOpmlYqztz99aZtuU5aem9A4tnKWJbKcpg9aawTmQp1DMJ6nWnmv5josnbXlTFtGRgI1BmgcvXyLzBdVJ0BOx1jX11ovjIygMIhVhhrrtDekaUK7yHJI3M78/pT1zFFmAghSNdeY1/pQVEVynQ11dQMuPCW59amWXKgAbbwQCJ11g11dQEsSYa1EeJhm0mZPrQjiGGRQhVQCZn611dQRkE79Ku/YOyt3jAtXFVrdoEopAhSoJX3g66869rqDZ+KXCtsspgydfYEj9KC9tMa9q3h7ltsrm6gJEaggyK9rqCifiRin/aLWHzHuRbV8nIsdyf3j7zVywmGSxd4ebKKhvW37zKo8UWwRPzE6evWurqCV2k/uX/iUZuh5bbbAD5VUuI4hm1JMroD0APpXV1AjE4+4Bo7bjn1Bn9KK8H4hcFy6MxgoxO2pAIGu+grq6gZ7cYRBbw5CKCySYAEnQ8vWoHB8dcOFvy7fl+QzqsCRrvvXV1AY4ic5tq2oOpHIx7cvSgPGWPeKeZBBPoNq6uoBOJ61GuivK6gew4pnENr/AM6V1dQRsxin+FjNcAOorq6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xQTEhUUExQWFhUXGR0aGBgYGBwcGBogIRwcHxwcHRwdHyggHBwlHB0fIjEhJSkrLi4uFx8zODMsNygtLisBCgoKBQUFDgUFDisZExkrKysrKysrKysrKysrKysrKysrKysrKysrKysrKysrKysrKysrKysrKysrKysrKysrK//AABEIAPMA0AMBIgACEQEDEQH/xAAcAAABBQEBAQAAAAAAAAAAAAAFAgMEBgcAAQj/xAA/EAACAQIEAwYEAwUIAgMBAAABAhEAAwQSITEFQVEGEyIyYXFCgZGhByOxFFJiwdEVM3KCkuHw8aKyJERzQ//EABQBAQAAAAAAAAAAAAAAAAAAAAD/xAAUEQEAAAAAAAAAAAAAAAAAAAAA/9oADAMBAAIRAxEAPwDUnNNW2p16YG9BLinAKQlOCg8NIinKSRQcBSlFJFKU0DlJalUljQctAeM9qrNklFm7cG6prHudh7b1W+1Pax3u/s+HaAPOw80e/KfrSOF4ARppQLbt1fJ/uFQepJP6AUUs9qXyy6Bh1SQR8jXDhSkQa8fhYBkc+VAQ4d2ltXDGoI3B3HuP6UetsDtWb8Y4f8SnK42I0NL7EdrWN04e7yIH1nUenpQaVSTXoNeGgZJINPrTbLNLtbUDd0V7br169WgUa8SvTXi0Di16a8WvTQDXqNdOtSbtD8ZcigJ2TIp4UK4LjxcBjcGKnYrEhAJ5kAUD9JNLmkmgQWpGGxAaoPGHyoXB2FQ+DY43IC7bzQWQU1ifKfXSnFqPxO6yWbjoMzKjMo6kAkD60GR4dFXG4mAAO8I+kA/pV84bYAArK+yOJa673HMs1wkk8yTmJ+ZNavw274QD0oCaWdKburE0+h00qPipiaCv8cUETWfYC93XEbRQSbhykdd/6VoXGE8G29ZdjsQbeMs3VYIbdxSGIkATBke00H0LhCcgnQxqKdNM4O8HRXBBDKGBGxkTTtAlW5UtRFNqdaeAoGnFKUV1yuQ0CjXiilV4KBS0sCkrSxQDLtDeICASaTw7FlgS29PMwuo0e1BV+zONC4u4swDsKJdtuKm3bXKMxkHTlrVawuBjEE7GY+9HuJ4HMh1k+u/yoLTw2/ntqx3IFP3TAqscKZ5toG23Hp61YMfcyoZoAPF2LIRyOlSOztlUUAVXeK8Sl1tqdSdasfAkigJNjIuhDzFTm2M7VWe0uJ7p7Lx8UfWrHh3zKD1oMEwqdzibiqYDAusCfKdf/DL9DViwna+F/wD5kgT5yTHUqqkj3NAO06XLLkjMt62SVMSQVJG2xlZHQg0xwDglrGojvfS0wH5iqALjNJJZwdDJJM+vyoLtwLtbcxRZERVA3dXzA/LcEcwY3FO4vtRdzNbVLQK6G5cu5V25AAmq1g8G9zG5cJjGCWkyXLoW2xOvhQaZWI1JOsTHOh+K4Rcv4u9hsRiQ2QB7TNbXMQTqQFgBgQJMHSNpNBYOO8ddLJK3LVxiYhGzanproKo2LD379q1BkwGjQy+n2En6U9xfgP8AZ4GIzrdYMMpfRgQdss+IHWeg1EVI7D3HxHELLHzXboYxsANT8sqxQfQ1iyEVUUQFAUD0AgU5XV1AyPNUgUyF1p5aBLrXKK9NcKD2K5a9rhQKWlUkGlUFG4TidCzaaU9wG4S1393NpQfhnErV4HK2gpWAxOS4wRhlP60E2/hgrE+tDOOcUa3bJFTuIOSfQ70E41w57gyodANqA32IxWbVj4iNqs3GT4DWX/2PjFvWmstCr5pOh+1WzEcQZkYAzlGsdaCl/tf/AM0ltOnrWocHXwz1rKOEcJvXsSGZTlmZ5VseBw+VAOgoK72ku946oRoGBn71acGfAPagPEdWMii3CyAgHPkJ1oM87RWw3ELqEbGfeUQ/rTF3s/ZYw1i0zN8TIDHrNS+12Jtft5KOrMpXOFIJUlYyn1hZj1qa6i7biSPVTB9geVBX8Xgr+CfNhFR7QHhtgBWBJEmSYOuvLeonDuG3cS9zE4u2mh8FsiX6EyNjzEGi2JstbY5f2uCN7ZDx8nn9KiYVLzHw3Lsbfmoo+wAM0AzjPZ/DN+YEJPVndo+TExRX8F+HocRduEAm2gyHpmZgY9YWPnSO1FwJayW/NAAHrt/vVi/CHBLbS+cwLSikcxCzqOU5vtQaHXV1eUCRvTi02KcFBxrhXGuoFVwrya9FBwpVJFKoMD7BW1W0epp7jN17DLl2J3p3swO7uvZaJDEemn+1TeN8Le6InbURvQE++zKgkSRVa7Q8du4a7C6rlk0P4IboxcXG8C6DWn+2WBDEsCZ96CTwn8SoOVkOtEv7fuqj3MhKsd4iPlVT7Ndn2/v7yhLaay2/ppRji3FjeAUCLa+VeZPU+1Ac4V23w+Gsy6O1ydQoESdhJO/yqTxT8V7a2x3Vhi537wgKPYrJb7VmqqLjkgaLKp0/if35D51Nfgq5QWJJPLlQN8Y7a43ESe8FsdLYy/8AkST9CKrPfXA4ud4/eDZ87Zx7NMirSnBFJ1Yz0jQU/a4OklQoJI3NBUOyl1xigqguWmV5vEmB/FoY6zHOtWw1g9332Dc3bZ1ayT4lPPKTrI5qf9qyW7dGHxudJIs3swg75WkifqKJcW43iExt+/YusoZ84iMuRtbYK7HwFQecz70Gn2+OnWQy6fECD7GRUa/xlmOSyhuuT8Ow9SdgKrGH/EvErKlLd7UwSMhjkSJYT6TTSdu8bfZEtW7dpXuJbzKs+Jz4QT8jy5GgK9qsQcLaNy8yNecQltdY6knoOselZ5w3jWIt3nuWrro7ghyhiQdI/p05Vof4uLZwdtMNbAbEXhnu3G1cIDoAdxmafkp61n3ALijPIltCB1Amf5UBXgfafHYU/kYi4B+4xzp/paQPlFXrhH4z310xOHS4P37TFD/paQfqKoeIuF9woHKBr9aTh8GHMfU0G68K/EnAXcs3DaZvhuKRB/xCVj1mrjacEAggg7Eag+xr5nxHDMiiGmeWxHqKk8N4vibC/k3rlojkCcnQ+Hy9DtzoPpKuArP/AMOe3TYo/s+KgXwJVgIFwDfTYMK0Gg6K6va6g8Fe14K9oMG7KY1cTc70QrEy6zqp5T6Hl7VabWIPfEbiKybg/FP2K73luXYqyOswhBHI7khoYbbRVxxfF1Rbd+2dHAMdDzE+4NArtQ4sXQRsdTUrhuBTFAXEuSQPEJkVWeL403pZtRECmuyGKdLdy2sgOYJ9OYHqaAzxvjLPltCO6TXQecjYn06fWhGOvFVW2o8dwR7TpP8AzpT2MSLiKACSdfQAa/ypFkB79y5+4uVR0O386CRgsMFCqPYe3/P1o6BQ2wPEPSiKtQN4i1B8O/Ome+7oXLrbW0LfQafU1PZZoF2tRu4NtN7rgH/Cup99cojnNBm7MSSTudT7nern+HvY5eJ5wcSbT2isoUzTbPNTIghpHMaio2B7LBiV/MusN1sozlT0YqMqn0zTU/szcPDcfbujOAPDctuhV2Q+aAR4ojNCk+UUGpXvwj4cyW1yXFKCCyvDP6tpEnqAKo/BeweL4fxBcS6J+y4dmdrzMsG3Da5ZzZwvKN63KzeV1DKQysAQRsQRII9IrLvxr40zWxhLbBE0a+xO/NLQHM/GR0C9aDHu1PGnxmKu4h9O8bwr+6o0VfkoHzmofCCBftTsXUH2Jg/aiV7AWMoZDiGHNsi5PlBP3NREwwVrdxWDrnWeTL4h5l5TyIketBcLlpYjKKVh7MGAOfL/ALml4gRm5AE8tKVhLrRntoGUfGzZF+pGnziaDsaIMdKH4oACepE+xkH+VOf2kHZpAk81YMPtr86Vi7eZG/wgj11NAzwjHFbi3E0e00/Mf1/ma+juEcQXEWbd5D4XUH26j3B0r5ls4YqO8G0w3z2+9ap+DPF/FiMIx8sXbc9G0YD2MH/NQanXle1m/b/8VLeCuGxh0F++vnJMW7Z6EjVm6qIjrOlBowr2sN4F+OF4PGLw9tkJ81mVZf8AKzEN9RWgYv8AEnB/sVzFWLguFIHd6i5mOihlOok89tDrzoPmp31o5dNwYWyDOU5io9J0+u9EeHYbSQitlJgsoPsdaj2rr3bv5pmKCJexU2goMEVP4LhQiNcbcA5ffrTDYId6WO3QfpRK5hGCG5c8Cx4U5noB1NBH4MGY3LhliBlA3PUx76VO4NhYtmdW7wh/fzfrSbNhkw6hdGunccs39FFEeD4PJmUbC5A+SD7maCSLdPATS2GnpApVtZ/rQcoignaXEagKYI8A5EFvExHrkgA8s/pR4jlVU7T4NsoxC5Gt99cLxctltMlsQubPACa6aEnlQTOCnvnt4YM1q0APCusS0bbEwdz0qN2gULfu4aS6p5WOjAyIIE6H2ot2adv2rDF4KG0htiV0XPJ21HiHOo3aK6RjMYy6W8gNyI1GdYH+qNqC2/hn2wtpgLy4h4OEzE9ShOgHrn0A/iUVmvEOKNisTcv3SGhvCp8oE676fX+HkIobxPAXFt23e26d7nYZlZQVlSpBIhgd9CeUxpXcCbxFVAZtwpEyekc6C2YHC3cThXvnFFBbUnIVYiAxUxlIUeXkKp2I1HegDQwT11rQOwzZ8FiECme5Hw6a3bhP67Vn+PfLhwpXKSzRpvBMmY1jagsXFrwKzMK0sf8ADvHzJA+dDExyhQbiLcYmUR8xtICQJyAgMx3ltNOdF+0mBIw75ASUCzGsDMhk9BpVcaGRDoQSonpqBHT/AKoDHGuHYi3bF2/btqjeVk7kbdBbIYfSu4Lfz27qsdQoI9tZ+/6+tFO3lqMJhsoMSxJnTUxQ3sXYD4kg6qtk5hyOxj7UBC1hpwrjnGn6092Sx37LjcFfJhGPdXD6OIE/5ooxfsgYe3AALWwTGnLpVd4pgZsOgPlEjrpQbj2540cHgMRiF86JCf42IVPozA/KvlwjQsxLE6mTJLHmTz6nrW98Uz8U7PE2/Fea2pKjcvaYFlHqShA9xXz2WMfPagWLYCydzsP5n0pvWRGp5aV7mpdnQhpiNRG4/wB6CzLjSAQpyzXcLsy8A7/c/wDOdNvh8szUvh2BdjCAydNP0oCa3bOHHhAu3zz+FagW7NzFXgNSd2PJRz9qsGG7N27ZDYg+yA7+5ojh+IraBS0qWx/Dz9550As2Q19FgZbYzR05D9DTnC/PcGsG4xH+lQD7b1LwZU3Xdt38zdYEDT26UmzZIvOTsfKQdxlTUem9A4LUqPalZK9w/wDd/IV7ZHWg5bfpoNT003rNuJcae/bt23Syq25KFEysJ80mYMnU6CTWj8Uvd3hrzA7W2+4j9TWV5aC3/hyUzDMFm00qPjctGgPpl2/iqP8AiDhw14uFCmTmA3GsCfnXnYPDE3WcWhcNvKQCVEEkxAJ1P6U32ytRezi13a3J/d8RVoJhSYg9QKAbjuIJcw9qyuGVGtTFwXGJadWlSI1bXcxsKDvocwmRrI9KkFqbYE6Dc0G1YPBWWwryLf5wDDISAMxnr6jpWP8Aabh/c3WTMGGpEGYEnT0Okx61fez4t2+Hstyx4skkEAMwBgOsmYnSRGxrOOIWCjOrKVIJ8J3E6j7EUGnLdZNUJVj3ZzKSpgJBUxuDmJ15x0qvWOF2O+csLuW4G7tNApvBhBUhpIU5tCI35UfUAqmu6If/ABFAMbgLwZStx2K3JtKgJYFiS0DWdCdhQWPt7wcd1hEQMitozbhSeR13qN2U4HaTOyznUsMzajVSumvmg7xzI2inuIXb7tZz/tAQLLC4pC5twZyAa9J5US7PW8tlm/edifYE9KBvi9vL3aD4UH6UNS2CCN5EGpmOJZix3J+lR0SKA1+CnE8j4nBMfK3e256HwuB88p/zUK/HLhOG76z3VsLibgZrhTKuZfhzLpnuFgQusmGGukCcJijhOIW8Us5UI7yP3G0bTfbX3Aoz2Ut/2rxp8W391Z/MVTvlEph1I9Ya4fU0AjE/griksm42JsDKpZgQ4ygCdwDrHp8zQfEfh/fFq24dVNw5Ql0FX2mQRIb7V9BdqCP2W6DPiXLpuJIBYDnlnNGu2xqu8Ps/teICi6lzD4d0usQkMXUEJbaDlGWM5gAjwiNaDM8Pws32DnRR5idhVjw9xbYCWVgxq0eL3J+EHoNaj8OtjuLYRSSiy2ogswmSPcGPaBtUfE4t7YgWx65mytPOQRM/0oCPdHctPsI+/m+9Nth1n4sx28R+sEwPpTfDsYWUGPFsR/Wq/wBqOMuSbNgNLHK7wRJ2yqeQ9f8AugnnEozMtvxZNHubAtzCxAMcz61MwaGS5B0GpnT58p9q7hXCBZtqgAMfxDU8zoaj8bxbM9uyDuwBjQAcwKAjh/IB6D9K8y6inMOvgX2FO9zP9OdAE7W3MuEePiKr95/QGqHhyuYZwcvONx6irh27uAW7Vsbl2JHPRQB/7VV04ZcgFh3anZ7nhWOsnce1A/lRVZrN2CCCJBExB6z8qkWODEWxisSH7plzDu4JYkyVza5I6sK9fh9tgluyHuFiS1w5SAB52XLsgGsmpHE3ti2fzNWMXNCbkR4bSjYKARziQZoAfEcOYFxbeW005YYPEGILCPEPUDfSmeGAG/Y//W3/AO4ojwPHAnuWgK7AKrTl12U5QY1jX1NPY/gLIc6ITlIZrTeYDRgD1UjmNCCDzoLH21zLh+H5LhYNhrsMJkgMr89YAA9dKoPEsU912uXDLNEnrChR9gKsnHuLNjXEWbaqtoW7apKqvizMVnc7prpHSqzctmSsGeka/Sg0OwPBb/8AzT/1FReIZh3WRsrd8oBBIiZB15afal4PF5bVrNpFpAR8o+tROPd4bKP3ZRC58RdfFpoMo1660D/BuK3Xtd7iLxKr4QPhAWenmOsfLSj3DMSe6JzeDkNAI3JmJJJP2oHgOHYVcLbuKbl5yJFuRCsdwIECD8R1qBca4UUSona1JCKJygCYzEkGS3yoLhh8N3kZdt55e9QuK8Ut2PCvjc6ToY+VCsTxW5bw6WUHijaR4ZOg09OlN8N4YEzO+rgSwOsDXT1mg9w/E3UO72lug2zJXwnJ1Ig+XrGms+hP8N+0lnAMBiA47zDWQGUZgIe8xkTPxjaagYnDEIXTwsAYI9RBB9CDQ577omdgTZKWrefKDDombLOpUyxHKddKDZu0PH7N7huJvYa4lwrbbIRutyItyrCVYORowo3wjh6Ya1lE/vOxJJZj5jrzJ5DrXzDiMVlud5ZlYKzEgGCCMw5iQDHpWkcD7d38fxHDBwq2bcs6DRNEYtecnaN1B0WOZ1oKnxG7et3zetGCgC7EqUygww2ZGmTGxO4IBp3jHGji2sAv3IW2SxLCQZ2zSM+g8OaNDFRsVcv3grIraHTIDEHVT67kH9KkcPORGa+qd3rCG0s9AdpH/VAjhHeo5KXCyt8REgkbDzb/AD5Uas43MB/8vut9DZUAxE6MSdDTOC4wl4OvdsCGCKwIyKWBykqNfNodxrU5MJckWnt2s7+VmUMs6fFB013/AIaDmRipnGLB0nuRz9V2NQ73Eblu4FuX7eQjw3+7OWelyNVPrEe1KxnCgCi3c91oLaOEVj1MgkDeAKdw+CtufFZwyH0sm4x9yTJPrNAuw90u697Z8BABKXMpBUHwwZETGtS8uI1IfDNGp0uDT5mofaDCph0tEYYG27LKouUDK0lssnJKEjfkPWp+FTBX1VUtqVWfAt1gRJ1MhgSPTlNAhjnQvcW2wUeF8jaMY8IDanTp0ofiLIuuM9nDuSS3jeA0+aJWCfXep3F7dsMlvI2SzGULccNPP4hm+c86cwfD7L/mnvxroe+YrPTKSQD6RQV/gPZ98RdxTWsllcOhGUZmUlvhUiPCQDP6VX2wQJVQS7ySdPMSeQ16/erpirD4cG3YLIMQMzlT4iP41O06+JSPY0MwOHs2iZHjVhnMbSBlIAE5DIlh6cjQQ7/ZwKQy4e8eYYMQR01keIEb072i47fuIGv2XW4ghLyju2kjZyrQwLeKI3mIk05gsIzYgWS9xJYg5VVjPWGU6f1p/tJwV7Qt91d785/K9tAogkScumhHSga4pgDbw3Ds7hgtl7hKmYVnLRoOh5+tQLeDW9/fF7SMJHdgEyTGVgASNADHUn0oj2iw1pCpt3e9LKGYKf7tiSMjQPFp1A9qGNgGFsujqqnxGZJU6zOupoJuCxdrDFlLZlygKWRgw5GQV1n00oH+xnFYu1bwqwxIgqkEMTJY7REDWRT9ktffwvmKIxfMYEARmXMeWmlH/wAKUKYwtbKO7KwGYkINjJfXXbQAnWgEdnsU9l3s3QQ0ky0bxqNfrXjX3a74PEBEa+EQSdeUGdt9qlcbsr3vfXmFwuWJVIENJELzgeHfkZ9o7cSuZQtuwLSHSSZbnsNgfrQEcZxZg6Qls3YCljPh1+FZ2A6UYwt57t1kaEcDRdwVOxHPUdeYqnJw662mZ2NsFgoksdZIUnWTRzEsQRi1uS6QpV1K3PKYBGkbHUiJPrQO3sRdVfGgeBla2gyHWesydOopnhvi77Cy4tl0zqYLHLbSPFAykTlJA1APWu7YYqzew6YlLQ7y7IYgHMrBdCdRoeWm4NM2eJjv2tojElihuAGIgQS3WB9hQC+12GtIbgtsYlYUgaHSYMZo0OhnemeE2bK+a4UW4CpaCQQRBkAiQdtdKL9r+FW0S3lmTCnWdWmGPMwTrQXhVu27CzbF03m0ZAT4mG4EbiZigud1AouBYbu7bO7trqB4VHSd5qvrwu47d4xDKBOUxngjQ7QyifMpI0G21T8NjRcBRGjOkFW2I2a2x30kZW3iRrFP8Fx0uq20UN5FEzlOwHQo2qn1iYkUCeBIfEuTMjLDZBGU8o5AzBj0opZzWMqm+tqSTkufmu5J1hRGUyfhPPWmbmLRUJslkLqZTmjbMJ6dD7TVZtcNN0guw6M5HJdZJJmd9aC6cO4vba6U1RyfDKsskAzodvaanLiSUAvlWaSVyghoHz+8CqBd4u3gQMuVAIczmkSOZ1JGnOnL/jYXZd7YytDQGBGkZZ1Gnw8tY3oL/bvELmJ7tOrPOn1j71VeOY20oY4e4r3OeTRtdyDrrprGsUExrteYXGvo8T4IeQNdkiNvWp3D+GGQF8L5dQV80kFSACSNBoR/WgI2McxRjeZihCsEtkAzEEM6nNuJgdaJYzilklUtTGmZTOYafECZJA19aBY1msIgfUMWiBIBEfUajTcHlQvG3u7BJGW4dCd3I0kfwDbXc+lAfxuLuXHnxDVT5QVujMPCGGylJOvoKDX+B+FjnAskHKdZUjZPbXT2q4dlcQj2bkMrd2vgbQnKZIB5ggiNaB4rFZ/yLKg5yM8EBVAUSJGkmJ0oI/E7y93ZxlktAHdOFbxIygAzPm0A33EEEUKxnGQZBLHMZjVdzJ/5J33pxsPfsNcCjvrbgh0UENA8rAa+IbiJ3I1mi/B8WcKzq9kK5TXOozoCJld9DziftQAcLiFzrbS2QJmNjMbsegP86kDBXDcCJ3bwAWObSTqRG8RyiiFtluqAoCsJ15n0nWCAduU0VPCcJetM2c2L6AaIiggqIkREzz1HtQBcJwtC7IdYE3WVgFtndV8UkgCdNTqKm8GvK91WtWFbDWi0AjRzB1WREg0DbCPmc3btwCRnYAQwPOF1MdN6I4ftPas2RZs97dbqAQPbxGfoKB3iF+2CHut4jsoGi+gA0FCb3F2OqWhpEOSWieeURBj1qQ/CrjsDdAWRJTcr7k86avJlF3u38DQrAb+6nmZBB96CZ2Zxfhu3rjSQNTERHIRy/rVl4ZwgJZ/aMRevP4c+VnZQBE6gQflVGAcWWsqsCSxZSCWAOkek7/KnuK9oL1/IL7A2xBCpK6g7kA76c9OYoJPEsVlNzvAMt9My/wABKhTlHLKQRHtTvBL7tYu5QSFuZ1VQNtyBzmPXlUDF5LmHCsWz22kEjzBvMAemb1pXZnGC3dGRwq7OH8OfeB8UESelAYv3e/ZGUMUF1FmCAfDJGvMCKreJvonEWdXNsLdXI6EhlCkBiPXf3mrNjLtyFnErlHiBAUDnqNNTVeuYK3fupatbQWNxusSSR+6NPCd5NBMS26bAGIIzEKQd/CYn6mkWFSVZVWZGmsj70cvceZgRmta6bqT9eVN8Nx3dIFQWY/y6+53PzoIAvXEV2FoPBzE7qAT5vrvMeaotviNxw0kJAnKtuAZIEEkEAGYk6ajrViPEWKhgLW5VgIGuhAMbgjWD0PSa8bilxSWIRgQFKsJSNCPbb7elBXLfDHksUzwRGUZlAjnsImBHvRLFcMWJD3FD7iRBnWIGvsNaODFvcBVe6QaaBiD1iJM0Eto6XiWtd4fKASCMscoPP+VBMwHDxYIFsIwIzOHIIOu0gypA5+uxpntCFYKbFq4LkwLZYXLY9VI8aiRtAGgpvFYmVYi33c6d2pI1BEmZ6axTLGyi5rrKG5DVnGnJVmJO5MTQPWkZGDXnXNIJQgz0GkadJPtrXYTAPna48vnMybcjeYBYaaDlEfOmcFetrbYrZt3QdjEOPn1+9JwpAYs7lHksBanMu/xD6TQG8IyW2uGyiot0FWA3Gpgn1ExEUxjeFuAe4Nli4hrrOQTPKAND7wKr92/kdms3HY+Y94SxPUzz9xrUtuM6aWBmIGchjrHM6H00+VByYq7a/Keyisp8N6zd8QI6wxB9tDTyYV8Q2e5dY3AZVjII94gH+lJuYlDbLWigIE+Ij1nQCenPrTnEb1xBbNq4PGkkwY1jaCKCTjLDSALYVlAIZROY7HMdz7HrpNMPiWICkajQabknn+tMkXraG61xxO0W8w9D5gY9daHWOOX7jZQQ++hAk9YOhBI1oCOGUC7FzbLIACkjXeCRyJqy4AWbSq9rAjN5hcdraFhrsLeZh02qsJh7N1bgVFR0IZWNwkXFMRmzfFtoDvFF+GYazbypctJmQgyW0JJAkAmJjUEesRNAG40MTiL7tdBCHXKHzKmg8BJgmKJY7gSJYW7mKyFjLokRlgh8w9PDGp9agYszfDOCEAIUTtyGnMzNWTHMW4dqMwRHEHaQ0gE8hqDQVM8JOVTbvAn4SQVYRyMFp6cqY4vw9rSB7gChtBqPEeY01H05VI4RftqWZmygEZlkMRP7pGjDXbQ+9WZuIhrZXD2rRPwvcusrAEfCIjPPX50FSspJVXzoMp0d86iNTpllG8Oqtyim7hsg96ihrbaBGZUUxvmkkqeYgLtpVj4VwAYzv8t1kWwqlwYbOxzEkDRY0iY5UFt3Lli4ynLcjylwConZgORiRz50E+7gjisj94lrChVBERoDqATufXbWvOHcGsNeYm49u3lZvCpjLmEAudhoPFzMdar1zPevW+/ulZbQ7gAHcKPXlHI9KtXEDdvpkOFDsBK3LbLlGk+VoMxy1gx0oIz426HyG5ZLfu90W/RTXt7Gugm4MKB1excH624pjOuZRGXmSBqeg0GlS7nFgqxbtOdTmlptkeukg9aBGGxklvDhCjjUqjZMw8haUAiTB10DEivLQHd3Jt2kGki1oZDQ2YRy/rSOO8VzLmFxypGUWgWCaDppIM86TftI1i3duklmTVY0XLHik8ysSDvNA2OG27xuG3+XcXW3khbbRyXQH1n1qPexwLZ7lpSwIBm4VOkDygj6xTvB7xF4AlTzA2KaarHKVOkaGofEEVsRczAwuhA3HhETz+dB7ibhuMwt2woB8a96CduTFjv1E1Ns8PUf/WYmND3yn7TFM8PwOFgZ7gkgbHQddzy2qdZ4JhWmL0HTb+sxQRsrKwLWmVRyVjrrod4FQDfbNK5ySCGU6nX+nWrDc7N4YQq35aJOugofjOCW1Wc7MSYAH8zsPrQRziFRCEQ94RG2ijmSepqZwu0oRmBJAhcwXVid4GuuoEjoPmxh+HtlBElQSBIlZnUHr7U3i8fcVlZMq5PKFWF13ldjP2oGmwLOxHhX0bzc/wDb617lZUe22oQEkEbDfw+hI/WhWJYuS5JzzO/6dKmXMbcuqM4HhBXPsWB1g9YigKcI4nZRFF6yz22Ehg3liJAE9SPWg/EFNy8XRDbtkiBzC9SB9dKbm7lCrzMroIG8+x0q08IFq7ZVP3hox8yNGxg7T8j8zQV21eDh1t5YFvISwMEBwQxPtp10oovDbl9gyFAiRkLtlHKMvUaTPqaj4ix3N4kqLluZKqvm+ZGgnU89SKj4l8TiSz5fCpnIB4VHLT+dAeuYVovhrmG/MX8vxHPbYEERpHI6etMpx1xhb9rKDJVSp0Algc23NQR9egoA2KvoBDADpkXT2kaf7VLwWNz92b8uuoIiJ3jaPiAoE43BIq2u7IZ3BLBSWA6ctPnHtUrhveKslTlbTaTMHXqNh9RVh4Bh1bE22RblpoCkbKR8MRvoTqaZ7W3176RbLzIOU6hQQPn7etAH4Nxg4XGPk8jqEbX00Ou+p+9WviXC7Bt3LjgKjCSToQCPt6VShibtoMLVoG2x0kAk8hJ3mNN6QmKu3E7vENc7v4QQQAeRzxrHIGgZ4hw8C+iLMRo06HQxry1Ee9LwzPbO18T0BO3sal4cpnS3cJYOFKPt3bgCSD0JAkbaiuucPe9imt21urzLZoRdATGnUxHWgRbVlyuZAnw7a9BGsa1K4ThScrcjJYagwOjf7UhcFtroPseXpRq1hiSqmGEebYxoYI9TQPXMIi2nvnNqwIVtcvKAOZOtA8Y57swYyXQT0hlYSRtuqirmtnNAMFeh6xHOhGM4TKOWaJMHlqsZT7HX60FZwmKMB2tgFQYeAF6gf4dToeQFP4rD23KXszK7+FyhkNJlih5jlpzIFdhsLbZs18WkAE6AS300H1pfF+L21cMlzKQIgqQVHRRG56+1BY8LgMOyhckvMASuaNRLGDEH7xRJ+HYZGC91aIOgEANMwd1IbrMiql2Sw7PezhcojM0nxu06egQCIArRlBj1A+tBAudncJv3aDrKrEfShnEOBYciLShROpyqPpoKjcW7T3MOxFzDlrZ8rqQW2kZp9P050OxPbHKgZbDk7nOQBtvp+lBCxmCuJmAVsizGU6bbwD6c+lV5s1xtJ9p/WrngcLicWDcw4d8xzzEWxHwglvfSrXwrsY5Y3MRdVGgQlpZKxtLRv6RFBj1zCkE5tI6g6/OiWAuqhVLWa85GqKpkEDXfTQSZrV8R2TwTO5xFss3Jr13JIA3CoQI9SJp3h3Y/Cz3luxYO41DvPUeJqDFrmNLE2VUW5JnWT7TtE0tMN3bghjv/ANg1vFzs3hrlpk/Z7A0y/lqEI56FdV11rH73DbgxVzCtbbvE1BEkMs6MDvzHLkaB42xiWCqwWAc7giOg1gjX23qHg8E2qJiMryWjbbbXLz6UeHYPFKBcQW767stq4e8mZlgwWSPeR0qPxbBopWW7m5sMwJk6eE7EfOgrXF7DoCXZvF4lMABusbR/zrXmMwzi2FaWHdhhlABQnbnr15bGjuGwNwBlJNxQsgzMdR/DpP0NFbuQXB3iggIZ2EyIU+sGgk9iuK3L2Ga9dy5sOptqVES0DKWG2bUTED0oFh8atzOQwzd5kAP8OpI9xJr3gTXGnDWiFt3XDOeY0g6+ug/So9vB27N0xo8sU5yNVAI+c0HY+7cBCWVnSWJ99vnQZLN1WLofFMXEO3vHMfejdvC3l1Uh+bSTMc/f/qot+yWMqgBIIOpOYHeZoI2EzLcDWxIUklG+FspEH+EzM+lWU8cu2kC3LQDNBWGOqxr8INBsJgci5iCGKw3up/pRW9gUfEIz+UKdI3mNJ5aT9aAXh+IWtCXFTV4pbA8NxNdNWFUnORrFOjMVzRpMDbUn/ag0HB8XtAD81P8AWP607iOIK1t4uIQTqMynpHOelZ+t8WfEQGuEeFeS/wAR6noKThrxNt2EDVRJgev8hQO4yZAB0kgdBrvNONc/aLLBtbtsSp5kDl7RI+leOwCszLM6+nPT7z8qi4LGIryNJ0Pr9aCZwX9uVrZtkhZBXvD4I0PPXLB5VpOH45mtMxgiYOXUHQiQfeseN+YJUZRsI0H050X4biRYQ3QIJlbSnn1aOYEn5mOtBcOLcaV2YZXa3qB3fmB8IEg6n2Goo52R/DotF3HEkHVMPtHQ3COcfD9TUv8ADXsSLCricQs4lxKhh/dKddf4z9qul17jEi0yoVIkOslx9RlHKYMdKD21l/ukWEXQhAAi7QukHbppTVy+9o3PAHtgZgEH5nORl+L0+dD+JF81u+FTwsRezObaiAcr85EwYMxPqTVfx3bcNcAwdo4m+qsDcAZbcSC0KPE4ED+tBccLes4mzIAZCCp0gwOUbg7abg0/g3JtJmBDFBM6EGIPzms4xmE4niLXe3MT3VvNlZVm3l1Ak5fFudiZ0pw/h8vfOlzFOfDKMS0zMAEkwSDEgbzyoLjgMJcVMrKiQAv5bZs8EeI5lXUgazJ1NNcc4QH7prfhuqwVWESFJ8Y1mViTl6gVUMP2QuC2rWMZcDlysBri9RqASRqDqdIqW9/imGd1zDEJbEsWUeX/ABCDPoZOlBacJjxswJhiucDLAVfE8nZZBGhO1e4/B2sSn5gF0fDcUDvU+0N7R8jQHAdp7WIU23HdOdDbfW02skA6CD8jrzqy2roAj+ZP3OpoM57ScJvYQrc8Nyzm8F9BDCdMr/WNZ9+VRMbhO+td5mMosEaRvvtvV9w/EmcXCbYFsnLlfa6uxzKdp1g9InSqjj7SWzdsWcwttBUN5lndDPTUe0b0AbsvxFcNiCbimMpjT4p0qFxMLeugwVC7QOpmlYqztz99aZtuU5aem9A4tnKWJbKcpg9aawTmQp1DMJ6nWnmv5josnbXlTFtGRgI1BmgcvXyLzBdVJ0BOx1jX11ovjIygMIhVhhrrtDekaUK7yHJI3M78/pT1zFFmAghSNdeY1/pQVEVynQ11dQMuPCW59amWXKgAbbwQCJ11g11dQEsSYa1EeJhm0mZPrQjiGGRQhVQCZn611dQRkE79Ku/YOyt3jAtXFVrdoEopAhSoJX3g66869rqDZ+KXCtsspgydfYEj9KC9tMa9q3h7ltsrm6gJEaggyK9rqCifiRin/aLWHzHuRbV8nIsdyf3j7zVywmGSxd4ebKKhvW37zKo8UWwRPzE6evWurqCV2k/uX/iUZuh5bbbAD5VUuI4hm1JMroD0APpXV1AjE4+4Bo7bjn1Bn9KK8H4hcFy6MxgoxO2pAIGu+grq6gZ7cYRBbw5CKCySYAEnQ8vWoHB8dcOFvy7fl+QzqsCRrvvXV1AY4ic5tq2oOpHIx7cvSgPGWPeKeZBBPoNq6uoBOJ61GuivK6gew4pnENr/AM6V1dQRsxin+FjNcAOorq6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data:image/jpeg;base64,/9j/4AAQSkZJRgABAQAAAQABAAD/2wCEAAkGBxQTEhUUExQWFhUXGR0aGBgYGBwcGBogIRwcHxwcHRwdHyggHBwlHB0fIjEhJSkrLi4uFx8zODMsNygtLisBCgoKBQUFDgUFDisZExkrKysrKysrKysrKysrKysrKysrKysrKysrKysrKysrKysrKysrKysrKysrKysrKysrK//AABEIAPMA0AMBIgACEQEDEQH/xAAcAAABBQEBAQAAAAAAAAAAAAAFAgMEBgcAAQj/xAA/EAACAQIEAwYEAwUIAgMBAAABAhEAAwQSITEFQVEGEyIyYXFCgZGhByOxFFJiwdEVM3KCkuHw8aKyJERzQ//EABQBAQAAAAAAAAAAAAAAAAAAAAD/xAAUEQEAAAAAAAAAAAAAAAAAAAAA/9oADAMBAAIRAxEAPwDUnNNW2p16YG9BLinAKQlOCg8NIinKSRQcBSlFJFKU0DlJalUljQctAeM9qrNklFm7cG6prHudh7b1W+1Pax3u/s+HaAPOw80e/KfrSOF4ARppQLbt1fJ/uFQepJP6AUUs9qXyy6Bh1SQR8jXDhSkQa8fhYBkc+VAQ4d2ltXDGoI3B3HuP6UetsDtWb8Y4f8SnK42I0NL7EdrWN04e7yIH1nUenpQaVSTXoNeGgZJINPrTbLNLtbUDd0V7br169WgUa8SvTXi0Di16a8WvTQDXqNdOtSbtD8ZcigJ2TIp4UK4LjxcBjcGKnYrEhAJ5kAUD9JNLmkmgQWpGGxAaoPGHyoXB2FQ+DY43IC7bzQWQU1ifKfXSnFqPxO6yWbjoMzKjMo6kAkD60GR4dFXG4mAAO8I+kA/pV84bYAArK+yOJa673HMs1wkk8yTmJ+ZNavw274QD0oCaWdKburE0+h00qPipiaCv8cUETWfYC93XEbRQSbhykdd/6VoXGE8G29ZdjsQbeMs3VYIbdxSGIkATBke00H0LhCcgnQxqKdNM4O8HRXBBDKGBGxkTTtAlW5UtRFNqdaeAoGnFKUV1yuQ0CjXiilV4KBS0sCkrSxQDLtDeICASaTw7FlgS29PMwuo0e1BV+zONC4u4swDsKJdtuKm3bXKMxkHTlrVawuBjEE7GY+9HuJ4HMh1k+u/yoLTw2/ntqx3IFP3TAqscKZ5toG23Hp61YMfcyoZoAPF2LIRyOlSOztlUUAVXeK8Sl1tqdSdasfAkigJNjIuhDzFTm2M7VWe0uJ7p7Lx8UfWrHh3zKD1oMEwqdzibiqYDAusCfKdf/DL9DViwna+F/wD5kgT5yTHUqqkj3NAO06XLLkjMt62SVMSQVJG2xlZHQg0xwDglrGojvfS0wH5iqALjNJJZwdDJJM+vyoLtwLtbcxRZERVA3dXzA/LcEcwY3FO4vtRdzNbVLQK6G5cu5V25AAmq1g8G9zG5cJjGCWkyXLoW2xOvhQaZWI1JOsTHOh+K4Rcv4u9hsRiQ2QB7TNbXMQTqQFgBgQJMHSNpNBYOO8ddLJK3LVxiYhGzanproKo2LD379q1BkwGjQy+n2En6U9xfgP8AZ4GIzrdYMMpfRgQdss+IHWeg1EVI7D3HxHELLHzXboYxsANT8sqxQfQ1iyEVUUQFAUD0AgU5XV1AyPNUgUyF1p5aBLrXKK9NcKD2K5a9rhQKWlUkGlUFG4TidCzaaU9wG4S1393NpQfhnErV4HK2gpWAxOS4wRhlP60E2/hgrE+tDOOcUa3bJFTuIOSfQ70E41w57gyodANqA32IxWbVj4iNqs3GT4DWX/2PjFvWmstCr5pOh+1WzEcQZkYAzlGsdaCl/tf/AM0ltOnrWocHXwz1rKOEcJvXsSGZTlmZ5VseBw+VAOgoK72ku946oRoGBn71acGfAPagPEdWMii3CyAgHPkJ1oM87RWw3ELqEbGfeUQ/rTF3s/ZYw1i0zN8TIDHrNS+12Jtft5KOrMpXOFIJUlYyn1hZj1qa6i7biSPVTB9geVBX8Xgr+CfNhFR7QHhtgBWBJEmSYOuvLeonDuG3cS9zE4u2mh8FsiX6EyNjzEGi2JstbY5f2uCN7ZDx8nn9KiYVLzHw3Lsbfmoo+wAM0AzjPZ/DN+YEJPVndo+TExRX8F+HocRduEAm2gyHpmZgY9YWPnSO1FwJayW/NAAHrt/vVi/CHBLbS+cwLSikcxCzqOU5vtQaHXV1eUCRvTi02KcFBxrhXGuoFVwrya9FBwpVJFKoMD7BW1W0epp7jN17DLl2J3p3swO7uvZaJDEemn+1TeN8Le6InbURvQE++zKgkSRVa7Q8du4a7C6rlk0P4IboxcXG8C6DWn+2WBDEsCZ96CTwn8SoOVkOtEv7fuqj3MhKsd4iPlVT7Ndn2/v7yhLaay2/ppRji3FjeAUCLa+VeZPU+1Ac4V23w+Gsy6O1ydQoESdhJO/yqTxT8V7a2x3Vhi537wgKPYrJb7VmqqLjkgaLKp0/if35D51Nfgq5QWJJPLlQN8Y7a43ESe8FsdLYy/8AkST9CKrPfXA4ud4/eDZ87Zx7NMirSnBFJ1Yz0jQU/a4OklQoJI3NBUOyl1xigqguWmV5vEmB/FoY6zHOtWw1g9332Dc3bZ1ayT4lPPKTrI5qf9qyW7dGHxudJIs3swg75WkifqKJcW43iExt+/YusoZ84iMuRtbYK7HwFQecz70Gn2+OnWQy6fECD7GRUa/xlmOSyhuuT8Ow9SdgKrGH/EvErKlLd7UwSMhjkSJYT6TTSdu8bfZEtW7dpXuJbzKs+Jz4QT8jy5GgK9qsQcLaNy8yNecQltdY6knoOselZ5w3jWIt3nuWrro7ghyhiQdI/p05Vof4uLZwdtMNbAbEXhnu3G1cIDoAdxmafkp61n3ALijPIltCB1Amf5UBXgfafHYU/kYi4B+4xzp/paQPlFXrhH4z310xOHS4P37TFD/paQfqKoeIuF9woHKBr9aTh8GHMfU0G68K/EnAXcs3DaZvhuKRB/xCVj1mrjacEAggg7Eag+xr5nxHDMiiGmeWxHqKk8N4vibC/k3rlojkCcnQ+Hy9DtzoPpKuArP/AMOe3TYo/s+KgXwJVgIFwDfTYMK0Gg6K6va6g8Fe14K9oMG7KY1cTc70QrEy6zqp5T6Hl7VabWIPfEbiKybg/FP2K73luXYqyOswhBHI7khoYbbRVxxfF1Rbd+2dHAMdDzE+4NArtQ4sXQRsdTUrhuBTFAXEuSQPEJkVWeL403pZtRECmuyGKdLdy2sgOYJ9OYHqaAzxvjLPltCO6TXQecjYn06fWhGOvFVW2o8dwR7TpP8AzpT2MSLiKACSdfQAa/ypFkB79y5+4uVR0O386CRgsMFCqPYe3/P1o6BQ2wPEPSiKtQN4i1B8O/Ome+7oXLrbW0LfQafU1PZZoF2tRu4NtN7rgH/Cup99cojnNBm7MSSTudT7nern+HvY5eJ5wcSbT2isoUzTbPNTIghpHMaio2B7LBiV/MusN1sozlT0YqMqn0zTU/szcPDcfbujOAPDctuhV2Q+aAR4ojNCk+UUGpXvwj4cyW1yXFKCCyvDP6tpEnqAKo/BeweL4fxBcS6J+y4dmdrzMsG3Da5ZzZwvKN63KzeV1DKQysAQRsQRII9IrLvxr40zWxhLbBE0a+xO/NLQHM/GR0C9aDHu1PGnxmKu4h9O8bwr+6o0VfkoHzmofCCBftTsXUH2Jg/aiV7AWMoZDiGHNsi5PlBP3NREwwVrdxWDrnWeTL4h5l5TyIketBcLlpYjKKVh7MGAOfL/ALml4gRm5AE8tKVhLrRntoGUfGzZF+pGnziaDsaIMdKH4oACepE+xkH+VOf2kHZpAk81YMPtr86Vi7eZG/wgj11NAzwjHFbi3E0e00/Mf1/ma+juEcQXEWbd5D4XUH26j3B0r5ls4YqO8G0w3z2+9ap+DPF/FiMIx8sXbc9G0YD2MH/NQanXle1m/b/8VLeCuGxh0F++vnJMW7Z6EjVm6qIjrOlBowr2sN4F+OF4PGLw9tkJ81mVZf8AKzEN9RWgYv8AEnB/sVzFWLguFIHd6i5mOihlOok89tDrzoPmp31o5dNwYWyDOU5io9J0+u9EeHYbSQitlJgsoPsdaj2rr3bv5pmKCJexU2goMEVP4LhQiNcbcA5ffrTDYId6WO3QfpRK5hGCG5c8Cx4U5noB1NBH4MGY3LhliBlA3PUx76VO4NhYtmdW7wh/fzfrSbNhkw6hdGunccs39FFEeD4PJmUbC5A+SD7maCSLdPATS2GnpApVtZ/rQcoignaXEagKYI8A5EFvExHrkgA8s/pR4jlVU7T4NsoxC5Gt99cLxctltMlsQubPACa6aEnlQTOCnvnt4YM1q0APCusS0bbEwdz0qN2gULfu4aS6p5WOjAyIIE6H2ot2adv2rDF4KG0htiV0XPJ21HiHOo3aK6RjMYy6W8gNyI1GdYH+qNqC2/hn2wtpgLy4h4OEzE9ShOgHrn0A/iUVmvEOKNisTcv3SGhvCp8oE676fX+HkIobxPAXFt23e26d7nYZlZQVlSpBIhgd9CeUxpXcCbxFVAZtwpEyekc6C2YHC3cThXvnFFBbUnIVYiAxUxlIUeXkKp2I1HegDQwT11rQOwzZ8FiECme5Hw6a3bhP67Vn+PfLhwpXKSzRpvBMmY1jagsXFrwKzMK0sf8ADvHzJA+dDExyhQbiLcYmUR8xtICQJyAgMx3ltNOdF+0mBIw75ASUCzGsDMhk9BpVcaGRDoQSonpqBHT/AKoDHGuHYi3bF2/btqjeVk7kbdBbIYfSu4Lfz27qsdQoI9tZ+/6+tFO3lqMJhsoMSxJnTUxQ3sXYD4kg6qtk5hyOxj7UBC1hpwrjnGn6092Sx37LjcFfJhGPdXD6OIE/5ooxfsgYe3AALWwTGnLpVd4pgZsOgPlEjrpQbj2540cHgMRiF86JCf42IVPozA/KvlwjQsxLE6mTJLHmTz6nrW98Uz8U7PE2/Fea2pKjcvaYFlHqShA9xXz2WMfPagWLYCydzsP5n0pvWRGp5aV7mpdnQhpiNRG4/wB6CzLjSAQpyzXcLsy8A7/c/wDOdNvh8szUvh2BdjCAydNP0oCa3bOHHhAu3zz+FagW7NzFXgNSd2PJRz9qsGG7N27ZDYg+yA7+5ojh+IraBS0qWx/Dz9550As2Q19FgZbYzR05D9DTnC/PcGsG4xH+lQD7b1LwZU3Xdt38zdYEDT26UmzZIvOTsfKQdxlTUem9A4LUqPalZK9w/wDd/IV7ZHWg5bfpoNT003rNuJcae/bt23Syq25KFEysJ80mYMnU6CTWj8Uvd3hrzA7W2+4j9TWV5aC3/hyUzDMFm00qPjctGgPpl2/iqP8AiDhw14uFCmTmA3GsCfnXnYPDE3WcWhcNvKQCVEEkxAJ1P6U32ytRezi13a3J/d8RVoJhSYg9QKAbjuIJcw9qyuGVGtTFwXGJadWlSI1bXcxsKDvocwmRrI9KkFqbYE6Dc0G1YPBWWwryLf5wDDISAMxnr6jpWP8Aabh/c3WTMGGpEGYEnT0Okx61fez4t2+Hstyx4skkEAMwBgOsmYnSRGxrOOIWCjOrKVIJ8J3E6j7EUGnLdZNUJVj3ZzKSpgJBUxuDmJ15x0qvWOF2O+csLuW4G7tNApvBhBUhpIU5tCI35UfUAqmu6If/ABFAMbgLwZStx2K3JtKgJYFiS0DWdCdhQWPt7wcd1hEQMitozbhSeR13qN2U4HaTOyznUsMzajVSumvmg7xzI2inuIXb7tZz/tAQLLC4pC5twZyAa9J5US7PW8tlm/edifYE9KBvi9vL3aD4UH6UNS2CCN5EGpmOJZix3J+lR0SKA1+CnE8j4nBMfK3e256HwuB88p/zUK/HLhOG76z3VsLibgZrhTKuZfhzLpnuFgQusmGGukCcJijhOIW8Us5UI7yP3G0bTfbX3Aoz2Ut/2rxp8W391Z/MVTvlEph1I9Ya4fU0AjE/griksm42JsDKpZgQ4ygCdwDrHp8zQfEfh/fFq24dVNw5Ql0FX2mQRIb7V9BdqCP2W6DPiXLpuJIBYDnlnNGu2xqu8Ps/teICi6lzD4d0usQkMXUEJbaDlGWM5gAjwiNaDM8Pws32DnRR5idhVjw9xbYCWVgxq0eL3J+EHoNaj8OtjuLYRSSiy2ogswmSPcGPaBtUfE4t7YgWx65mytPOQRM/0oCPdHctPsI+/m+9Nth1n4sx28R+sEwPpTfDsYWUGPFsR/Wq/wBqOMuSbNgNLHK7wRJ2yqeQ9f8AugnnEozMtvxZNHubAtzCxAMcz61MwaGS5B0GpnT58p9q7hXCBZtqgAMfxDU8zoaj8bxbM9uyDuwBjQAcwKAjh/IB6D9K8y6inMOvgX2FO9zP9OdAE7W3MuEePiKr95/QGqHhyuYZwcvONx6irh27uAW7Vsbl2JHPRQB/7VV04ZcgFh3anZ7nhWOsnce1A/lRVZrN2CCCJBExB6z8qkWODEWxisSH7plzDu4JYkyVza5I6sK9fh9tgluyHuFiS1w5SAB52XLsgGsmpHE3ti2fzNWMXNCbkR4bSjYKARziQZoAfEcOYFxbeW005YYPEGILCPEPUDfSmeGAG/Y//W3/AO4ojwPHAnuWgK7AKrTl12U5QY1jX1NPY/gLIc6ITlIZrTeYDRgD1UjmNCCDzoLH21zLh+H5LhYNhrsMJkgMr89YAA9dKoPEsU912uXDLNEnrChR9gKsnHuLNjXEWbaqtoW7apKqvizMVnc7prpHSqzctmSsGeka/Sg0OwPBb/8AzT/1FReIZh3WRsrd8oBBIiZB15afal4PF5bVrNpFpAR8o+tROPd4bKP3ZRC58RdfFpoMo1660D/BuK3Xtd7iLxKr4QPhAWenmOsfLSj3DMSe6JzeDkNAI3JmJJJP2oHgOHYVcLbuKbl5yJFuRCsdwIECD8R1qBca4UUSona1JCKJygCYzEkGS3yoLhh8N3kZdt55e9QuK8Ut2PCvjc6ToY+VCsTxW5bw6WUHijaR4ZOg09OlN8N4YEzO+rgSwOsDXT1mg9w/E3UO72lug2zJXwnJ1Ig+XrGms+hP8N+0lnAMBiA47zDWQGUZgIe8xkTPxjaagYnDEIXTwsAYI9RBB9CDQ577omdgTZKWrefKDDombLOpUyxHKddKDZu0PH7N7huJvYa4lwrbbIRutyItyrCVYORowo3wjh6Ya1lE/vOxJJZj5jrzJ5DrXzDiMVlud5ZlYKzEgGCCMw5iQDHpWkcD7d38fxHDBwq2bcs6DRNEYtecnaN1B0WOZ1oKnxG7et3zetGCgC7EqUygww2ZGmTGxO4IBp3jHGji2sAv3IW2SxLCQZ2zSM+g8OaNDFRsVcv3grIraHTIDEHVT67kH9KkcPORGa+qd3rCG0s9AdpH/VAjhHeo5KXCyt8REgkbDzb/AD5Uas43MB/8vut9DZUAxE6MSdDTOC4wl4OvdsCGCKwIyKWBykqNfNodxrU5MJckWnt2s7+VmUMs6fFB013/AIaDmRipnGLB0nuRz9V2NQ73Eblu4FuX7eQjw3+7OWelyNVPrEe1KxnCgCi3c91oLaOEVj1MgkDeAKdw+CtufFZwyH0sm4x9yTJPrNAuw90u697Z8BABKXMpBUHwwZETGtS8uI1IfDNGp0uDT5mofaDCph0tEYYG27LKouUDK0lssnJKEjfkPWp+FTBX1VUtqVWfAt1gRJ1MhgSPTlNAhjnQvcW2wUeF8jaMY8IDanTp0ofiLIuuM9nDuSS3jeA0+aJWCfXep3F7dsMlvI2SzGULccNPP4hm+c86cwfD7L/mnvxroe+YrPTKSQD6RQV/gPZ98RdxTWsllcOhGUZmUlvhUiPCQDP6VX2wQJVQS7ySdPMSeQ16/erpirD4cG3YLIMQMzlT4iP41O06+JSPY0MwOHs2iZHjVhnMbSBlIAE5DIlh6cjQQ7/ZwKQy4e8eYYMQR01keIEb072i47fuIGv2XW4ghLyju2kjZyrQwLeKI3mIk05gsIzYgWS9xJYg5VVjPWGU6f1p/tJwV7Qt91d785/K9tAogkScumhHSga4pgDbw3Ds7hgtl7hKmYVnLRoOh5+tQLeDW9/fF7SMJHdgEyTGVgASNADHUn0oj2iw1pCpt3e9LKGYKf7tiSMjQPFp1A9qGNgGFsujqqnxGZJU6zOupoJuCxdrDFlLZlygKWRgw5GQV1n00oH+xnFYu1bwqwxIgqkEMTJY7REDWRT9ktffwvmKIxfMYEARmXMeWmlH/wAKUKYwtbKO7KwGYkINjJfXXbQAnWgEdnsU9l3s3QQ0ky0bxqNfrXjX3a74PEBEa+EQSdeUGdt9qlcbsr3vfXmFwuWJVIENJELzgeHfkZ9o7cSuZQtuwLSHSSZbnsNgfrQEcZxZg6Qls3YCljPh1+FZ2A6UYwt57t1kaEcDRdwVOxHPUdeYqnJw662mZ2NsFgoksdZIUnWTRzEsQRi1uS6QpV1K3PKYBGkbHUiJPrQO3sRdVfGgeBla2gyHWesydOopnhvi77Cy4tl0zqYLHLbSPFAykTlJA1APWu7YYqzew6YlLQ7y7IYgHMrBdCdRoeWm4NM2eJjv2tojElihuAGIgQS3WB9hQC+12GtIbgtsYlYUgaHSYMZo0OhnemeE2bK+a4UW4CpaCQQRBkAiQdtdKL9r+FW0S3lmTCnWdWmGPMwTrQXhVu27CzbF03m0ZAT4mG4EbiZigud1AouBYbu7bO7trqB4VHSd5qvrwu47d4xDKBOUxngjQ7QyifMpI0G21T8NjRcBRGjOkFW2I2a2x30kZW3iRrFP8Fx0uq20UN5FEzlOwHQo2qn1iYkUCeBIfEuTMjLDZBGU8o5AzBj0opZzWMqm+tqSTkufmu5J1hRGUyfhPPWmbmLRUJslkLqZTmjbMJ6dD7TVZtcNN0guw6M5HJdZJJmd9aC6cO4vba6U1RyfDKsskAzodvaanLiSUAvlWaSVyghoHz+8CqBd4u3gQMuVAIczmkSOZ1JGnOnL/jYXZd7YytDQGBGkZZ1Gnw8tY3oL/bvELmJ7tOrPOn1j71VeOY20oY4e4r3OeTRtdyDrrprGsUExrteYXGvo8T4IeQNdkiNvWp3D+GGQF8L5dQV80kFSACSNBoR/WgI2McxRjeZihCsEtkAzEEM6nNuJgdaJYzilklUtTGmZTOYafECZJA19aBY1msIgfUMWiBIBEfUajTcHlQvG3u7BJGW4dCd3I0kfwDbXc+lAfxuLuXHnxDVT5QVujMPCGGylJOvoKDX+B+FjnAskHKdZUjZPbXT2q4dlcQj2bkMrd2vgbQnKZIB5ggiNaB4rFZ/yLKg5yM8EBVAUSJGkmJ0oI/E7y93ZxlktAHdOFbxIygAzPm0A33EEEUKxnGQZBLHMZjVdzJ/5J33pxsPfsNcCjvrbgh0UENA8rAa+IbiJ3I1mi/B8WcKzq9kK5TXOozoCJld9DziftQAcLiFzrbS2QJmNjMbsegP86kDBXDcCJ3bwAWObSTqRG8RyiiFtluqAoCsJ15n0nWCAduU0VPCcJetM2c2L6AaIiggqIkREzz1HtQBcJwtC7IdYE3WVgFtndV8UkgCdNTqKm8GvK91WtWFbDWi0AjRzB1WREg0DbCPmc3btwCRnYAQwPOF1MdN6I4ftPas2RZs97dbqAQPbxGfoKB3iF+2CHut4jsoGi+gA0FCb3F2OqWhpEOSWieeURBj1qQ/CrjsDdAWRJTcr7k86avJlF3u38DQrAb+6nmZBB96CZ2Zxfhu3rjSQNTERHIRy/rVl4ZwgJZ/aMRevP4c+VnZQBE6gQflVGAcWWsqsCSxZSCWAOkek7/KnuK9oL1/IL7A2xBCpK6g7kA76c9OYoJPEsVlNzvAMt9My/wABKhTlHLKQRHtTvBL7tYu5QSFuZ1VQNtyBzmPXlUDF5LmHCsWz22kEjzBvMAemb1pXZnGC3dGRwq7OH8OfeB8UESelAYv3e/ZGUMUF1FmCAfDJGvMCKreJvonEWdXNsLdXI6EhlCkBiPXf3mrNjLtyFnErlHiBAUDnqNNTVeuYK3fupatbQWNxusSSR+6NPCd5NBMS26bAGIIzEKQd/CYn6mkWFSVZVWZGmsj70cvceZgRmta6bqT9eVN8Nx3dIFQWY/y6+53PzoIAvXEV2FoPBzE7qAT5vrvMeaotviNxw0kJAnKtuAZIEEkEAGYk6ajrViPEWKhgLW5VgIGuhAMbgjWD0PSa8bilxSWIRgQFKsJSNCPbb7elBXLfDHksUzwRGUZlAjnsImBHvRLFcMWJD3FD7iRBnWIGvsNaODFvcBVe6QaaBiD1iJM0Eto6XiWtd4fKASCMscoPP+VBMwHDxYIFsIwIzOHIIOu0gypA5+uxpntCFYKbFq4LkwLZYXLY9VI8aiRtAGgpvFYmVYi33c6d2pI1BEmZ6axTLGyi5rrKG5DVnGnJVmJO5MTQPWkZGDXnXNIJQgz0GkadJPtrXYTAPna48vnMybcjeYBYaaDlEfOmcFetrbYrZt3QdjEOPn1+9JwpAYs7lHksBanMu/xD6TQG8IyW2uGyiot0FWA3Gpgn1ExEUxjeFuAe4Nli4hrrOQTPKAND7wKr92/kdms3HY+Y94SxPUzz9xrUtuM6aWBmIGchjrHM6H00+VByYq7a/Keyisp8N6zd8QI6wxB9tDTyYV8Q2e5dY3AZVjII94gH+lJuYlDbLWigIE+Ij1nQCenPrTnEb1xBbNq4PGkkwY1jaCKCTjLDSALYVlAIZROY7HMdz7HrpNMPiWICkajQabknn+tMkXraG61xxO0W8w9D5gY9daHWOOX7jZQQ++hAk9YOhBI1oCOGUC7FzbLIACkjXeCRyJqy4AWbSq9rAjN5hcdraFhrsLeZh02qsJh7N1bgVFR0IZWNwkXFMRmzfFtoDvFF+GYazbypctJmQgyW0JJAkAmJjUEesRNAG40MTiL7tdBCHXKHzKmg8BJgmKJY7gSJYW7mKyFjLokRlgh8w9PDGp9agYszfDOCEAIUTtyGnMzNWTHMW4dqMwRHEHaQ0gE8hqDQVM8JOVTbvAn4SQVYRyMFp6cqY4vw9rSB7gChtBqPEeY01H05VI4RftqWZmygEZlkMRP7pGjDXbQ+9WZuIhrZXD2rRPwvcusrAEfCIjPPX50FSspJVXzoMp0d86iNTpllG8Oqtyim7hsg96ihrbaBGZUUxvmkkqeYgLtpVj4VwAYzv8t1kWwqlwYbOxzEkDRY0iY5UFt3Lli4ynLcjylwConZgORiRz50E+7gjisj94lrChVBERoDqATufXbWvOHcGsNeYm49u3lZvCpjLmEAudhoPFzMdar1zPevW+/ulZbQ7gAHcKPXlHI9KtXEDdvpkOFDsBK3LbLlGk+VoMxy1gx0oIz426HyG5ZLfu90W/RTXt7Gugm4MKB1excH624pjOuZRGXmSBqeg0GlS7nFgqxbtOdTmlptkeukg9aBGGxklvDhCjjUqjZMw8haUAiTB10DEivLQHd3Jt2kGki1oZDQ2YRy/rSOO8VzLmFxypGUWgWCaDppIM86TftI1i3duklmTVY0XLHik8ysSDvNA2OG27xuG3+XcXW3khbbRyXQH1n1qPexwLZ7lpSwIBm4VOkDygj6xTvB7xF4AlTzA2KaarHKVOkaGofEEVsRczAwuhA3HhETz+dB7ibhuMwt2woB8a96CduTFjv1E1Ns8PUf/WYmND3yn7TFM8PwOFgZ7gkgbHQddzy2qdZ4JhWmL0HTb+sxQRsrKwLWmVRyVjrrod4FQDfbNK5ySCGU6nX+nWrDc7N4YQq35aJOugofjOCW1Wc7MSYAH8zsPrQRziFRCEQ94RG2ijmSepqZwu0oRmBJAhcwXVid4GuuoEjoPmxh+HtlBElQSBIlZnUHr7U3i8fcVlZMq5PKFWF13ldjP2oGmwLOxHhX0bzc/wDb617lZUe22oQEkEbDfw+hI/WhWJYuS5JzzO/6dKmXMbcuqM4HhBXPsWB1g9YigKcI4nZRFF6yz22Ehg3liJAE9SPWg/EFNy8XRDbtkiBzC9SB9dKbm7lCrzMroIG8+x0q08IFq7ZVP3hox8yNGxg7T8j8zQV21eDh1t5YFvISwMEBwQxPtp10oovDbl9gyFAiRkLtlHKMvUaTPqaj4ix3N4kqLluZKqvm+ZGgnU89SKj4l8TiSz5fCpnIB4VHLT+dAeuYVovhrmG/MX8vxHPbYEERpHI6etMpx1xhb9rKDJVSp0Algc23NQR9egoA2KvoBDADpkXT2kaf7VLwWNz92b8uuoIiJ3jaPiAoE43BIq2u7IZ3BLBSWA6ctPnHtUrhveKslTlbTaTMHXqNh9RVh4Bh1bE22RblpoCkbKR8MRvoTqaZ7W3176RbLzIOU6hQQPn7etAH4Nxg4XGPk8jqEbX00Ou+p+9WviXC7Bt3LjgKjCSToQCPt6VShibtoMLVoG2x0kAk8hJ3mNN6QmKu3E7vENc7v4QQQAeRzxrHIGgZ4hw8C+iLMRo06HQxry1Ee9LwzPbO18T0BO3sal4cpnS3cJYOFKPt3bgCSD0JAkbaiuucPe9imt21urzLZoRdATGnUxHWgRbVlyuZAnw7a9BGsa1K4ThScrcjJYagwOjf7UhcFtroPseXpRq1hiSqmGEebYxoYI9TQPXMIi2nvnNqwIVtcvKAOZOtA8Y57swYyXQT0hlYSRtuqirmtnNAMFeh6xHOhGM4TKOWaJMHlqsZT7HX60FZwmKMB2tgFQYeAF6gf4dToeQFP4rD23KXszK7+FyhkNJlih5jlpzIFdhsLbZs18WkAE6AS300H1pfF+L21cMlzKQIgqQVHRRG56+1BY8LgMOyhckvMASuaNRLGDEH7xRJ+HYZGC91aIOgEANMwd1IbrMiql2Sw7PezhcojM0nxu06egQCIArRlBj1A+tBAudncJv3aDrKrEfShnEOBYciLShROpyqPpoKjcW7T3MOxFzDlrZ8rqQW2kZp9P050OxPbHKgZbDk7nOQBtvp+lBCxmCuJmAVsizGU6bbwD6c+lV5s1xtJ9p/WrngcLicWDcw4d8xzzEWxHwglvfSrXwrsY5Y3MRdVGgQlpZKxtLRv6RFBj1zCkE5tI6g6/OiWAuqhVLWa85GqKpkEDXfTQSZrV8R2TwTO5xFss3Jr13JIA3CoQI9SJp3h3Y/Cz3luxYO41DvPUeJqDFrmNLE2VUW5JnWT7TtE0tMN3bghjv/ANg1vFzs3hrlpk/Z7A0y/lqEI56FdV11rH73DbgxVzCtbbvE1BEkMs6MDvzHLkaB42xiWCqwWAc7giOg1gjX23qHg8E2qJiMryWjbbbXLz6UeHYPFKBcQW767stq4e8mZlgwWSPeR0qPxbBopWW7m5sMwJk6eE7EfOgrXF7DoCXZvF4lMABusbR/zrXmMwzi2FaWHdhhlABQnbnr15bGjuGwNwBlJNxQsgzMdR/DpP0NFbuQXB3iggIZ2EyIU+sGgk9iuK3L2Ga9dy5sOptqVES0DKWG2bUTED0oFh8atzOQwzd5kAP8OpI9xJr3gTXGnDWiFt3XDOeY0g6+ug/So9vB27N0xo8sU5yNVAI+c0HY+7cBCWVnSWJ99vnQZLN1WLofFMXEO3vHMfejdvC3l1Uh+bSTMc/f/qot+yWMqgBIIOpOYHeZoI2EzLcDWxIUklG+FspEH+EzM+lWU8cu2kC3LQDNBWGOqxr8INBsJgci5iCGKw3up/pRW9gUfEIz+UKdI3mNJ5aT9aAXh+IWtCXFTV4pbA8NxNdNWFUnORrFOjMVzRpMDbUn/ag0HB8XtAD81P8AWP607iOIK1t4uIQTqMynpHOelZ+t8WfEQGuEeFeS/wAR6noKThrxNt2EDVRJgev8hQO4yZAB0kgdBrvNONc/aLLBtbtsSp5kDl7RI+leOwCszLM6+nPT7z8qi4LGIryNJ0Pr9aCZwX9uVrZtkhZBXvD4I0PPXLB5VpOH45mtMxgiYOXUHQiQfeseN+YJUZRsI0H050X4biRYQ3QIJlbSnn1aOYEn5mOtBcOLcaV2YZXa3qB3fmB8IEg6n2Goo52R/DotF3HEkHVMPtHQ3COcfD9TUv8ADXsSLCricQs4lxKhh/dKddf4z9qul17jEi0yoVIkOslx9RlHKYMdKD21l/ukWEXQhAAi7QukHbppTVy+9o3PAHtgZgEH5nORl+L0+dD+JF81u+FTwsRezObaiAcr85EwYMxPqTVfx3bcNcAwdo4m+qsDcAZbcSC0KPE4ED+tBccLes4mzIAZCCp0gwOUbg7abg0/g3JtJmBDFBM6EGIPzms4xmE4niLXe3MT3VvNlZVm3l1Ak5fFudiZ0pw/h8vfOlzFOfDKMS0zMAEkwSDEgbzyoLjgMJcVMrKiQAv5bZs8EeI5lXUgazJ1NNcc4QH7prfhuqwVWESFJ8Y1mViTl6gVUMP2QuC2rWMZcDlysBri9RqASRqDqdIqW9/imGd1zDEJbEsWUeX/ABCDPoZOlBacJjxswJhiucDLAVfE8nZZBGhO1e4/B2sSn5gF0fDcUDvU+0N7R8jQHAdp7WIU23HdOdDbfW02skA6CD8jrzqy2roAj+ZP3OpoM57ScJvYQrc8Nyzm8F9BDCdMr/WNZ9+VRMbhO+td5mMosEaRvvtvV9w/EmcXCbYFsnLlfa6uxzKdp1g9InSqjj7SWzdsWcwttBUN5lndDPTUe0b0AbsvxFcNiCbimMpjT4p0qFxMLeugwVC7QOpmlYqztz99aZtuU5aem9A4tnKWJbKcpg9aawTmQp1DMJ6nWnmv5josnbXlTFtGRgI1BmgcvXyLzBdVJ0BOx1jX11ovjIygMIhVhhrrtDekaUK7yHJI3M78/pT1zFFmAghSNdeY1/pQVEVynQ11dQMuPCW59amWXKgAbbwQCJ11g11dQEsSYa1EeJhm0mZPrQjiGGRQhVQCZn611dQRkE79Ku/YOyt3jAtXFVrdoEopAhSoJX3g66869rqDZ+KXCtsspgydfYEj9KC9tMa9q3h7ltsrm6gJEaggyK9rqCifiRin/aLWHzHuRbV8nIsdyf3j7zVywmGSxd4ebKKhvW37zKo8UWwRPzE6evWurqCV2k/uX/iUZuh5bbbAD5VUuI4hm1JMroD0APpXV1AjE4+4Bo7bjn1Bn9KK8H4hcFy6MxgoxO2pAIGu+grq6gZ7cYRBbw5CKCySYAEnQ8vWoHB8dcOFvy7fl+QzqsCRrvvXV1AY4ic5tq2oOpHIx7cvSgPGWPeKeZBBPoNq6uoBOJ61GuivK6gew4pnENr/AM6V1dQRsxin+FjNcAOorq6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AutoShape 8" descr="data:image/jpeg;base64,/9j/4AAQSkZJRgABAQAAAQABAAD/2wCEAAkGBxQTEhUUExQWFhUXGR0aGBgYGBwcGBogIRwcHxwcHRwdHyggHBwlHB0fIjEhJSkrLi4uFx8zODMsNygtLisBCgoKBQUFDgUFDisZExkrKysrKysrKysrKysrKysrKysrKysrKysrKysrKysrKysrKysrKysrKysrKysrKysrK//AABEIAPMA0AMBIgACEQEDEQH/xAAcAAABBQEBAQAAAAAAAAAAAAAFAgMEBgcAAQj/xAA/EAACAQIEAwYEAwUIAgMBAAABAhEAAwQSITEFQVEGEyIyYXFCgZGhByOxFFJiwdEVM3KCkuHw8aKyJERzQ//EABQBAQAAAAAAAAAAAAAAAAAAAAD/xAAUEQEAAAAAAAAAAAAAAAAAAAAA/9oADAMBAAIRAxEAPwDUnNNW2p16YG9BLinAKQlOCg8NIinKSRQcBSlFJFKU0DlJalUljQctAeM9qrNklFm7cG6prHudh7b1W+1Pax3u/s+HaAPOw80e/KfrSOF4ARppQLbt1fJ/uFQepJP6AUUs9qXyy6Bh1SQR8jXDhSkQa8fhYBkc+VAQ4d2ltXDGoI3B3HuP6UetsDtWb8Y4f8SnK42I0NL7EdrWN04e7yIH1nUenpQaVSTXoNeGgZJINPrTbLNLtbUDd0V7br169WgUa8SvTXi0Di16a8WvTQDXqNdOtSbtD8ZcigJ2TIp4UK4LjxcBjcGKnYrEhAJ5kAUD9JNLmkmgQWpGGxAaoPGHyoXB2FQ+DY43IC7bzQWQU1ifKfXSnFqPxO6yWbjoMzKjMo6kAkD60GR4dFXG4mAAO8I+kA/pV84bYAArK+yOJa673HMs1wkk8yTmJ+ZNavw274QD0oCaWdKburE0+h00qPipiaCv8cUETWfYC93XEbRQSbhykdd/6VoXGE8G29ZdjsQbeMs3VYIbdxSGIkATBke00H0LhCcgnQxqKdNM4O8HRXBBDKGBGxkTTtAlW5UtRFNqdaeAoGnFKUV1yuQ0CjXiilV4KBS0sCkrSxQDLtDeICASaTw7FlgS29PMwuo0e1BV+zONC4u4swDsKJdtuKm3bXKMxkHTlrVawuBjEE7GY+9HuJ4HMh1k+u/yoLTw2/ntqx3IFP3TAqscKZ5toG23Hp61YMfcyoZoAPF2LIRyOlSOztlUUAVXeK8Sl1tqdSdasfAkigJNjIuhDzFTm2M7VWe0uJ7p7Lx8UfWrHh3zKD1oMEwqdzibiqYDAusCfKdf/DL9DViwna+F/wD5kgT5yTHUqqkj3NAO06XLLkjMt62SVMSQVJG2xlZHQg0xwDglrGojvfS0wH5iqALjNJJZwdDJJM+vyoLtwLtbcxRZERVA3dXzA/LcEcwY3FO4vtRdzNbVLQK6G5cu5V25AAmq1g8G9zG5cJjGCWkyXLoW2xOvhQaZWI1JOsTHOh+K4Rcv4u9hsRiQ2QB7TNbXMQTqQFgBgQJMHSNpNBYOO8ddLJK3LVxiYhGzanproKo2LD379q1BkwGjQy+n2En6U9xfgP8AZ4GIzrdYMMpfRgQdss+IHWeg1EVI7D3HxHELLHzXboYxsANT8sqxQfQ1iyEVUUQFAUD0AgU5XV1AyPNUgUyF1p5aBLrXKK9NcKD2K5a9rhQKWlUkGlUFG4TidCzaaU9wG4S1393NpQfhnErV4HK2gpWAxOS4wRhlP60E2/hgrE+tDOOcUa3bJFTuIOSfQ70E41w57gyodANqA32IxWbVj4iNqs3GT4DWX/2PjFvWmstCr5pOh+1WzEcQZkYAzlGsdaCl/tf/AM0ltOnrWocHXwz1rKOEcJvXsSGZTlmZ5VseBw+VAOgoK72ku946oRoGBn71acGfAPagPEdWMii3CyAgHPkJ1oM87RWw3ELqEbGfeUQ/rTF3s/ZYw1i0zN8TIDHrNS+12Jtft5KOrMpXOFIJUlYyn1hZj1qa6i7biSPVTB9geVBX8Xgr+CfNhFR7QHhtgBWBJEmSYOuvLeonDuG3cS9zE4u2mh8FsiX6EyNjzEGi2JstbY5f2uCN7ZDx8nn9KiYVLzHw3Lsbfmoo+wAM0AzjPZ/DN+YEJPVndo+TExRX8F+HocRduEAm2gyHpmZgY9YWPnSO1FwJayW/NAAHrt/vVi/CHBLbS+cwLSikcxCzqOU5vtQaHXV1eUCRvTi02KcFBxrhXGuoFVwrya9FBwpVJFKoMD7BW1W0epp7jN17DLl2J3p3swO7uvZaJDEemn+1TeN8Le6InbURvQE++zKgkSRVa7Q8du4a7C6rlk0P4IboxcXG8C6DWn+2WBDEsCZ96CTwn8SoOVkOtEv7fuqj3MhKsd4iPlVT7Ndn2/v7yhLaay2/ppRji3FjeAUCLa+VeZPU+1Ac4V23w+Gsy6O1ydQoESdhJO/yqTxT8V7a2x3Vhi537wgKPYrJb7VmqqLjkgaLKp0/if35D51Nfgq5QWJJPLlQN8Y7a43ESe8FsdLYy/8AkST9CKrPfXA4ud4/eDZ87Zx7NMirSnBFJ1Yz0jQU/a4OklQoJI3NBUOyl1xigqguWmV5vEmB/FoY6zHOtWw1g9332Dc3bZ1ayT4lPPKTrI5qf9qyW7dGHxudJIs3swg75WkifqKJcW43iExt+/YusoZ84iMuRtbYK7HwFQecz70Gn2+OnWQy6fECD7GRUa/xlmOSyhuuT8Ow9SdgKrGH/EvErKlLd7UwSMhjkSJYT6TTSdu8bfZEtW7dpXuJbzKs+Jz4QT8jy5GgK9qsQcLaNy8yNecQltdY6knoOselZ5w3jWIt3nuWrro7ghyhiQdI/p05Vof4uLZwdtMNbAbEXhnu3G1cIDoAdxmafkp61n3ALijPIltCB1Amf5UBXgfafHYU/kYi4B+4xzp/paQPlFXrhH4z310xOHS4P37TFD/paQfqKoeIuF9woHKBr9aTh8GHMfU0G68K/EnAXcs3DaZvhuKRB/xCVj1mrjacEAggg7Eag+xr5nxHDMiiGmeWxHqKk8N4vibC/k3rlojkCcnQ+Hy9DtzoPpKuArP/AMOe3TYo/s+KgXwJVgIFwDfTYMK0Gg6K6va6g8Fe14K9oMG7KY1cTc70QrEy6zqp5T6Hl7VabWIPfEbiKybg/FP2K73luXYqyOswhBHI7khoYbbRVxxfF1Rbd+2dHAMdDzE+4NArtQ4sXQRsdTUrhuBTFAXEuSQPEJkVWeL403pZtRECmuyGKdLdy2sgOYJ9OYHqaAzxvjLPltCO6TXQecjYn06fWhGOvFVW2o8dwR7TpP8AzpT2MSLiKACSdfQAa/ypFkB79y5+4uVR0O386CRgsMFCqPYe3/P1o6BQ2wPEPSiKtQN4i1B8O/Ome+7oXLrbW0LfQafU1PZZoF2tRu4NtN7rgH/Cup99cojnNBm7MSSTudT7nern+HvY5eJ5wcSbT2isoUzTbPNTIghpHMaio2B7LBiV/MusN1sozlT0YqMqn0zTU/szcPDcfbujOAPDctuhV2Q+aAR4ojNCk+UUGpXvwj4cyW1yXFKCCyvDP6tpEnqAKo/BeweL4fxBcS6J+y4dmdrzMsG3Da5ZzZwvKN63KzeV1DKQysAQRsQRII9IrLvxr40zWxhLbBE0a+xO/NLQHM/GR0C9aDHu1PGnxmKu4h9O8bwr+6o0VfkoHzmofCCBftTsXUH2Jg/aiV7AWMoZDiGHNsi5PlBP3NREwwVrdxWDrnWeTL4h5l5TyIketBcLlpYjKKVh7MGAOfL/ALml4gRm5AE8tKVhLrRntoGUfGzZF+pGnziaDsaIMdKH4oACepE+xkH+VOf2kHZpAk81YMPtr86Vi7eZG/wgj11NAzwjHFbi3E0e00/Mf1/ma+juEcQXEWbd5D4XUH26j3B0r5ls4YqO8G0w3z2+9ap+DPF/FiMIx8sXbc9G0YD2MH/NQanXle1m/b/8VLeCuGxh0F++vnJMW7Z6EjVm6qIjrOlBowr2sN4F+OF4PGLw9tkJ81mVZf8AKzEN9RWgYv8AEnB/sVzFWLguFIHd6i5mOihlOok89tDrzoPmp31o5dNwYWyDOU5io9J0+u9EeHYbSQitlJgsoPsdaj2rr3bv5pmKCJexU2goMEVP4LhQiNcbcA5ffrTDYId6WO3QfpRK5hGCG5c8Cx4U5noB1NBH4MGY3LhliBlA3PUx76VO4NhYtmdW7wh/fzfrSbNhkw6hdGunccs39FFEeD4PJmUbC5A+SD7maCSLdPATS2GnpApVtZ/rQcoignaXEagKYI8A5EFvExHrkgA8s/pR4jlVU7T4NsoxC5Gt99cLxctltMlsQubPACa6aEnlQTOCnvnt4YM1q0APCusS0bbEwdz0qN2gULfu4aS6p5WOjAyIIE6H2ot2adv2rDF4KG0htiV0XPJ21HiHOo3aK6RjMYy6W8gNyI1GdYH+qNqC2/hn2wtpgLy4h4OEzE9ShOgHrn0A/iUVmvEOKNisTcv3SGhvCp8oE676fX+HkIobxPAXFt23e26d7nYZlZQVlSpBIhgd9CeUxpXcCbxFVAZtwpEyekc6C2YHC3cThXvnFFBbUnIVYiAxUxlIUeXkKp2I1HegDQwT11rQOwzZ8FiECme5Hw6a3bhP67Vn+PfLhwpXKSzRpvBMmY1jagsXFrwKzMK0sf8ADvHzJA+dDExyhQbiLcYmUR8xtICQJyAgMx3ltNOdF+0mBIw75ASUCzGsDMhk9BpVcaGRDoQSonpqBHT/AKoDHGuHYi3bF2/btqjeVk7kbdBbIYfSu4Lfz27qsdQoI9tZ+/6+tFO3lqMJhsoMSxJnTUxQ3sXYD4kg6qtk5hyOxj7UBC1hpwrjnGn6092Sx37LjcFfJhGPdXD6OIE/5ooxfsgYe3AALWwTGnLpVd4pgZsOgPlEjrpQbj2540cHgMRiF86JCf42IVPozA/KvlwjQsxLE6mTJLHmTz6nrW98Uz8U7PE2/Fea2pKjcvaYFlHqShA9xXz2WMfPagWLYCydzsP5n0pvWRGp5aV7mpdnQhpiNRG4/wB6CzLjSAQpyzXcLsy8A7/c/wDOdNvh8szUvh2BdjCAydNP0oCa3bOHHhAu3zz+FagW7NzFXgNSd2PJRz9qsGG7N27ZDYg+yA7+5ojh+IraBS0qWx/Dz9550As2Q19FgZbYzR05D9DTnC/PcGsG4xH+lQD7b1LwZU3Xdt38zdYEDT26UmzZIvOTsfKQdxlTUem9A4LUqPalZK9w/wDd/IV7ZHWg5bfpoNT003rNuJcae/bt23Syq25KFEysJ80mYMnU6CTWj8Uvd3hrzA7W2+4j9TWV5aC3/hyUzDMFm00qPjctGgPpl2/iqP8AiDhw14uFCmTmA3GsCfnXnYPDE3WcWhcNvKQCVEEkxAJ1P6U32ytRezi13a3J/d8RVoJhSYg9QKAbjuIJcw9qyuGVGtTFwXGJadWlSI1bXcxsKDvocwmRrI9KkFqbYE6Dc0G1YPBWWwryLf5wDDISAMxnr6jpWP8Aabh/c3WTMGGpEGYEnT0Okx61fez4t2+Hstyx4skkEAMwBgOsmYnSRGxrOOIWCjOrKVIJ8J3E6j7EUGnLdZNUJVj3ZzKSpgJBUxuDmJ15x0qvWOF2O+csLuW4G7tNApvBhBUhpIU5tCI35UfUAqmu6If/ABFAMbgLwZStx2K3JtKgJYFiS0DWdCdhQWPt7wcd1hEQMitozbhSeR13qN2U4HaTOyznUsMzajVSumvmg7xzI2inuIXb7tZz/tAQLLC4pC5twZyAa9J5US7PW8tlm/edifYE9KBvi9vL3aD4UH6UNS2CCN5EGpmOJZix3J+lR0SKA1+CnE8j4nBMfK3e256HwuB88p/zUK/HLhOG76z3VsLibgZrhTKuZfhzLpnuFgQusmGGukCcJijhOIW8Us5UI7yP3G0bTfbX3Aoz2Ut/2rxp8W391Z/MVTvlEph1I9Ya4fU0AjE/griksm42JsDKpZgQ4ygCdwDrHp8zQfEfh/fFq24dVNw5Ql0FX2mQRIb7V9BdqCP2W6DPiXLpuJIBYDnlnNGu2xqu8Ps/teICi6lzD4d0usQkMXUEJbaDlGWM5gAjwiNaDM8Pws32DnRR5idhVjw9xbYCWVgxq0eL3J+EHoNaj8OtjuLYRSSiy2ogswmSPcGPaBtUfE4t7YgWx65mytPOQRM/0oCPdHctPsI+/m+9Nth1n4sx28R+sEwPpTfDsYWUGPFsR/Wq/wBqOMuSbNgNLHK7wRJ2yqeQ9f8AugnnEozMtvxZNHubAtzCxAMcz61MwaGS5B0GpnT58p9q7hXCBZtqgAMfxDU8zoaj8bxbM9uyDuwBjQAcwKAjh/IB6D9K8y6inMOvgX2FO9zP9OdAE7W3MuEePiKr95/QGqHhyuYZwcvONx6irh27uAW7Vsbl2JHPRQB/7VV04ZcgFh3anZ7nhWOsnce1A/lRVZrN2CCCJBExB6z8qkWODEWxisSH7plzDu4JYkyVza5I6sK9fh9tgluyHuFiS1w5SAB52XLsgGsmpHE3ti2fzNWMXNCbkR4bSjYKARziQZoAfEcOYFxbeW005YYPEGILCPEPUDfSmeGAG/Y//W3/AO4ojwPHAnuWgK7AKrTl12U5QY1jX1NPY/gLIc6ITlIZrTeYDRgD1UjmNCCDzoLH21zLh+H5LhYNhrsMJkgMr89YAA9dKoPEsU912uXDLNEnrChR9gKsnHuLNjXEWbaqtoW7apKqvizMVnc7prpHSqzctmSsGeka/Sg0OwPBb/8AzT/1FReIZh3WRsrd8oBBIiZB15afal4PF5bVrNpFpAR8o+tROPd4bKP3ZRC58RdfFpoMo1660D/BuK3Xtd7iLxKr4QPhAWenmOsfLSj3DMSe6JzeDkNAI3JmJJJP2oHgOHYVcLbuKbl5yJFuRCsdwIECD8R1qBca4UUSona1JCKJygCYzEkGS3yoLhh8N3kZdt55e9QuK8Ut2PCvjc6ToY+VCsTxW5bw6WUHijaR4ZOg09OlN8N4YEzO+rgSwOsDXT1mg9w/E3UO72lug2zJXwnJ1Ig+XrGms+hP8N+0lnAMBiA47zDWQGUZgIe8xkTPxjaagYnDEIXTwsAYI9RBB9CDQ577omdgTZKWrefKDDombLOpUyxHKddKDZu0PH7N7huJvYa4lwrbbIRutyItyrCVYORowo3wjh6Ya1lE/vOxJJZj5jrzJ5DrXzDiMVlud5ZlYKzEgGCCMw5iQDHpWkcD7d38fxHDBwq2bcs6DRNEYtecnaN1B0WOZ1oKnxG7et3zetGCgC7EqUygww2ZGmTGxO4IBp3jHGji2sAv3IW2SxLCQZ2zSM+g8OaNDFRsVcv3grIraHTIDEHVT67kH9KkcPORGa+qd3rCG0s9AdpH/VAjhHeo5KXCyt8REgkbDzb/AD5Uas43MB/8vut9DZUAxE6MSdDTOC4wl4OvdsCGCKwIyKWBykqNfNodxrU5MJckWnt2s7+VmUMs6fFB013/AIaDmRipnGLB0nuRz9V2NQ73Eblu4FuX7eQjw3+7OWelyNVPrEe1KxnCgCi3c91oLaOEVj1MgkDeAKdw+CtufFZwyH0sm4x9yTJPrNAuw90u697Z8BABKXMpBUHwwZETGtS8uI1IfDNGp0uDT5mofaDCph0tEYYG27LKouUDK0lssnJKEjfkPWp+FTBX1VUtqVWfAt1gRJ1MhgSPTlNAhjnQvcW2wUeF8jaMY8IDanTp0ofiLIuuM9nDuSS3jeA0+aJWCfXep3F7dsMlvI2SzGULccNPP4hm+c86cwfD7L/mnvxroe+YrPTKSQD6RQV/gPZ98RdxTWsllcOhGUZmUlvhUiPCQDP6VX2wQJVQS7ySdPMSeQ16/erpirD4cG3YLIMQMzlT4iP41O06+JSPY0MwOHs2iZHjVhnMbSBlIAE5DIlh6cjQQ7/ZwKQy4e8eYYMQR01keIEb072i47fuIGv2XW4ghLyju2kjZyrQwLeKI3mIk05gsIzYgWS9xJYg5VVjPWGU6f1p/tJwV7Qt91d785/K9tAogkScumhHSga4pgDbw3Ds7hgtl7hKmYVnLRoOh5+tQLeDW9/fF7SMJHdgEyTGVgASNADHUn0oj2iw1pCpt3e9LKGYKf7tiSMjQPFp1A9qGNgGFsujqqnxGZJU6zOupoJuCxdrDFlLZlygKWRgw5GQV1n00oH+xnFYu1bwqwxIgqkEMTJY7REDWRT9ktffwvmKIxfMYEARmXMeWmlH/wAKUKYwtbKO7KwGYkINjJfXXbQAnWgEdnsU9l3s3QQ0ky0bxqNfrXjX3a74PEBEa+EQSdeUGdt9qlcbsr3vfXmFwuWJVIENJELzgeHfkZ9o7cSuZQtuwLSHSSZbnsNgfrQEcZxZg6Qls3YCljPh1+FZ2A6UYwt57t1kaEcDRdwVOxHPUdeYqnJw662mZ2NsFgoksdZIUnWTRzEsQRi1uS6QpV1K3PKYBGkbHUiJPrQO3sRdVfGgeBla2gyHWesydOopnhvi77Cy4tl0zqYLHLbSPFAykTlJA1APWu7YYqzew6YlLQ7y7IYgHMrBdCdRoeWm4NM2eJjv2tojElihuAGIgQS3WB9hQC+12GtIbgtsYlYUgaHSYMZo0OhnemeE2bK+a4UW4CpaCQQRBkAiQdtdKL9r+FW0S3lmTCnWdWmGPMwTrQXhVu27CzbF03m0ZAT4mG4EbiZigud1AouBYbu7bO7trqB4VHSd5qvrwu47d4xDKBOUxngjQ7QyifMpI0G21T8NjRcBRGjOkFW2I2a2x30kZW3iRrFP8Fx0uq20UN5FEzlOwHQo2qn1iYkUCeBIfEuTMjLDZBGU8o5AzBj0opZzWMqm+tqSTkufmu5J1hRGUyfhPPWmbmLRUJslkLqZTmjbMJ6dD7TVZtcNN0guw6M5HJdZJJmd9aC6cO4vba6U1RyfDKsskAzodvaanLiSUAvlWaSVyghoHz+8CqBd4u3gQMuVAIczmkSOZ1JGnOnL/jYXZd7YytDQGBGkZZ1Gnw8tY3oL/bvELmJ7tOrPOn1j71VeOY20oY4e4r3OeTRtdyDrrprGsUExrteYXGvo8T4IeQNdkiNvWp3D+GGQF8L5dQV80kFSACSNBoR/WgI2McxRjeZihCsEtkAzEEM6nNuJgdaJYzilklUtTGmZTOYafECZJA19aBY1msIgfUMWiBIBEfUajTcHlQvG3u7BJGW4dCd3I0kfwDbXc+lAfxuLuXHnxDVT5QVujMPCGGylJOvoKDX+B+FjnAskHKdZUjZPbXT2q4dlcQj2bkMrd2vgbQnKZIB5ggiNaB4rFZ/yLKg5yM8EBVAUSJGkmJ0oI/E7y93ZxlktAHdOFbxIygAzPm0A33EEEUKxnGQZBLHMZjVdzJ/5J33pxsPfsNcCjvrbgh0UENA8rAa+IbiJ3I1mi/B8WcKzq9kK5TXOozoCJld9DziftQAcLiFzrbS2QJmNjMbsegP86kDBXDcCJ3bwAWObSTqRG8RyiiFtluqAoCsJ15n0nWCAduU0VPCcJetM2c2L6AaIiggqIkREzz1HtQBcJwtC7IdYE3WVgFtndV8UkgCdNTqKm8GvK91WtWFbDWi0AjRzB1WREg0DbCPmc3btwCRnYAQwPOF1MdN6I4ftPas2RZs97dbqAQPbxGfoKB3iF+2CHut4jsoGi+gA0FCb3F2OqWhpEOSWieeURBj1qQ/CrjsDdAWRJTcr7k86avJlF3u38DQrAb+6nmZBB96CZ2Zxfhu3rjSQNTERHIRy/rVl4ZwgJZ/aMRevP4c+VnZQBE6gQflVGAcWWsqsCSxZSCWAOkek7/KnuK9oL1/IL7A2xBCpK6g7kA76c9OYoJPEsVlNzvAMt9My/wABKhTlHLKQRHtTvBL7tYu5QSFuZ1VQNtyBzmPXlUDF5LmHCsWz22kEjzBvMAemb1pXZnGC3dGRwq7OH8OfeB8UESelAYv3e/ZGUMUF1FmCAfDJGvMCKreJvonEWdXNsLdXI6EhlCkBiPXf3mrNjLtyFnErlHiBAUDnqNNTVeuYK3fupatbQWNxusSSR+6NPCd5NBMS26bAGIIzEKQd/CYn6mkWFSVZVWZGmsj70cvceZgRmta6bqT9eVN8Nx3dIFQWY/y6+53PzoIAvXEV2FoPBzE7qAT5vrvMeaotviNxw0kJAnKtuAZIEEkEAGYk6ajrViPEWKhgLW5VgIGuhAMbgjWD0PSa8bilxSWIRgQFKsJSNCPbb7elBXLfDHksUzwRGUZlAjnsImBHvRLFcMWJD3FD7iRBnWIGvsNaODFvcBVe6QaaBiD1iJM0Eto6XiWtd4fKASCMscoPP+VBMwHDxYIFsIwIzOHIIOu0gypA5+uxpntCFYKbFq4LkwLZYXLY9VI8aiRtAGgpvFYmVYi33c6d2pI1BEmZ6axTLGyi5rrKG5DVnGnJVmJO5MTQPWkZGDXnXNIJQgz0GkadJPtrXYTAPna48vnMybcjeYBYaaDlEfOmcFetrbYrZt3QdjEOPn1+9JwpAYs7lHksBanMu/xD6TQG8IyW2uGyiot0FWA3Gpgn1ExEUxjeFuAe4Nli4hrrOQTPKAND7wKr92/kdms3HY+Y94SxPUzz9xrUtuM6aWBmIGchjrHM6H00+VByYq7a/Keyisp8N6zd8QI6wxB9tDTyYV8Q2e5dY3AZVjII94gH+lJuYlDbLWigIE+Ij1nQCenPrTnEb1xBbNq4PGkkwY1jaCKCTjLDSALYVlAIZROY7HMdz7HrpNMPiWICkajQabknn+tMkXraG61xxO0W8w9D5gY9daHWOOX7jZQQ++hAk9YOhBI1oCOGUC7FzbLIACkjXeCRyJqy4AWbSq9rAjN5hcdraFhrsLeZh02qsJh7N1bgVFR0IZWNwkXFMRmzfFtoDvFF+GYazbypctJmQgyW0JJAkAmJjUEesRNAG40MTiL7tdBCHXKHzKmg8BJgmKJY7gSJYW7mKyFjLokRlgh8w9PDGp9agYszfDOCEAIUTtyGnMzNWTHMW4dqMwRHEHaQ0gE8hqDQVM8JOVTbvAn4SQVYRyMFp6cqY4vw9rSB7gChtBqPEeY01H05VI4RftqWZmygEZlkMRP7pGjDXbQ+9WZuIhrZXD2rRPwvcusrAEfCIjPPX50FSspJVXzoMp0d86iNTpllG8Oqtyim7hsg96ihrbaBGZUUxvmkkqeYgLtpVj4VwAYzv8t1kWwqlwYbOxzEkDRY0iY5UFt3Lli4ynLcjylwConZgORiRz50E+7gjisj94lrChVBERoDqATufXbWvOHcGsNeYm49u3lZvCpjLmEAudhoPFzMdar1zPevW+/ulZbQ7gAHcKPXlHI9KtXEDdvpkOFDsBK3LbLlGk+VoMxy1gx0oIz426HyG5ZLfu90W/RTXt7Gugm4MKB1excH624pjOuZRGXmSBqeg0GlS7nFgqxbtOdTmlptkeukg9aBGGxklvDhCjjUqjZMw8haUAiTB10DEivLQHd3Jt2kGki1oZDQ2YRy/rSOO8VzLmFxypGUWgWCaDppIM86TftI1i3duklmTVY0XLHik8ysSDvNA2OG27xuG3+XcXW3khbbRyXQH1n1qPexwLZ7lpSwIBm4VOkDygj6xTvB7xF4AlTzA2KaarHKVOkaGofEEVsRczAwuhA3HhETz+dB7ibhuMwt2woB8a96CduTFjv1E1Ns8PUf/WYmND3yn7TFM8PwOFgZ7gkgbHQddzy2qdZ4JhWmL0HTb+sxQRsrKwLWmVRyVjrrod4FQDfbNK5ySCGU6nX+nWrDc7N4YQq35aJOugofjOCW1Wc7MSYAH8zsPrQRziFRCEQ94RG2ijmSepqZwu0oRmBJAhcwXVid4GuuoEjoPmxh+HtlBElQSBIlZnUHr7U3i8fcVlZMq5PKFWF13ldjP2oGmwLOxHhX0bzc/wDb617lZUe22oQEkEbDfw+hI/WhWJYuS5JzzO/6dKmXMbcuqM4HhBXPsWB1g9YigKcI4nZRFF6yz22Ehg3liJAE9SPWg/EFNy8XRDbtkiBzC9SB9dKbm7lCrzMroIG8+x0q08IFq7ZVP3hox8yNGxg7T8j8zQV21eDh1t5YFvISwMEBwQxPtp10oovDbl9gyFAiRkLtlHKMvUaTPqaj4ix3N4kqLluZKqvm+ZGgnU89SKj4l8TiSz5fCpnIB4VHLT+dAeuYVovhrmG/MX8vxHPbYEERpHI6etMpx1xhb9rKDJVSp0Algc23NQR9egoA2KvoBDADpkXT2kaf7VLwWNz92b8uuoIiJ3jaPiAoE43BIq2u7IZ3BLBSWA6ctPnHtUrhveKslTlbTaTMHXqNh9RVh4Bh1bE22RblpoCkbKR8MRvoTqaZ7W3176RbLzIOU6hQQPn7etAH4Nxg4XGPk8jqEbX00Ou+p+9WviXC7Bt3LjgKjCSToQCPt6VShibtoMLVoG2x0kAk8hJ3mNN6QmKu3E7vENc7v4QQQAeRzxrHIGgZ4hw8C+iLMRo06HQxry1Ee9LwzPbO18T0BO3sal4cpnS3cJYOFKPt3bgCSD0JAkbaiuucPe9imt21urzLZoRdATGnUxHWgRbVlyuZAnw7a9BGsa1K4ThScrcjJYagwOjf7UhcFtroPseXpRq1hiSqmGEebYxoYI9TQPXMIi2nvnNqwIVtcvKAOZOtA8Y57swYyXQT0hlYSRtuqirmtnNAMFeh6xHOhGM4TKOWaJMHlqsZT7HX60FZwmKMB2tgFQYeAF6gf4dToeQFP4rD23KXszK7+FyhkNJlih5jlpzIFdhsLbZs18WkAE6AS300H1pfF+L21cMlzKQIgqQVHRRG56+1BY8LgMOyhckvMASuaNRLGDEH7xRJ+HYZGC91aIOgEANMwd1IbrMiql2Sw7PezhcojM0nxu06egQCIArRlBj1A+tBAudncJv3aDrKrEfShnEOBYciLShROpyqPpoKjcW7T3MOxFzDlrZ8rqQW2kZp9P050OxPbHKgZbDk7nOQBtvp+lBCxmCuJmAVsizGU6bbwD6c+lV5s1xtJ9p/WrngcLicWDcw4d8xzzEWxHwglvfSrXwrsY5Y3MRdVGgQlpZKxtLRv6RFBj1zCkE5tI6g6/OiWAuqhVLWa85GqKpkEDXfTQSZrV8R2TwTO5xFss3Jr13JIA3CoQI9SJp3h3Y/Cz3luxYO41DvPUeJqDFrmNLE2VUW5JnWT7TtE0tMN3bghjv/ANg1vFzs3hrlpk/Z7A0y/lqEI56FdV11rH73DbgxVzCtbbvE1BEkMs6MDvzHLkaB42xiWCqwWAc7giOg1gjX23qHg8E2qJiMryWjbbbXLz6UeHYPFKBcQW767stq4e8mZlgwWSPeR0qPxbBopWW7m5sMwJk6eE7EfOgrXF7DoCXZvF4lMABusbR/zrXmMwzi2FaWHdhhlABQnbnr15bGjuGwNwBlJNxQsgzMdR/DpP0NFbuQXB3iggIZ2EyIU+sGgk9iuK3L2Ga9dy5sOptqVES0DKWG2bUTED0oFh8atzOQwzd5kAP8OpI9xJr3gTXGnDWiFt3XDOeY0g6+ug/So9vB27N0xo8sU5yNVAI+c0HY+7cBCWVnSWJ99vnQZLN1WLofFMXEO3vHMfejdvC3l1Uh+bSTMc/f/qot+yWMqgBIIOpOYHeZoI2EzLcDWxIUklG+FspEH+EzM+lWU8cu2kC3LQDNBWGOqxr8INBsJgci5iCGKw3up/pRW9gUfEIz+UKdI3mNJ5aT9aAXh+IWtCXFTV4pbA8NxNdNWFUnORrFOjMVzRpMDbUn/ag0HB8XtAD81P8AWP607iOIK1t4uIQTqMynpHOelZ+t8WfEQGuEeFeS/wAR6noKThrxNt2EDVRJgev8hQO4yZAB0kgdBrvNONc/aLLBtbtsSp5kDl7RI+leOwCszLM6+nPT7z8qi4LGIryNJ0Pr9aCZwX9uVrZtkhZBXvD4I0PPXLB5VpOH45mtMxgiYOXUHQiQfeseN+YJUZRsI0H050X4biRYQ3QIJlbSnn1aOYEn5mOtBcOLcaV2YZXa3qB3fmB8IEg6n2Goo52R/DotF3HEkHVMPtHQ3COcfD9TUv8ADXsSLCricQs4lxKhh/dKddf4z9qul17jEi0yoVIkOslx9RlHKYMdKD21l/ukWEXQhAAi7QukHbppTVy+9o3PAHtgZgEH5nORl+L0+dD+JF81u+FTwsRezObaiAcr85EwYMxPqTVfx3bcNcAwdo4m+qsDcAZbcSC0KPE4ED+tBccLes4mzIAZCCp0gwOUbg7abg0/g3JtJmBDFBM6EGIPzms4xmE4niLXe3MT3VvNlZVm3l1Ak5fFudiZ0pw/h8vfOlzFOfDKMS0zMAEkwSDEgbzyoLjgMJcVMrKiQAv5bZs8EeI5lXUgazJ1NNcc4QH7prfhuqwVWESFJ8Y1mViTl6gVUMP2QuC2rWMZcDlysBri9RqASRqDqdIqW9/imGd1zDEJbEsWUeX/ABCDPoZOlBacJjxswJhiucDLAVfE8nZZBGhO1e4/B2sSn5gF0fDcUDvU+0N7R8jQHAdp7WIU23HdOdDbfW02skA6CD8jrzqy2roAj+ZP3OpoM57ScJvYQrc8Nyzm8F9BDCdMr/WNZ9+VRMbhO+td5mMosEaRvvtvV9w/EmcXCbYFsnLlfa6uxzKdp1g9InSqjj7SWzdsWcwttBUN5lndDPTUe0b0AbsvxFcNiCbimMpjT4p0qFxMLeugwVC7QOpmlYqztz99aZtuU5aem9A4tnKWJbKcpg9aawTmQp1DMJ6nWnmv5josnbXlTFtGRgI1BmgcvXyLzBdVJ0BOx1jX11ovjIygMIhVhhrrtDekaUK7yHJI3M78/pT1zFFmAghSNdeY1/pQVEVynQ11dQMuPCW59amWXKgAbbwQCJ11g11dQEsSYa1EeJhm0mZPrQjiGGRQhVQCZn611dQRkE79Ku/YOyt3jAtXFVrdoEopAhSoJX3g66869rqDZ+KXCtsspgydfYEj9KC9tMa9q3h7ltsrm6gJEaggyK9rqCifiRin/aLWHzHuRbV8nIsdyf3j7zVywmGSxd4ebKKhvW37zKo8UWwRPzE6evWurqCV2k/uX/iUZuh5bbbAD5VUuI4hm1JMroD0APpXV1AjE4+4Bo7bjn1Bn9KK8H4hcFy6MxgoxO2pAIGu+grq6gZ7cYRBbw5CKCySYAEnQ8vWoHB8dcOFvy7fl+QzqsCRrvvXV1AY4ic5tq2oOpHIx7cvSgPGWPeKeZBBPoNq6uoBOJ61GuivK6gew4pnENr/AM6V1dQRsxin+FjNcAOorq6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xtimeline.com/__UserPic_Large/1697/ELT2008043018425010967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005706" cy="3200400"/>
          </a:xfrm>
          <a:prstGeom prst="rect">
            <a:avLst/>
          </a:prstGeom>
          <a:noFill/>
        </p:spPr>
      </p:pic>
      <p:pic>
        <p:nvPicPr>
          <p:cNvPr id="6" name="Picture 2" descr="http://www.unit5.org/hills/Marshal%20Plan%20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6680" y="573144"/>
            <a:ext cx="5027320" cy="5628628"/>
          </a:xfrm>
          <a:prstGeom prst="rect">
            <a:avLst/>
          </a:prstGeom>
          <a:noFill/>
        </p:spPr>
      </p:pic>
      <p:pic>
        <p:nvPicPr>
          <p:cNvPr id="5" name="Picture 6" descr="http://admin.bhbl.neric.org/~mmosall/ushistory/topics/Peace%20With%20Problems_files/image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428" y="1142969"/>
            <a:ext cx="1216555" cy="1828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6208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</TotalTime>
  <Words>658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Occupations</vt:lpstr>
      <vt:lpstr>Slide 2</vt:lpstr>
      <vt:lpstr>Slide 3</vt:lpstr>
      <vt:lpstr>War Crimes Tribunals</vt:lpstr>
      <vt:lpstr>Slide 5</vt:lpstr>
      <vt:lpstr>United Nations</vt:lpstr>
      <vt:lpstr>Slide 7</vt:lpstr>
      <vt:lpstr>Cold War Begins</vt:lpstr>
      <vt:lpstr>Slide 9</vt:lpstr>
      <vt:lpstr>Berlin Crisis</vt:lpstr>
      <vt:lpstr>Slide 11</vt:lpstr>
      <vt:lpstr>Communism in Asia</vt:lpstr>
      <vt:lpstr>Slide 13</vt:lpstr>
      <vt:lpstr>Korean War</vt:lpstr>
      <vt:lpstr>Slide 15</vt:lpstr>
      <vt:lpstr>Eisenhower</vt:lpstr>
      <vt:lpstr>Slide 17</vt:lpstr>
      <vt:lpstr>Cold War Methods</vt:lpstr>
      <vt:lpstr>Slide 19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D-Day to Doomsday</dc:title>
  <dc:creator>nmosley</dc:creator>
  <cp:lastModifiedBy>nmosley</cp:lastModifiedBy>
  <cp:revision>86</cp:revision>
  <dcterms:created xsi:type="dcterms:W3CDTF">2014-04-17T17:06:10Z</dcterms:created>
  <dcterms:modified xsi:type="dcterms:W3CDTF">2014-04-28T19:46:11Z</dcterms:modified>
</cp:coreProperties>
</file>