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67" r:id="rId4"/>
    <p:sldId id="257" r:id="rId5"/>
    <p:sldId id="258" r:id="rId6"/>
    <p:sldId id="259" r:id="rId7"/>
    <p:sldId id="260" r:id="rId8"/>
    <p:sldId id="269" r:id="rId9"/>
    <p:sldId id="268"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Mosley" initials="N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p:cViewPr varScale="1">
        <p:scale>
          <a:sx n="70" d="100"/>
          <a:sy n="70" d="100"/>
        </p:scale>
        <p:origin x="-12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754E0-165E-4667-A17E-FEE77FE33C1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754E0-165E-4667-A17E-FEE77FE33C1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754E0-165E-4667-A17E-FEE77FE33C19}" type="datetimeFigureOut">
              <a:rPr lang="en-US" smtClean="0"/>
              <a:pPr/>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754E0-165E-4667-A17E-FEE77FE33C19}" type="datetimeFigureOut">
              <a:rPr lang="en-US" smtClean="0"/>
              <a:pPr/>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754E0-165E-4667-A17E-FEE77FE33C19}" type="datetimeFigureOut">
              <a:rPr lang="en-US" smtClean="0"/>
              <a:pPr/>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754E0-165E-4667-A17E-FEE77FE33C19}" type="datetimeFigureOut">
              <a:rPr lang="en-US" smtClean="0"/>
              <a:pPr/>
              <a:t>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A287-516A-413E-9BFC-47B0F59CF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archives.gov/education/lessons/worksheets/" TargetMode="External"/><Relationship Id="rId7" Type="http://schemas.microsoft.com/office/2007/relationships/hdphoto" Target="../media/hdphoto1.wdp"/><Relationship Id="rId2" Type="http://schemas.openxmlformats.org/officeDocument/2006/relationships/hyperlink" Target="http://www.loc.gov/teachers/usingprimarysources/guides.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chnm.gmu.edu/cyh/archive/files/apparts_b60cd02284.pdf" TargetMode="External"/><Relationship Id="rId4" Type="http://schemas.openxmlformats.org/officeDocument/2006/relationships/hyperlink" Target="http://socialsciences.dadeschools.net/files/workshops-meetings/Secondary%20Department%20Chairpersons%20Meeting%205-17-2012/SOAPSTonE-Chart.pdf"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1470025"/>
          </a:xfrm>
        </p:spPr>
        <p:txBody>
          <a:bodyPr>
            <a:normAutofit/>
          </a:bodyPr>
          <a:lstStyle/>
          <a:p>
            <a:r>
              <a:rPr lang="en-US" sz="6000" b="1" dirty="0" smtClean="0"/>
              <a:t>History Skill Builder</a:t>
            </a:r>
            <a:endParaRPr lang="en-US" sz="6000" b="1" dirty="0"/>
          </a:p>
        </p:txBody>
      </p:sp>
      <p:sp>
        <p:nvSpPr>
          <p:cNvPr id="3" name="Subtitle 2"/>
          <p:cNvSpPr>
            <a:spLocks noGrp="1"/>
          </p:cNvSpPr>
          <p:nvPr>
            <p:ph type="subTitle" idx="1"/>
          </p:nvPr>
        </p:nvSpPr>
        <p:spPr>
          <a:xfrm>
            <a:off x="0" y="1752600"/>
            <a:ext cx="9144000" cy="1828800"/>
          </a:xfrm>
        </p:spPr>
        <p:txBody>
          <a:bodyPr>
            <a:normAutofit/>
          </a:bodyPr>
          <a:lstStyle/>
          <a:p>
            <a:r>
              <a:rPr lang="en-US" sz="3600" b="1" dirty="0" smtClean="0">
                <a:solidFill>
                  <a:srgbClr val="C00000"/>
                </a:solidFill>
              </a:rPr>
              <a:t>Document Analysis</a:t>
            </a:r>
            <a:endParaRPr lang="en-US" sz="3600" b="1" dirty="0">
              <a:solidFill>
                <a:srgbClr val="C00000"/>
              </a:solidFill>
            </a:endParaRPr>
          </a:p>
        </p:txBody>
      </p:sp>
      <p:pic>
        <p:nvPicPr>
          <p:cNvPr id="1036" name="Picture 12" descr="http://www.teachingthecore.com/wp-content/uploads/2013/04/close-reading-common-core-speeches-primary-documents.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23" t="12572" r="6350" b="11714"/>
          <a:stretch/>
        </p:blipFill>
        <p:spPr bwMode="auto">
          <a:xfrm>
            <a:off x="2634343" y="3886200"/>
            <a:ext cx="4071871" cy="2497794"/>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adlaitoday.org/ideas/images/resources_collage.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5054" b="19120"/>
          <a:stretch/>
        </p:blipFill>
        <p:spPr bwMode="auto">
          <a:xfrm rot="20958927">
            <a:off x="587826" y="3036694"/>
            <a:ext cx="2784085" cy="1869648"/>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century.edu/images/bridge/tutoring2_s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62600" y="2783928"/>
            <a:ext cx="2895600" cy="192689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evergreenpark.org/UserFiles/Image/General_Web_Documents_-do_not_delete-/teen-driver.jpg"/>
          <p:cNvPicPr>
            <a:picLocks noChangeAspect="1" noChangeArrowheads="1"/>
          </p:cNvPicPr>
          <p:nvPr/>
        </p:nvPicPr>
        <p:blipFill>
          <a:blip r:embed="rId2" cstate="print"/>
          <a:srcRect l="6000" r="18000"/>
          <a:stretch>
            <a:fillRect/>
          </a:stretch>
        </p:blipFill>
        <p:spPr bwMode="auto">
          <a:xfrm>
            <a:off x="6705600" y="4576010"/>
            <a:ext cx="1828800" cy="1443790"/>
          </a:xfrm>
          <a:prstGeom prst="rect">
            <a:avLst/>
          </a:prstGeom>
          <a:noFill/>
        </p:spPr>
      </p:pic>
      <p:sp>
        <p:nvSpPr>
          <p:cNvPr id="2" name="Title 1"/>
          <p:cNvSpPr>
            <a:spLocks noGrp="1"/>
          </p:cNvSpPr>
          <p:nvPr>
            <p:ph type="title"/>
          </p:nvPr>
        </p:nvSpPr>
        <p:spPr/>
        <p:txBody>
          <a:bodyPr/>
          <a:lstStyle/>
          <a:p>
            <a:r>
              <a:rPr lang="en-US" b="1" dirty="0" smtClean="0"/>
              <a:t>Practice, Practice, Practice</a:t>
            </a:r>
            <a:endParaRPr lang="en-US" b="1" dirty="0"/>
          </a:p>
        </p:txBody>
      </p:sp>
      <p:sp>
        <p:nvSpPr>
          <p:cNvPr id="3" name="Content Placeholder 2"/>
          <p:cNvSpPr>
            <a:spLocks noGrp="1"/>
          </p:cNvSpPr>
          <p:nvPr>
            <p:ph idx="1"/>
          </p:nvPr>
        </p:nvSpPr>
        <p:spPr>
          <a:xfrm>
            <a:off x="457200" y="1600200"/>
            <a:ext cx="5105400" cy="4525963"/>
          </a:xfrm>
        </p:spPr>
        <p:txBody>
          <a:bodyPr>
            <a:normAutofit fontScale="92500" lnSpcReduction="20000"/>
          </a:bodyPr>
          <a:lstStyle/>
          <a:p>
            <a:pPr marL="0" indent="-514350">
              <a:buNone/>
            </a:pPr>
            <a:r>
              <a:rPr lang="en-US" dirty="0" smtClean="0"/>
              <a:t>As with any skill, you may </a:t>
            </a:r>
            <a:br>
              <a:rPr lang="en-US" dirty="0" smtClean="0"/>
            </a:br>
            <a:r>
              <a:rPr lang="en-US" dirty="0" smtClean="0"/>
              <a:t>not get it the first time (or second…)</a:t>
            </a:r>
          </a:p>
          <a:p>
            <a:pPr marL="0" indent="-514350">
              <a:buNone/>
            </a:pPr>
            <a:endParaRPr lang="en-US" dirty="0"/>
          </a:p>
          <a:p>
            <a:pPr marL="0" indent="-514350">
              <a:buNone/>
            </a:pPr>
            <a:r>
              <a:rPr lang="en-US" dirty="0" smtClean="0"/>
              <a:t>Review these directions and examples anytime I ask you to annotate or analyze an historical document!</a:t>
            </a:r>
          </a:p>
          <a:p>
            <a:pPr marL="0" indent="-514350">
              <a:buNone/>
            </a:pPr>
            <a:endParaRPr lang="en-US" dirty="0" smtClean="0"/>
          </a:p>
          <a:p>
            <a:pPr marL="0" indent="-514350">
              <a:buNone/>
            </a:pPr>
            <a:r>
              <a:rPr lang="en-US" dirty="0" smtClean="0"/>
              <a:t>The written portion of the next test will be based on this skill.</a:t>
            </a:r>
          </a:p>
        </p:txBody>
      </p:sp>
      <p:pic>
        <p:nvPicPr>
          <p:cNvPr id="20486" name="Picture 6" descr="http://1.bp.blogspot.com/_ZctSmEfo2vM/TGisUgYIMpI/AAAAAAAAAzk/WQOi3hgUAsE/s1600/BerkleyFootball-AP1.jpg"/>
          <p:cNvPicPr>
            <a:picLocks noChangeAspect="1" noChangeArrowheads="1"/>
          </p:cNvPicPr>
          <p:nvPr/>
        </p:nvPicPr>
        <p:blipFill>
          <a:blip r:embed="rId3" cstate="print"/>
          <a:srcRect l="23077" r="9231"/>
          <a:stretch>
            <a:fillRect/>
          </a:stretch>
        </p:blipFill>
        <p:spPr bwMode="auto">
          <a:xfrm>
            <a:off x="6553200" y="1680410"/>
            <a:ext cx="1972346" cy="1934875"/>
          </a:xfrm>
          <a:prstGeom prst="rect">
            <a:avLst/>
          </a:prstGeom>
          <a:noFill/>
        </p:spPr>
      </p:pic>
      <p:pic>
        <p:nvPicPr>
          <p:cNvPr id="20482" name="Picture 2" descr="http://media.npr.org/assets/img/2012/06/19/istock_000007848197medium-eb1e545c8a26cde6cfa94708a8bbaf8e229a10ff-s6-c30.jpg"/>
          <p:cNvPicPr>
            <a:picLocks noChangeAspect="1" noChangeArrowheads="1"/>
          </p:cNvPicPr>
          <p:nvPr/>
        </p:nvPicPr>
        <p:blipFill>
          <a:blip r:embed="rId4" cstate="print"/>
          <a:srcRect l="23398" r="18106"/>
          <a:stretch>
            <a:fillRect/>
          </a:stretch>
        </p:blipFill>
        <p:spPr bwMode="auto">
          <a:xfrm>
            <a:off x="6019800" y="3280610"/>
            <a:ext cx="1295400" cy="166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 Analysis</a:t>
            </a:r>
            <a:endParaRPr lang="en-US" b="1" dirty="0"/>
          </a:p>
        </p:txBody>
      </p:sp>
      <p:sp>
        <p:nvSpPr>
          <p:cNvPr id="3" name="Content Placeholder 2"/>
          <p:cNvSpPr>
            <a:spLocks noGrp="1"/>
          </p:cNvSpPr>
          <p:nvPr>
            <p:ph idx="1"/>
          </p:nvPr>
        </p:nvSpPr>
        <p:spPr>
          <a:xfrm>
            <a:off x="457200" y="1828800"/>
            <a:ext cx="4495800" cy="4162426"/>
          </a:xfrm>
        </p:spPr>
        <p:txBody>
          <a:bodyPr>
            <a:normAutofit fontScale="77500" lnSpcReduction="20000"/>
          </a:bodyPr>
          <a:lstStyle/>
          <a:p>
            <a:pPr indent="0">
              <a:buNone/>
            </a:pPr>
            <a:r>
              <a:rPr lang="en-US" dirty="0" smtClean="0"/>
              <a:t>Historians rely on texts to construct their accounts of the past, citizens should learn to analyze texts to form their opinions about issues</a:t>
            </a:r>
          </a:p>
          <a:p>
            <a:pPr marL="857250" indent="-514350"/>
            <a:endParaRPr lang="en-US" dirty="0" smtClean="0"/>
          </a:p>
          <a:p>
            <a:pPr indent="0">
              <a:buNone/>
            </a:pPr>
            <a:r>
              <a:rPr lang="en-US" dirty="0" smtClean="0"/>
              <a:t>In an age of digital information overload, it is essential that you learn to distinguish between different types of sources and know how to draw conclusions from them</a:t>
            </a:r>
          </a:p>
        </p:txBody>
      </p:sp>
      <p:pic>
        <p:nvPicPr>
          <p:cNvPr id="2050" name="Picture 2" descr="http://hackedu.s3.amazonaws.com/wp-contentuploads201011library_research.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8299" t="15011" r="19238"/>
          <a:stretch/>
        </p:blipFill>
        <p:spPr bwMode="auto">
          <a:xfrm>
            <a:off x="7021284" y="2209800"/>
            <a:ext cx="1687286" cy="228043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digitalliteracy.cornell.edu/images/secondary_banner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1904" r="16190"/>
          <a:stretch/>
        </p:blipFill>
        <p:spPr bwMode="auto">
          <a:xfrm>
            <a:off x="5686149" y="4299857"/>
            <a:ext cx="2373085" cy="157162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resources1.news.com.au/images/2011/06/10/1226073/224753-ron-praite.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3054" r="14902"/>
          <a:stretch/>
        </p:blipFill>
        <p:spPr bwMode="auto">
          <a:xfrm>
            <a:off x="5562600" y="1719943"/>
            <a:ext cx="1639936" cy="17742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 Types</a:t>
            </a:r>
            <a:endParaRPr lang="en-US" b="1" dirty="0"/>
          </a:p>
        </p:txBody>
      </p:sp>
      <p:sp>
        <p:nvSpPr>
          <p:cNvPr id="3" name="Content Placeholder 2"/>
          <p:cNvSpPr>
            <a:spLocks noGrp="1"/>
          </p:cNvSpPr>
          <p:nvPr>
            <p:ph idx="1"/>
          </p:nvPr>
        </p:nvSpPr>
        <p:spPr>
          <a:xfrm>
            <a:off x="1676400" y="1600200"/>
            <a:ext cx="7239000" cy="5029200"/>
          </a:xfrm>
        </p:spPr>
        <p:txBody>
          <a:bodyPr>
            <a:normAutofit fontScale="85000" lnSpcReduction="10000"/>
          </a:bodyPr>
          <a:lstStyle/>
          <a:p>
            <a:r>
              <a:rPr lang="en-US" dirty="0" smtClean="0"/>
              <a:t>A primary source was created during the time period and gives an inside perspective. It can be an original document, artifact, or creative work.</a:t>
            </a:r>
          </a:p>
          <a:p>
            <a:pPr marL="1314450" lvl="2" indent="-514350"/>
            <a:r>
              <a:rPr lang="en-US" dirty="0" smtClean="0"/>
              <a:t>Examples: law, essay, speech, letter, song lyrics, painting, news article, political cartoon, etc.</a:t>
            </a:r>
          </a:p>
          <a:p>
            <a:pPr marL="1314450" lvl="2" indent="-514350"/>
            <a:endParaRPr lang="en-US" dirty="0" smtClean="0"/>
          </a:p>
          <a:p>
            <a:r>
              <a:rPr lang="en-US" dirty="0" smtClean="0"/>
              <a:t>A secondary source interprets and analyzes primary sources. It is one or more steps removed from the event.</a:t>
            </a:r>
          </a:p>
          <a:p>
            <a:pPr marL="1314450" lvl="2" indent="-514350"/>
            <a:r>
              <a:rPr lang="en-US" dirty="0" smtClean="0"/>
              <a:t>Examples: textbooks, encyclopedia articles, research</a:t>
            </a:r>
          </a:p>
          <a:p>
            <a:pPr marL="1314450" lvl="2" indent="-514350"/>
            <a:endParaRPr lang="en-US" dirty="0"/>
          </a:p>
          <a:p>
            <a:pPr marL="0" indent="0">
              <a:buNone/>
            </a:pPr>
            <a:r>
              <a:rPr lang="en-US" sz="2600" i="1" dirty="0" smtClean="0"/>
              <a:t>Is the purpose informational, functional, persuasive, artistic?</a:t>
            </a:r>
          </a:p>
          <a:p>
            <a:pPr marL="0" indent="0">
              <a:buNone/>
            </a:pPr>
            <a:r>
              <a:rPr lang="en-US" sz="2600" i="1" dirty="0" smtClean="0"/>
              <a:t>Are primary sources always biased? Secondary?</a:t>
            </a:r>
          </a:p>
          <a:p>
            <a:endParaRPr lang="en-US" dirty="0"/>
          </a:p>
        </p:txBody>
      </p:sp>
      <p:pic>
        <p:nvPicPr>
          <p:cNvPr id="3074" name="Picture 2" descr="http://ecx.images-amazon.com/images/I/519HKX9M69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7368"/>
          <a:stretch/>
        </p:blipFill>
        <p:spPr bwMode="auto">
          <a:xfrm>
            <a:off x="304800" y="1371600"/>
            <a:ext cx="1143000" cy="175846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3076" name="Picture 4" descr="http://img.valorebooks.com/W120/97/9780/978013/978013183917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3505200"/>
            <a:ext cx="1143000" cy="17145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normAutofit/>
          </a:bodyPr>
          <a:lstStyle/>
          <a:p>
            <a:r>
              <a:rPr lang="en-US" b="1" dirty="0" smtClean="0"/>
              <a:t>Annotation</a:t>
            </a:r>
            <a:endParaRPr lang="en-US" b="1" dirty="0"/>
          </a:p>
        </p:txBody>
      </p:sp>
      <p:sp>
        <p:nvSpPr>
          <p:cNvPr id="3" name="Content Placeholder 2"/>
          <p:cNvSpPr>
            <a:spLocks noGrp="1"/>
          </p:cNvSpPr>
          <p:nvPr>
            <p:ph idx="1"/>
          </p:nvPr>
        </p:nvSpPr>
        <p:spPr>
          <a:xfrm>
            <a:off x="762000" y="2209800"/>
            <a:ext cx="7924800" cy="4114800"/>
          </a:xfrm>
        </p:spPr>
        <p:txBody>
          <a:bodyPr>
            <a:normAutofit fontScale="85000" lnSpcReduction="20000"/>
          </a:bodyPr>
          <a:lstStyle/>
          <a:p>
            <a:pPr marL="0" indent="0">
              <a:buNone/>
            </a:pPr>
            <a:r>
              <a:rPr lang="en-US" dirty="0" smtClean="0"/>
              <a:t>Think, interact, and connect with the text!</a:t>
            </a:r>
          </a:p>
          <a:p>
            <a:pPr marL="0" indent="0">
              <a:buNone/>
            </a:pPr>
            <a:endParaRPr lang="en-US" dirty="0" smtClean="0"/>
          </a:p>
          <a:p>
            <a:r>
              <a:rPr lang="en-US" dirty="0" smtClean="0"/>
              <a:t>Before you read/view: look at titles, pictures and captions, date published, etc.</a:t>
            </a:r>
          </a:p>
          <a:p>
            <a:r>
              <a:rPr lang="en-US" dirty="0" smtClean="0"/>
              <a:t>Read though once quickly, then do a second close reading</a:t>
            </a:r>
          </a:p>
          <a:p>
            <a:pPr lvl="2"/>
            <a:r>
              <a:rPr lang="en-US" dirty="0" smtClean="0"/>
              <a:t>Mark it up: Underline, highlight, write notes in the margins, </a:t>
            </a:r>
            <a:br>
              <a:rPr lang="en-US" dirty="0" smtClean="0"/>
            </a:br>
            <a:r>
              <a:rPr lang="en-US" dirty="0" smtClean="0"/>
              <a:t>use post-its if necessary</a:t>
            </a:r>
          </a:p>
          <a:p>
            <a:r>
              <a:rPr lang="en-US" dirty="0" smtClean="0"/>
              <a:t>After you finish annotations: Re-read what you wrote to look for patterns, write critical thinking questions, draw conclusions</a:t>
            </a:r>
            <a:endParaRPr lang="en-US" dirty="0"/>
          </a:p>
          <a:p>
            <a:endParaRPr lang="en-US" dirty="0"/>
          </a:p>
        </p:txBody>
      </p:sp>
      <p:pic>
        <p:nvPicPr>
          <p:cNvPr id="4098" name="Picture 2" descr="http://www.teleread.com/wp-content/uploads/2012/08/Caterina-Fake-Ulysses-Readmill.jpe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857" t="15238"/>
          <a:stretch/>
        </p:blipFill>
        <p:spPr bwMode="auto">
          <a:xfrm rot="21136678">
            <a:off x="843937" y="520226"/>
            <a:ext cx="1959430" cy="1351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teachthought.com/wp-content/uploads/2013/07/Screen-Annotate.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7201"/>
          <a:stretch/>
        </p:blipFill>
        <p:spPr bwMode="auto">
          <a:xfrm rot="418579">
            <a:off x="6204858" y="514357"/>
            <a:ext cx="2057400" cy="143193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r>
              <a:rPr lang="en-US" b="1" dirty="0" smtClean="0"/>
              <a:t>Analysis Tools</a:t>
            </a:r>
            <a:endParaRPr lang="en-US" b="1" dirty="0"/>
          </a:p>
        </p:txBody>
      </p:sp>
      <p:sp>
        <p:nvSpPr>
          <p:cNvPr id="3" name="Content Placeholder 2"/>
          <p:cNvSpPr>
            <a:spLocks noGrp="1"/>
          </p:cNvSpPr>
          <p:nvPr>
            <p:ph idx="1"/>
          </p:nvPr>
        </p:nvSpPr>
        <p:spPr>
          <a:xfrm>
            <a:off x="457200" y="1905000"/>
            <a:ext cx="7696200" cy="4572001"/>
          </a:xfrm>
        </p:spPr>
        <p:txBody>
          <a:bodyPr>
            <a:normAutofit lnSpcReduction="10000"/>
          </a:bodyPr>
          <a:lstStyle/>
          <a:p>
            <a:pPr marL="0" indent="-514350">
              <a:buNone/>
            </a:pPr>
            <a:r>
              <a:rPr lang="en-US" dirty="0" smtClean="0"/>
              <a:t>Tools provided by gov’t sites</a:t>
            </a:r>
          </a:p>
          <a:p>
            <a:pPr marL="0" indent="-514350"/>
            <a:r>
              <a:rPr lang="en-US" dirty="0" smtClean="0">
                <a:hlinkClick r:id="rId2"/>
              </a:rPr>
              <a:t>Library of Congress</a:t>
            </a:r>
            <a:endParaRPr lang="en-US" dirty="0" smtClean="0"/>
          </a:p>
          <a:p>
            <a:pPr marL="0" indent="-514350"/>
            <a:r>
              <a:rPr lang="en-US" dirty="0" smtClean="0">
                <a:hlinkClick r:id="rId3"/>
              </a:rPr>
              <a:t>National Archives</a:t>
            </a:r>
            <a:endParaRPr lang="en-US" dirty="0" smtClean="0"/>
          </a:p>
          <a:p>
            <a:pPr marL="0" indent="-514350">
              <a:buNone/>
            </a:pPr>
            <a:endParaRPr lang="en-US" dirty="0" smtClean="0"/>
          </a:p>
          <a:p>
            <a:pPr marL="0" indent="-514350">
              <a:buNone/>
            </a:pPr>
            <a:r>
              <a:rPr lang="en-US" dirty="0" smtClean="0"/>
              <a:t>Tools adapted from </a:t>
            </a:r>
            <a:br>
              <a:rPr lang="en-US" dirty="0" smtClean="0"/>
            </a:br>
            <a:r>
              <a:rPr lang="en-US" dirty="0" smtClean="0"/>
              <a:t>AP/College Board</a:t>
            </a:r>
          </a:p>
          <a:p>
            <a:pPr marL="0" indent="-514350"/>
            <a:r>
              <a:rPr lang="en-US" dirty="0" smtClean="0">
                <a:hlinkClick r:id="rId4"/>
              </a:rPr>
              <a:t>SOAPSTONE</a:t>
            </a:r>
            <a:endParaRPr lang="en-US" dirty="0" smtClean="0"/>
          </a:p>
          <a:p>
            <a:pPr marL="0" indent="-514350"/>
            <a:r>
              <a:rPr lang="en-US" dirty="0" smtClean="0">
                <a:hlinkClick r:id="rId5"/>
              </a:rPr>
              <a:t>APPARTS</a:t>
            </a:r>
            <a:endParaRPr lang="en-US" dirty="0" smtClean="0"/>
          </a:p>
          <a:p>
            <a:pPr marL="0" indent="-514350">
              <a:buNone/>
            </a:pPr>
            <a:endParaRPr lang="en-US" dirty="0" smtClean="0"/>
          </a:p>
        </p:txBody>
      </p:sp>
      <p:pic>
        <p:nvPicPr>
          <p:cNvPr id="5132" name="Picture 12" descr="http://www.teachingtexas.org/sites/default/files/images/enewsletter/National%20Archives%20Logo.jpg"/>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10000" b="90000" l="10000" r="90000">
                        <a14:backgroundMark x1="6800" y1="7527" x2="6800" y2="7527"/>
                        <a14:backgroundMark x1="5000" y1="6667" x2="6800" y2="14839"/>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600200" y="685800"/>
            <a:ext cx="4762500"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7" name="Picture 17"/>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15899" t="18023" r="19124" b="11930"/>
          <a:stretch/>
        </p:blipFill>
        <p:spPr bwMode="auto">
          <a:xfrm>
            <a:off x="5551714" y="1894114"/>
            <a:ext cx="3124200" cy="189446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39" name="Picture 19" descr="http://chsartclassroom.files.wordpress.com/2012/07/ap-college-board.jpe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948793" y="4495800"/>
            <a:ext cx="2819400" cy="4967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b="1" dirty="0" smtClean="0"/>
              <a:t>Common mistakes</a:t>
            </a:r>
            <a:endParaRPr lang="en-US" b="1" dirty="0"/>
          </a:p>
        </p:txBody>
      </p:sp>
      <p:sp>
        <p:nvSpPr>
          <p:cNvPr id="3" name="Content Placeholder 2"/>
          <p:cNvSpPr>
            <a:spLocks noGrp="1"/>
          </p:cNvSpPr>
          <p:nvPr>
            <p:ph idx="1"/>
          </p:nvPr>
        </p:nvSpPr>
        <p:spPr>
          <a:xfrm>
            <a:off x="2743200" y="1905000"/>
            <a:ext cx="6096000" cy="4343400"/>
          </a:xfrm>
        </p:spPr>
        <p:txBody>
          <a:bodyPr>
            <a:normAutofit fontScale="77500" lnSpcReduction="20000"/>
          </a:bodyPr>
          <a:lstStyle/>
          <a:p>
            <a:r>
              <a:rPr lang="en-US" dirty="0" smtClean="0"/>
              <a:t>Assuming you got it the first time. Re-read!</a:t>
            </a:r>
          </a:p>
          <a:p>
            <a:r>
              <a:rPr lang="en-US" dirty="0"/>
              <a:t>Marking everything. Focus on the purpose of the assignment!</a:t>
            </a:r>
          </a:p>
          <a:p>
            <a:r>
              <a:rPr lang="en-US" dirty="0" smtClean="0"/>
              <a:t>Not keeping yourself in the time period. Maintain perspective!</a:t>
            </a:r>
          </a:p>
          <a:p>
            <a:r>
              <a:rPr lang="en-US" dirty="0" smtClean="0"/>
              <a:t>Expecting the answers to the questions are going to be spelled out for you. Look for clues, read between the lines!</a:t>
            </a:r>
          </a:p>
          <a:p>
            <a:r>
              <a:rPr lang="en-US" dirty="0" smtClean="0"/>
              <a:t>Forgetting this is history, not English, class. Make connections to what we have learned!</a:t>
            </a:r>
          </a:p>
          <a:p>
            <a:pPr marL="0" indent="-514350">
              <a:buNone/>
            </a:pPr>
            <a:endParaRPr lang="en-US" dirty="0" smtClean="0"/>
          </a:p>
          <a:p>
            <a:pPr marL="0" indent="-514350">
              <a:buNone/>
            </a:pPr>
            <a:endParaRPr lang="en-US" dirty="0" smtClean="0"/>
          </a:p>
          <a:p>
            <a:pPr marL="0" indent="-514350">
              <a:buNone/>
            </a:pPr>
            <a:endParaRPr lang="en-US" dirty="0" smtClean="0"/>
          </a:p>
          <a:p>
            <a:endParaRPr lang="en-US" dirty="0"/>
          </a:p>
        </p:txBody>
      </p:sp>
      <p:pic>
        <p:nvPicPr>
          <p:cNvPr id="6150" name="Picture 6" descr="http://www.profitpath.com/wp-content/uploads/2013/11/Caution.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3594" r="5806"/>
          <a:stretch/>
        </p:blipFill>
        <p:spPr bwMode="auto">
          <a:xfrm>
            <a:off x="381000" y="2057400"/>
            <a:ext cx="2084016" cy="3429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a:t>
            </a:r>
            <a:endParaRPr lang="en-US" b="1" dirty="0"/>
          </a:p>
        </p:txBody>
      </p:sp>
      <p:sp>
        <p:nvSpPr>
          <p:cNvPr id="3" name="Content Placeholder 2"/>
          <p:cNvSpPr>
            <a:spLocks noGrp="1"/>
          </p:cNvSpPr>
          <p:nvPr>
            <p:ph idx="1"/>
          </p:nvPr>
        </p:nvSpPr>
        <p:spPr>
          <a:xfrm>
            <a:off x="1219200" y="1066800"/>
            <a:ext cx="7543800" cy="5791200"/>
          </a:xfrm>
          <a:solidFill>
            <a:srgbClr val="FFFFFF">
              <a:alpha val="34118"/>
            </a:srgbClr>
          </a:solidFill>
        </p:spPr>
        <p:txBody>
          <a:bodyPr>
            <a:noAutofit/>
          </a:bodyPr>
          <a:lstStyle/>
          <a:p>
            <a:pPr marL="0">
              <a:lnSpc>
                <a:spcPct val="114000"/>
              </a:lnSpc>
              <a:buNone/>
            </a:pPr>
            <a:r>
              <a:rPr lang="en-US" sz="2900" b="1" dirty="0">
                <a:latin typeface="Times New Roman" panose="02020603050405020304" pitchFamily="18" charset="0"/>
                <a:cs typeface="Times New Roman" panose="02020603050405020304" pitchFamily="18" charset="0"/>
              </a:rPr>
              <a:t>Section 1.</a:t>
            </a:r>
            <a:r>
              <a:rPr lang="en-US" sz="2900" dirty="0">
                <a:latin typeface="Times New Roman" panose="02020603050405020304" pitchFamily="18" charset="0"/>
                <a:cs typeface="Times New Roman" panose="02020603050405020304" pitchFamily="18" charset="0"/>
              </a:rPr>
              <a: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r>
              <a:rPr lang="en-US" sz="2900" dirty="0" smtClean="0">
                <a:latin typeface="Times New Roman" panose="02020603050405020304" pitchFamily="18" charset="0"/>
                <a:cs typeface="Times New Roman" panose="02020603050405020304" pitchFamily="18" charset="0"/>
              </a:rPr>
              <a:t>.</a:t>
            </a:r>
          </a:p>
          <a:p>
            <a:pPr marL="0" algn="r">
              <a:lnSpc>
                <a:spcPct val="114000"/>
              </a:lnSpc>
              <a:buNone/>
            </a:pPr>
            <a:r>
              <a:rPr lang="en-US" sz="2900" dirty="0">
                <a:latin typeface="Times New Roman" pitchFamily="18" charset="0"/>
                <a:cs typeface="Times New Roman" pitchFamily="18" charset="0"/>
              </a:rPr>
              <a:t>	</a:t>
            </a:r>
            <a:r>
              <a:rPr lang="en-US" sz="2900" b="1" i="1" dirty="0" smtClean="0">
                <a:latin typeface="Times New Roman" pitchFamily="18" charset="0"/>
                <a:cs typeface="Times New Roman" pitchFamily="18" charset="0"/>
              </a:rPr>
              <a:t>- Amendment XIV (1868)</a:t>
            </a:r>
            <a:endParaRPr lang="en-US" sz="29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a:t>
            </a:r>
            <a:endParaRPr lang="en-US" b="1" dirty="0"/>
          </a:p>
        </p:txBody>
      </p:sp>
      <p:sp>
        <p:nvSpPr>
          <p:cNvPr id="3" name="Content Placeholder 2"/>
          <p:cNvSpPr>
            <a:spLocks noGrp="1"/>
          </p:cNvSpPr>
          <p:nvPr>
            <p:ph idx="1"/>
          </p:nvPr>
        </p:nvSpPr>
        <p:spPr>
          <a:xfrm>
            <a:off x="1219200" y="1066800"/>
            <a:ext cx="7543800" cy="5791200"/>
          </a:xfrm>
          <a:solidFill>
            <a:srgbClr val="FFFFFF">
              <a:alpha val="34118"/>
            </a:srgbClr>
          </a:solidFill>
        </p:spPr>
        <p:txBody>
          <a:bodyPr>
            <a:noAutofit/>
          </a:bodyPr>
          <a:lstStyle/>
          <a:p>
            <a:pPr marL="0">
              <a:lnSpc>
                <a:spcPct val="114000"/>
              </a:lnSpc>
              <a:buNone/>
            </a:pPr>
            <a:r>
              <a:rPr lang="en-US" sz="2900" b="1" dirty="0">
                <a:latin typeface="Times New Roman" panose="02020603050405020304" pitchFamily="18" charset="0"/>
                <a:cs typeface="Times New Roman" panose="02020603050405020304" pitchFamily="18" charset="0"/>
              </a:rPr>
              <a:t>Section 1.</a:t>
            </a:r>
            <a:r>
              <a:rPr lang="en-US" sz="2900" dirty="0">
                <a:latin typeface="Times New Roman" panose="02020603050405020304" pitchFamily="18" charset="0"/>
                <a:cs typeface="Times New Roman" panose="02020603050405020304" pitchFamily="18" charset="0"/>
              </a:rPr>
              <a:t> All persons </a:t>
            </a:r>
            <a:r>
              <a:rPr lang="en-US" sz="2900" u="sng" dirty="0">
                <a:latin typeface="Times New Roman" panose="02020603050405020304" pitchFamily="18" charset="0"/>
                <a:cs typeface="Times New Roman" panose="02020603050405020304" pitchFamily="18" charset="0"/>
              </a:rPr>
              <a:t>born</a:t>
            </a:r>
            <a:r>
              <a:rPr lang="en-US" sz="2900" dirty="0">
                <a:latin typeface="Times New Roman" panose="02020603050405020304" pitchFamily="18" charset="0"/>
                <a:cs typeface="Times New Roman" panose="02020603050405020304" pitchFamily="18" charset="0"/>
              </a:rPr>
              <a:t> or </a:t>
            </a:r>
            <a:r>
              <a:rPr lang="en-US" sz="2900" u="sng" dirty="0">
                <a:latin typeface="Times New Roman" panose="02020603050405020304" pitchFamily="18" charset="0"/>
                <a:cs typeface="Times New Roman" panose="02020603050405020304" pitchFamily="18" charset="0"/>
              </a:rPr>
              <a:t>naturalized</a:t>
            </a:r>
            <a:r>
              <a:rPr lang="en-US" sz="2900" dirty="0">
                <a:latin typeface="Times New Roman" panose="02020603050405020304" pitchFamily="18" charset="0"/>
                <a:cs typeface="Times New Roman" panose="02020603050405020304" pitchFamily="18" charset="0"/>
              </a:rPr>
              <a:t> in the United States, and subject to the jurisdiction thereof, are citizens of the United States and of the State wherein they reside. No State shall make or enforce any law which shall abridge the </a:t>
            </a:r>
            <a:r>
              <a:rPr lang="en-US" sz="2900" u="sng" dirty="0">
                <a:latin typeface="Times New Roman" panose="02020603050405020304" pitchFamily="18" charset="0"/>
                <a:cs typeface="Times New Roman" panose="02020603050405020304" pitchFamily="18" charset="0"/>
              </a:rPr>
              <a:t>privileges or immunities of citizens</a:t>
            </a:r>
            <a:r>
              <a:rPr lang="en-US" sz="2900" dirty="0">
                <a:latin typeface="Times New Roman" panose="02020603050405020304" pitchFamily="18" charset="0"/>
                <a:cs typeface="Times New Roman" panose="02020603050405020304" pitchFamily="18" charset="0"/>
              </a:rPr>
              <a:t> of the United States; nor shall any State deprive any person of </a:t>
            </a:r>
            <a:r>
              <a:rPr lang="en-US" sz="2900" u="sng" dirty="0">
                <a:latin typeface="Times New Roman" panose="02020603050405020304" pitchFamily="18" charset="0"/>
                <a:cs typeface="Times New Roman" panose="02020603050405020304" pitchFamily="18" charset="0"/>
              </a:rPr>
              <a:t>life, liberty, or property</a:t>
            </a:r>
            <a:r>
              <a:rPr lang="en-US" sz="2900" dirty="0">
                <a:latin typeface="Times New Roman" panose="02020603050405020304" pitchFamily="18" charset="0"/>
                <a:cs typeface="Times New Roman" panose="02020603050405020304" pitchFamily="18" charset="0"/>
              </a:rPr>
              <a:t>, without </a:t>
            </a:r>
            <a:r>
              <a:rPr lang="en-US" sz="2900" u="sng" dirty="0">
                <a:latin typeface="Times New Roman" panose="02020603050405020304" pitchFamily="18" charset="0"/>
                <a:cs typeface="Times New Roman" panose="02020603050405020304" pitchFamily="18" charset="0"/>
              </a:rPr>
              <a:t>due process</a:t>
            </a:r>
            <a:r>
              <a:rPr lang="en-US" sz="2900" dirty="0">
                <a:latin typeface="Times New Roman" panose="02020603050405020304" pitchFamily="18" charset="0"/>
                <a:cs typeface="Times New Roman" panose="02020603050405020304" pitchFamily="18" charset="0"/>
              </a:rPr>
              <a:t> of law; nor deny to any person within its jurisdiction the equal protection of the laws</a:t>
            </a:r>
            <a:r>
              <a:rPr lang="en-US" sz="2900" dirty="0" smtClean="0">
                <a:latin typeface="Times New Roman" panose="02020603050405020304" pitchFamily="18" charset="0"/>
                <a:cs typeface="Times New Roman" panose="02020603050405020304" pitchFamily="18" charset="0"/>
              </a:rPr>
              <a:t>.</a:t>
            </a:r>
          </a:p>
          <a:p>
            <a:pPr marL="0" algn="r">
              <a:lnSpc>
                <a:spcPct val="114000"/>
              </a:lnSpc>
              <a:buNone/>
            </a:pPr>
            <a:r>
              <a:rPr lang="en-US" sz="2900" dirty="0">
                <a:latin typeface="Times New Roman" pitchFamily="18" charset="0"/>
                <a:cs typeface="Times New Roman" pitchFamily="18" charset="0"/>
              </a:rPr>
              <a:t>	</a:t>
            </a:r>
            <a:r>
              <a:rPr lang="en-US" sz="2900" b="1" i="1" dirty="0" smtClean="0">
                <a:latin typeface="Times New Roman" pitchFamily="18" charset="0"/>
                <a:cs typeface="Times New Roman" pitchFamily="18" charset="0"/>
              </a:rPr>
              <a:t>- Amendment XIV (1868)</a:t>
            </a:r>
            <a:endParaRPr lang="en-US" sz="2900" b="1" i="1" dirty="0">
              <a:latin typeface="Times New Roman" pitchFamily="18" charset="0"/>
              <a:cs typeface="Times New Roman" pitchFamily="18" charset="0"/>
            </a:endParaRPr>
          </a:p>
        </p:txBody>
      </p:sp>
      <p:sp>
        <p:nvSpPr>
          <p:cNvPr id="5" name="Line Callout 1 4"/>
          <p:cNvSpPr/>
          <p:nvPr/>
        </p:nvSpPr>
        <p:spPr>
          <a:xfrm>
            <a:off x="6553200" y="5715000"/>
            <a:ext cx="1981200" cy="457200"/>
          </a:xfrm>
          <a:prstGeom prst="borderCallout1">
            <a:avLst>
              <a:gd name="adj1" fmla="val 99702"/>
              <a:gd name="adj2" fmla="val 55953"/>
              <a:gd name="adj3" fmla="val 126786"/>
              <a:gd name="adj4" fmla="val 848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Right after Civil War, during Reconstruction</a:t>
            </a:r>
            <a:endParaRPr lang="en-US" sz="1400" dirty="0"/>
          </a:p>
        </p:txBody>
      </p:sp>
      <p:sp>
        <p:nvSpPr>
          <p:cNvPr id="7" name="Line Callout 1 6"/>
          <p:cNvSpPr/>
          <p:nvPr/>
        </p:nvSpPr>
        <p:spPr>
          <a:xfrm>
            <a:off x="4114800" y="533400"/>
            <a:ext cx="2133600" cy="457200"/>
          </a:xfrm>
          <a:prstGeom prst="borderCallout1">
            <a:avLst>
              <a:gd name="adj1" fmla="val 99702"/>
              <a:gd name="adj2" fmla="val 55953"/>
              <a:gd name="adj3" fmla="val 143453"/>
              <a:gd name="adj4" fmla="val 453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Former slaves. What about Native Americans?</a:t>
            </a:r>
            <a:endParaRPr lang="en-US" sz="1400" dirty="0"/>
          </a:p>
        </p:txBody>
      </p:sp>
      <p:sp>
        <p:nvSpPr>
          <p:cNvPr id="8" name="Line Callout 1 7"/>
          <p:cNvSpPr/>
          <p:nvPr/>
        </p:nvSpPr>
        <p:spPr>
          <a:xfrm>
            <a:off x="6629400" y="511629"/>
            <a:ext cx="1600200" cy="457200"/>
          </a:xfrm>
          <a:prstGeom prst="borderCallout1">
            <a:avLst>
              <a:gd name="adj1" fmla="val 99702"/>
              <a:gd name="adj2" fmla="val 55953"/>
              <a:gd name="adj3" fmla="val 148215"/>
              <a:gd name="adj4" fmla="val 2718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Immigrants who become citizens.</a:t>
            </a:r>
            <a:endParaRPr lang="en-US" sz="1400" dirty="0"/>
          </a:p>
        </p:txBody>
      </p:sp>
      <p:sp>
        <p:nvSpPr>
          <p:cNvPr id="9" name="Line Callout 1 8"/>
          <p:cNvSpPr/>
          <p:nvPr/>
        </p:nvSpPr>
        <p:spPr>
          <a:xfrm>
            <a:off x="228600" y="4082143"/>
            <a:ext cx="1371600" cy="457200"/>
          </a:xfrm>
          <a:prstGeom prst="borderCallout1">
            <a:avLst>
              <a:gd name="adj1" fmla="val 99702"/>
              <a:gd name="adj2" fmla="val 55953"/>
              <a:gd name="adj3" fmla="val 126786"/>
              <a:gd name="adj4" fmla="val 848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Natural Rights</a:t>
            </a:r>
            <a:endParaRPr lang="en-US" sz="1400" dirty="0"/>
          </a:p>
        </p:txBody>
      </p:sp>
      <p:sp>
        <p:nvSpPr>
          <p:cNvPr id="11" name="Line Callout 1 10"/>
          <p:cNvSpPr/>
          <p:nvPr/>
        </p:nvSpPr>
        <p:spPr>
          <a:xfrm>
            <a:off x="6477000" y="4082143"/>
            <a:ext cx="1905000" cy="457200"/>
          </a:xfrm>
          <a:prstGeom prst="borderCallout1">
            <a:avLst>
              <a:gd name="adj1" fmla="val 99702"/>
              <a:gd name="adj2" fmla="val 55953"/>
              <a:gd name="adj3" fmla="val 136310"/>
              <a:gd name="adj4" fmla="val 285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Fair treatment by police, court system</a:t>
            </a:r>
            <a:endParaRPr lang="en-US" sz="1400" dirty="0"/>
          </a:p>
        </p:txBody>
      </p:sp>
      <p:sp>
        <p:nvSpPr>
          <p:cNvPr id="13" name="Line Callout 1 12"/>
          <p:cNvSpPr/>
          <p:nvPr/>
        </p:nvSpPr>
        <p:spPr>
          <a:xfrm>
            <a:off x="2982686" y="3124200"/>
            <a:ext cx="1099457" cy="457200"/>
          </a:xfrm>
          <a:prstGeom prst="borderCallout1">
            <a:avLst>
              <a:gd name="adj1" fmla="val 99702"/>
              <a:gd name="adj2" fmla="val 55953"/>
              <a:gd name="adj3" fmla="val 126786"/>
              <a:gd name="adj4" fmla="val 848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Civil Rights</a:t>
            </a:r>
            <a:endParaRPr lang="en-US" sz="1400" dirty="0"/>
          </a:p>
        </p:txBody>
      </p:sp>
      <p:sp>
        <p:nvSpPr>
          <p:cNvPr id="14" name="Line Callout 1 13"/>
          <p:cNvSpPr/>
          <p:nvPr/>
        </p:nvSpPr>
        <p:spPr>
          <a:xfrm>
            <a:off x="685800" y="6248400"/>
            <a:ext cx="3048000" cy="457200"/>
          </a:xfrm>
          <a:prstGeom prst="borderCallout1">
            <a:avLst>
              <a:gd name="adj1" fmla="val -5060"/>
              <a:gd name="adj2" fmla="val 61310"/>
              <a:gd name="adj3" fmla="val -35119"/>
              <a:gd name="adj4" fmla="val 7845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CITIZENS MUST BE TREATED EQUALLY!</a:t>
            </a:r>
            <a:endParaRPr lang="en-US" sz="1400" b="1" dirty="0"/>
          </a:p>
        </p:txBody>
      </p:sp>
      <p:sp>
        <p:nvSpPr>
          <p:cNvPr id="12" name="Cloud Callout 11"/>
          <p:cNvSpPr/>
          <p:nvPr/>
        </p:nvSpPr>
        <p:spPr>
          <a:xfrm>
            <a:off x="304800" y="1143000"/>
            <a:ext cx="1828800" cy="1143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i="1" dirty="0" smtClean="0">
                <a:cs typeface="Times New Roman" panose="02020603050405020304" pitchFamily="18" charset="0"/>
              </a:rPr>
              <a:t>This makes me think about the conflict going on in Ferguson…</a:t>
            </a:r>
            <a:endParaRPr lang="en-US" sz="1100" i="1" dirty="0">
              <a:cs typeface="Times New Roman" panose="02020603050405020304" pitchFamily="18" charset="0"/>
            </a:endParaRPr>
          </a:p>
        </p:txBody>
      </p:sp>
      <p:sp>
        <p:nvSpPr>
          <p:cNvPr id="15" name="Oval 14"/>
          <p:cNvSpPr/>
          <p:nvPr/>
        </p:nvSpPr>
        <p:spPr>
          <a:xfrm>
            <a:off x="7772400" y="6248400"/>
            <a:ext cx="8382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10300" y="2590800"/>
            <a:ext cx="8763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 y="5715000"/>
            <a:ext cx="243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47800" y="5600700"/>
            <a:ext cx="457200" cy="381000"/>
          </a:xfrm>
          <a:prstGeom prst="star5">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964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3" grpId="0" animBg="1"/>
      <p:bldP spid="14" grpId="0" animBg="1"/>
      <p:bldP spid="12" grpId="0" animBg="1"/>
      <p:bldP spid="15" grpId="0" animBg="1"/>
      <p:bldP spid="18" grpId="0" animBg="1"/>
      <p:bldP spid="16"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Analyze</a:t>
            </a:r>
            <a:endParaRPr lang="en-US" b="1" dirty="0"/>
          </a:p>
        </p:txBody>
      </p:sp>
      <p:sp>
        <p:nvSpPr>
          <p:cNvPr id="3" name="Content Placeholder 2"/>
          <p:cNvSpPr>
            <a:spLocks noGrp="1"/>
          </p:cNvSpPr>
          <p:nvPr>
            <p:ph idx="1"/>
          </p:nvPr>
        </p:nvSpPr>
        <p:spPr>
          <a:xfrm>
            <a:off x="1219200" y="762000"/>
            <a:ext cx="7543800" cy="5867400"/>
          </a:xfrm>
          <a:solidFill>
            <a:srgbClr val="FFFFFF">
              <a:alpha val="34118"/>
            </a:srgbClr>
          </a:solidFill>
        </p:spPr>
        <p:txBody>
          <a:bodyPr>
            <a:noAutofit/>
          </a:bodyPr>
          <a:lstStyle/>
          <a:p>
            <a:pPr marL="0">
              <a:lnSpc>
                <a:spcPct val="114000"/>
              </a:lnSpc>
              <a:buNone/>
            </a:pPr>
            <a:r>
              <a:rPr lang="en-US" sz="2000" b="1" u="sng" dirty="0" smtClean="0">
                <a:solidFill>
                  <a:srgbClr val="C00000"/>
                </a:solidFill>
                <a:latin typeface="Times New Roman" pitchFamily="18" charset="0"/>
                <a:cs typeface="Times New Roman" pitchFamily="18" charset="0"/>
              </a:rPr>
              <a:t>S</a:t>
            </a:r>
            <a:r>
              <a:rPr lang="en-US" sz="2000" dirty="0" smtClean="0">
                <a:latin typeface="Times New Roman" pitchFamily="18" charset="0"/>
                <a:cs typeface="Times New Roman" pitchFamily="18" charset="0"/>
              </a:rPr>
              <a:t>ource information: Amendment to Constitution 1868, Congress was dominated by northern state and Republicans after the Civil War. For state governments to comply.</a:t>
            </a:r>
          </a:p>
          <a:p>
            <a:pPr marL="0">
              <a:lnSpc>
                <a:spcPct val="114000"/>
              </a:lnSpc>
              <a:buNone/>
            </a:pPr>
            <a:r>
              <a:rPr lang="en-US" sz="2000" b="1" u="sng" dirty="0" smtClean="0">
                <a:solidFill>
                  <a:srgbClr val="C00000"/>
                </a:solidFill>
                <a:latin typeface="Times New Roman" pitchFamily="18" charset="0"/>
                <a:cs typeface="Times New Roman" pitchFamily="18" charset="0"/>
              </a:rPr>
              <a:t>H</a:t>
            </a:r>
            <a:r>
              <a:rPr lang="en-US" sz="2000" dirty="0" smtClean="0">
                <a:latin typeface="Times New Roman" pitchFamily="18" charset="0"/>
                <a:cs typeface="Times New Roman" pitchFamily="18" charset="0"/>
              </a:rPr>
              <a:t>istorical context: Because </a:t>
            </a:r>
            <a:r>
              <a:rPr lang="en-US" sz="2000" dirty="0" smtClean="0">
                <a:latin typeface="Times New Roman" pitchFamily="18" charset="0"/>
                <a:cs typeface="Times New Roman" pitchFamily="18" charset="0"/>
              </a:rPr>
              <a:t>the Southern states were trying to preserve white power as much as possible after the war, </a:t>
            </a: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federal </a:t>
            </a:r>
            <a:r>
              <a:rPr lang="en-US" sz="2000" dirty="0" err="1" smtClean="0">
                <a:latin typeface="Times New Roman" pitchFamily="18" charset="0"/>
                <a:cs typeface="Times New Roman" pitchFamily="18" charset="0"/>
              </a:rPr>
              <a:t>gov’t</a:t>
            </a:r>
            <a:r>
              <a:rPr lang="en-US" sz="2000" dirty="0" smtClean="0">
                <a:latin typeface="Times New Roman" pitchFamily="18" charset="0"/>
                <a:cs typeface="Times New Roman" pitchFamily="18" charset="0"/>
              </a:rPr>
              <a:t> needed to </a:t>
            </a:r>
            <a:r>
              <a:rPr lang="en-US" sz="2000" dirty="0" smtClean="0">
                <a:latin typeface="Times New Roman" pitchFamily="18" charset="0"/>
                <a:cs typeface="Times New Roman" pitchFamily="18" charset="0"/>
              </a:rPr>
              <a:t>intervene. The </a:t>
            </a:r>
            <a:r>
              <a:rPr lang="en-US" sz="2000" dirty="0" smtClean="0">
                <a:latin typeface="Times New Roman" pitchFamily="18" charset="0"/>
                <a:cs typeface="Times New Roman" pitchFamily="18" charset="0"/>
              </a:rPr>
              <a:t>Civil Rights movement had little success until the 1960s, so there will </a:t>
            </a:r>
            <a:r>
              <a:rPr lang="en-US" sz="2000" dirty="0" smtClean="0">
                <a:latin typeface="Times New Roman" pitchFamily="18" charset="0"/>
                <a:cs typeface="Times New Roman" pitchFamily="18" charset="0"/>
              </a:rPr>
              <a:t>be problems </a:t>
            </a:r>
            <a:r>
              <a:rPr lang="en-US" sz="2000" dirty="0" smtClean="0">
                <a:latin typeface="Times New Roman" pitchFamily="18" charset="0"/>
                <a:cs typeface="Times New Roman" pitchFamily="18" charset="0"/>
              </a:rPr>
              <a:t>with interpretation/enforcement…</a:t>
            </a:r>
            <a:endParaRPr lang="en-US" sz="2000" dirty="0" smtClean="0">
              <a:latin typeface="Times New Roman" pitchFamily="18" charset="0"/>
              <a:cs typeface="Times New Roman" pitchFamily="18" charset="0"/>
            </a:endParaRPr>
          </a:p>
          <a:p>
            <a:pPr marL="0">
              <a:lnSpc>
                <a:spcPct val="114000"/>
              </a:lnSpc>
              <a:buNone/>
            </a:pPr>
            <a:r>
              <a:rPr lang="en-US" sz="2000" b="1" u="sng" dirty="0" smtClean="0">
                <a:solidFill>
                  <a:srgbClr val="C00000"/>
                </a:solidFill>
                <a:latin typeface="Times New Roman" pitchFamily="18" charset="0"/>
                <a:cs typeface="Times New Roman" pitchFamily="18" charset="0"/>
              </a:rPr>
              <a:t>A</a:t>
            </a:r>
            <a:r>
              <a:rPr lang="en-US" sz="2000" dirty="0" smtClean="0">
                <a:latin typeface="Times New Roman" pitchFamily="18" charset="0"/>
                <a:cs typeface="Times New Roman" pitchFamily="18" charset="0"/>
              </a:rPr>
              <a:t>rgument being made by the author: </a:t>
            </a:r>
            <a:r>
              <a:rPr lang="en-US" sz="2000" dirty="0" smtClean="0">
                <a:latin typeface="Times New Roman" pitchFamily="18" charset="0"/>
                <a:cs typeface="Times New Roman" pitchFamily="18" charset="0"/>
              </a:rPr>
              <a:t>All citizens (including former slaves) must be treated equally by state </a:t>
            </a:r>
            <a:r>
              <a:rPr lang="en-US" sz="2000" dirty="0" err="1" smtClean="0">
                <a:latin typeface="Times New Roman" pitchFamily="18" charset="0"/>
                <a:cs typeface="Times New Roman" pitchFamily="18" charset="0"/>
              </a:rPr>
              <a:t>gov’ts</a:t>
            </a:r>
            <a:r>
              <a:rPr lang="en-US" sz="2000" dirty="0" smtClean="0">
                <a:latin typeface="Times New Roman" pitchFamily="18" charset="0"/>
                <a:cs typeface="Times New Roman" pitchFamily="18" charset="0"/>
              </a:rPr>
              <a:t> and legal </a:t>
            </a:r>
            <a:r>
              <a:rPr lang="en-US" sz="2000" dirty="0" smtClean="0">
                <a:latin typeface="Times New Roman" pitchFamily="18" charset="0"/>
                <a:cs typeface="Times New Roman" pitchFamily="18" charset="0"/>
              </a:rPr>
              <a:t>systems. </a:t>
            </a:r>
          </a:p>
          <a:p>
            <a:pPr marL="0">
              <a:lnSpc>
                <a:spcPct val="114000"/>
              </a:lnSpc>
              <a:buNone/>
            </a:pPr>
            <a:r>
              <a:rPr lang="en-US" sz="2000" b="1" u="sng" dirty="0" smtClean="0">
                <a:solidFill>
                  <a:srgbClr val="C00000"/>
                </a:solidFill>
                <a:latin typeface="Times New Roman" pitchFamily="18" charset="0"/>
                <a:cs typeface="Times New Roman" pitchFamily="18" charset="0"/>
              </a:rPr>
              <a:t>Q</a:t>
            </a:r>
            <a:r>
              <a:rPr lang="en-US" sz="2000" dirty="0" smtClean="0">
                <a:latin typeface="Times New Roman" pitchFamily="18" charset="0"/>
                <a:cs typeface="Times New Roman" pitchFamily="18" charset="0"/>
              </a:rPr>
              <a:t>uotes from the text that support the argument:</a:t>
            </a:r>
          </a:p>
          <a:p>
            <a:pPr marL="114300" indent="-457200">
              <a:lnSpc>
                <a:spcPct val="114000"/>
              </a:lnSpc>
              <a:buNone/>
            </a:pPr>
            <a:r>
              <a:rPr lang="en-US" sz="2000" dirty="0" smtClean="0">
                <a:latin typeface="Times New Roman" pitchFamily="18" charset="0"/>
                <a:cs typeface="Times New Roman" pitchFamily="18" charset="0"/>
              </a:rPr>
              <a:t>        “No State shall..” – federal supremacy over state </a:t>
            </a:r>
            <a:r>
              <a:rPr lang="en-US" sz="2000" dirty="0" err="1" smtClean="0">
                <a:latin typeface="Times New Roman" pitchFamily="18" charset="0"/>
                <a:cs typeface="Times New Roman" pitchFamily="18" charset="0"/>
              </a:rPr>
              <a:t>gov’t</a:t>
            </a:r>
            <a:endParaRPr lang="en-US" sz="2000" dirty="0" smtClean="0">
              <a:latin typeface="Times New Roman" pitchFamily="18" charset="0"/>
              <a:cs typeface="Times New Roman" pitchFamily="18" charset="0"/>
            </a:endParaRPr>
          </a:p>
          <a:p>
            <a:pPr marL="114300" indent="-457200">
              <a:lnSpc>
                <a:spcPct val="114000"/>
              </a:lnSpc>
              <a:buNone/>
            </a:pPr>
            <a:r>
              <a:rPr lang="en-US" sz="2000" dirty="0" smtClean="0">
                <a:latin typeface="Times New Roman" pitchFamily="18" charset="0"/>
                <a:cs typeface="Times New Roman" pitchFamily="18" charset="0"/>
              </a:rPr>
              <a:t>        “Life, liberty, and property, without due process of law” – all citizens should have natural rights protected and Bill of Rights protections (ex. lynching)</a:t>
            </a:r>
          </a:p>
          <a:p>
            <a:pPr marL="114300" indent="-457200">
              <a:lnSpc>
                <a:spcPct val="114000"/>
              </a:lnSpc>
              <a:buNone/>
            </a:pPr>
            <a:r>
              <a:rPr lang="en-US" sz="2000" dirty="0" smtClean="0">
                <a:latin typeface="Times New Roman" pitchFamily="18" charset="0"/>
                <a:cs typeface="Times New Roman" pitchFamily="18" charset="0"/>
              </a:rPr>
              <a:t>        “equal protection of the laws” – state/local </a:t>
            </a:r>
            <a:r>
              <a:rPr lang="en-US" sz="2000" smtClean="0">
                <a:latin typeface="Times New Roman" pitchFamily="18" charset="0"/>
                <a:cs typeface="Times New Roman" pitchFamily="18" charset="0"/>
              </a:rPr>
              <a:t>gov’ts</a:t>
            </a:r>
            <a:r>
              <a:rPr lang="en-US" sz="2000" dirty="0" smtClean="0">
                <a:latin typeface="Times New Roman" pitchFamily="18" charset="0"/>
                <a:cs typeface="Times New Roman" pitchFamily="18" charset="0"/>
              </a:rPr>
              <a:t> cannot treat citizens differently because of their skin color (ex. Jim Crow laws)</a:t>
            </a:r>
          </a:p>
          <a:p>
            <a:pPr marL="0">
              <a:lnSpc>
                <a:spcPct val="114000"/>
              </a:lnSpc>
              <a:buNone/>
            </a:pPr>
            <a:endParaRPr lang="en-US" sz="2000" dirty="0" smtClean="0">
              <a:latin typeface="Times New Roman" pitchFamily="18" charset="0"/>
              <a:cs typeface="Times New Roman" pitchFamily="18" charset="0"/>
            </a:endParaRPr>
          </a:p>
          <a:p>
            <a:pPr marL="0">
              <a:lnSpc>
                <a:spcPct val="114000"/>
              </a:lnSpc>
              <a:buNone/>
            </a:pPr>
            <a:endParaRPr lang="en-US" sz="2000" dirty="0" smtClean="0">
              <a:latin typeface="Times New Roman" pitchFamily="18" charset="0"/>
              <a:cs typeface="Times New Roman" pitchFamily="18" charset="0"/>
            </a:endParaRPr>
          </a:p>
          <a:p>
            <a:pPr marL="0">
              <a:lnSpc>
                <a:spcPct val="114000"/>
              </a:lnSpc>
              <a:buNone/>
            </a:pPr>
            <a:endParaRPr lang="en-US" sz="2000" dirty="0" smtClean="0">
              <a:latin typeface="Times New Roman" pitchFamily="18" charset="0"/>
              <a:cs typeface="Times New Roman" pitchFamily="18" charset="0"/>
            </a:endParaRPr>
          </a:p>
          <a:p>
            <a:pPr marL="0">
              <a:lnSpc>
                <a:spcPct val="114000"/>
              </a:lnSpc>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554</Words>
  <Application>Microsoft Office PowerPoint</Application>
  <PresentationFormat>On-screen Show (4:3)</PresentationFormat>
  <Paragraphs>68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History Skill Builder</vt:lpstr>
      <vt:lpstr>Document Analysis</vt:lpstr>
      <vt:lpstr>Document Types</vt:lpstr>
      <vt:lpstr>Annotation</vt:lpstr>
      <vt:lpstr>Analysis Tools</vt:lpstr>
      <vt:lpstr>Common mistakes</vt:lpstr>
      <vt:lpstr>Annotate</vt:lpstr>
      <vt:lpstr>Annotate</vt:lpstr>
      <vt:lpstr>Analyze</vt:lpstr>
      <vt:lpstr>Practice, Practice, Practice</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Skill Builder</dc:title>
  <dc:creator>nmosley</dc:creator>
  <cp:lastModifiedBy>nmosley</cp:lastModifiedBy>
  <cp:revision>36</cp:revision>
  <dcterms:created xsi:type="dcterms:W3CDTF">2014-02-04T16:32:02Z</dcterms:created>
  <dcterms:modified xsi:type="dcterms:W3CDTF">2015-01-20T17:26:34Z</dcterms:modified>
</cp:coreProperties>
</file>