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57" r:id="rId4"/>
    <p:sldId id="266" r:id="rId5"/>
    <p:sldId id="265" r:id="rId6"/>
    <p:sldId id="258" r:id="rId7"/>
    <p:sldId id="259" r:id="rId8"/>
    <p:sldId id="260" r:id="rId9"/>
    <p:sldId id="268" r:id="rId10"/>
    <p:sldId id="269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4E0-165E-4667-A17E-FEE77FE33C1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A287-516A-413E-9BFC-47B0F59C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4E0-165E-4667-A17E-FEE77FE33C1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A287-516A-413E-9BFC-47B0F59C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4E0-165E-4667-A17E-FEE77FE33C1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A287-516A-413E-9BFC-47B0F59C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4E0-165E-4667-A17E-FEE77FE33C1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A287-516A-413E-9BFC-47B0F59C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4E0-165E-4667-A17E-FEE77FE33C1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A287-516A-413E-9BFC-47B0F59C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4E0-165E-4667-A17E-FEE77FE33C1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A287-516A-413E-9BFC-47B0F59C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4E0-165E-4667-A17E-FEE77FE33C1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A287-516A-413E-9BFC-47B0F59C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4E0-165E-4667-A17E-FEE77FE33C1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A287-516A-413E-9BFC-47B0F59C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4E0-165E-4667-A17E-FEE77FE33C1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A287-516A-413E-9BFC-47B0F59C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4E0-165E-4667-A17E-FEE77FE33C1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A287-516A-413E-9BFC-47B0F59C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54E0-165E-4667-A17E-FEE77FE33C1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A287-516A-413E-9BFC-47B0F59C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54E0-165E-4667-A17E-FEE77FE33C1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9A287-516A-413E-9BFC-47B0F59C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526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History Skill Builder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1828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Generalizations and Evidence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://mrswarnerarlington.weebly.com/uploads/6/9/0/0/6900648/4159503.jpg?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004" y="2895600"/>
            <a:ext cx="2439489" cy="3086101"/>
          </a:xfrm>
          <a:prstGeom prst="rect">
            <a:avLst/>
          </a:prstGeom>
          <a:noFill/>
        </p:spPr>
      </p:pic>
      <p:pic>
        <p:nvPicPr>
          <p:cNvPr id="19460" name="Picture 4" descr="http://mrswarnerarlington.weebly.com/uploads/6/9/0/0/6900648/8758118.jpg?3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2316204" cy="3095626"/>
          </a:xfrm>
          <a:prstGeom prst="rect">
            <a:avLst/>
          </a:prstGeom>
          <a:noFill/>
        </p:spPr>
      </p:pic>
      <p:pic>
        <p:nvPicPr>
          <p:cNvPr id="19462" name="Picture 6" descr="http://4.bp.blogspot.com/-vY2zt7ldmNI/USFDNX7Sf_I/AAAAAAAAAng/DI_zhW4dKMQ/s1600/Feb%2B2013%2B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204" y="2895600"/>
            <a:ext cx="2314099" cy="309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static.tumblr.com/lhoyup3/uHEmbvbu3/notebook-paper-backgrounds-for-powerpoin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391400" cy="1143000"/>
          </a:xfrm>
        </p:spPr>
        <p:txBody>
          <a:bodyPr/>
          <a:lstStyle/>
          <a:p>
            <a:pPr algn="l"/>
            <a:r>
              <a:rPr lang="en-US" b="1" dirty="0" smtClean="0"/>
              <a:t>Where’s the Generalization?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276600" y="3200400"/>
            <a:ext cx="1676400" cy="457200"/>
          </a:xfrm>
          <a:prstGeom prst="rect">
            <a:avLst/>
          </a:prstGeom>
          <a:solidFill>
            <a:srgbClr val="FFFF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6248400"/>
            <a:ext cx="4572000" cy="457200"/>
          </a:xfrm>
          <a:prstGeom prst="rect">
            <a:avLst/>
          </a:prstGeom>
          <a:solidFill>
            <a:srgbClr val="FFFF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28700"/>
            <a:ext cx="7772400" cy="5829300"/>
          </a:xfrm>
          <a:solidFill>
            <a:srgbClr val="FFFFFF">
              <a:alpha val="34118"/>
            </a:srgbClr>
          </a:solidFill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years from 1920 to 1929 were prosperous and Americans enjoyed a high standard of living. Businesses expanded due to increased technology and demand.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addition to advertising, industry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lured consumers to purchase a mountain of goods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offering them easy credit.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Banks offered 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installment plan at a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interest rate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They were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marketed with slogans like “a dollar down and a dollar forever,” and “enjoy while you pay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 Some economists and business owners worried that installment buying might be getting out of hand and that it was really a sign of fundamental weaknesses behind a superficial economic prosperity.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Practice, Practice,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85000" lnSpcReduction="10000"/>
          </a:bodyPr>
          <a:lstStyle/>
          <a:p>
            <a:pPr marL="0" indent="-514350">
              <a:buNone/>
            </a:pPr>
            <a:r>
              <a:rPr lang="en-US" dirty="0" smtClean="0"/>
              <a:t>As with any skill, you may not get it </a:t>
            </a:r>
            <a:br>
              <a:rPr lang="en-US" dirty="0" smtClean="0"/>
            </a:br>
            <a:r>
              <a:rPr lang="en-US" dirty="0" smtClean="0"/>
              <a:t>the first time (or second…)</a:t>
            </a:r>
          </a:p>
          <a:p>
            <a:pPr marL="0" indent="-514350">
              <a:buNone/>
            </a:pPr>
            <a:endParaRPr lang="en-US" dirty="0"/>
          </a:p>
          <a:p>
            <a:pPr marL="0" indent="-514350">
              <a:buNone/>
            </a:pPr>
            <a:r>
              <a:rPr lang="en-US" dirty="0" smtClean="0"/>
              <a:t>We’ll be practicing throughout the unit, so review these directions and examples anytime I ask you to make a generalization and support it with evidence!</a:t>
            </a:r>
          </a:p>
          <a:p>
            <a:pPr marL="0" indent="-514350">
              <a:buNone/>
            </a:pPr>
            <a:endParaRPr lang="en-US" dirty="0" smtClean="0"/>
          </a:p>
          <a:p>
            <a:pPr marL="0" indent="-514350">
              <a:buNone/>
            </a:pPr>
            <a:r>
              <a:rPr lang="en-US" dirty="0" smtClean="0"/>
              <a:t>The written portion of the Unit 3 test will be based on this skill.</a:t>
            </a:r>
          </a:p>
        </p:txBody>
      </p:sp>
      <p:pic>
        <p:nvPicPr>
          <p:cNvPr id="1040" name="Picture 16" descr="http://wordpress.clarku.edu/mat13-mrobson/files/2012/01/DSCN0161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6945" t="10185" r="24626" b="926"/>
          <a:stretch>
            <a:fillRect/>
          </a:stretch>
        </p:blipFill>
        <p:spPr bwMode="auto">
          <a:xfrm>
            <a:off x="5867400" y="2514600"/>
            <a:ext cx="2524675" cy="2459636"/>
          </a:xfrm>
          <a:prstGeom prst="rect">
            <a:avLst/>
          </a:prstGeom>
          <a:noFill/>
        </p:spPr>
      </p:pic>
      <p:pic>
        <p:nvPicPr>
          <p:cNvPr id="1034" name="Picture 10" descr="http://www.genytuition.com/wp-content/uploads/2013/06/math.jpg"/>
          <p:cNvPicPr>
            <a:picLocks noChangeAspect="1" noChangeArrowheads="1"/>
          </p:cNvPicPr>
          <p:nvPr/>
        </p:nvPicPr>
        <p:blipFill>
          <a:blip r:embed="rId3" cstate="print"/>
          <a:srcRect l="33989" t="9412" b="5882"/>
          <a:stretch>
            <a:fillRect/>
          </a:stretch>
        </p:blipFill>
        <p:spPr bwMode="auto">
          <a:xfrm>
            <a:off x="7010400" y="1447800"/>
            <a:ext cx="1610903" cy="1371600"/>
          </a:xfrm>
          <a:prstGeom prst="rect">
            <a:avLst/>
          </a:prstGeom>
          <a:noFill/>
        </p:spPr>
      </p:pic>
      <p:pic>
        <p:nvPicPr>
          <p:cNvPr id="1038" name="Picture 14" descr="http://2.bp.blogspot.com/--LYC2ZnXj58/TcWuSCaCVFI/AAAAAAAAD94/FcAB7vwaCJ0/s1600/shiemi-blue-exorcist-manga-drawing-break-down.jpg"/>
          <p:cNvPicPr>
            <a:picLocks noChangeAspect="1" noChangeArrowheads="1"/>
          </p:cNvPicPr>
          <p:nvPr/>
        </p:nvPicPr>
        <p:blipFill>
          <a:blip r:embed="rId4" cstate="print"/>
          <a:srcRect l="7059" r="8235"/>
          <a:stretch>
            <a:fillRect/>
          </a:stretch>
        </p:blipFill>
        <p:spPr bwMode="auto">
          <a:xfrm rot="363849">
            <a:off x="6618252" y="4749109"/>
            <a:ext cx="1981200" cy="1336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Generalization and Evidence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Reading and Writing Skills</a:t>
            </a:r>
          </a:p>
          <a:p>
            <a:pPr lvl="1"/>
            <a:r>
              <a:rPr lang="en-US" dirty="0" smtClean="0"/>
              <a:t>To help you draw conclusions based on careful consideration of the facts</a:t>
            </a:r>
          </a:p>
          <a:p>
            <a:pPr lvl="1"/>
            <a:r>
              <a:rPr lang="en-US" dirty="0" smtClean="0"/>
              <a:t>To give you practice supporting opinions and arguments with specific details</a:t>
            </a:r>
          </a:p>
          <a:p>
            <a:pPr lvl="1"/>
            <a:r>
              <a:rPr lang="en-US" dirty="0" smtClean="0"/>
              <a:t>To strengthen your inductive and deductive reasoning skills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Similar to:</a:t>
            </a:r>
          </a:p>
          <a:p>
            <a:pPr lvl="1"/>
            <a:r>
              <a:rPr lang="en-US" dirty="0" smtClean="0"/>
              <a:t>Thesis/Proof</a:t>
            </a:r>
          </a:p>
          <a:p>
            <a:pPr lvl="1"/>
            <a:r>
              <a:rPr lang="en-US" dirty="0" smtClean="0"/>
              <a:t>Main Idea/Supporting details</a:t>
            </a:r>
          </a:p>
        </p:txBody>
      </p:sp>
      <p:pic>
        <p:nvPicPr>
          <p:cNvPr id="1026" name="Picture 2" descr="http://www.wowmathsforum.org.uk/docs/115043/geometric%20proof.GIF"/>
          <p:cNvPicPr>
            <a:picLocks noChangeAspect="1" noChangeArrowheads="1"/>
          </p:cNvPicPr>
          <p:nvPr/>
        </p:nvPicPr>
        <p:blipFill>
          <a:blip r:embed="rId2" cstate="print"/>
          <a:srcRect t="15493"/>
          <a:stretch>
            <a:fillRect/>
          </a:stretch>
        </p:blipFill>
        <p:spPr bwMode="auto">
          <a:xfrm>
            <a:off x="5715000" y="4267200"/>
            <a:ext cx="2895600" cy="1805043"/>
          </a:xfrm>
          <a:prstGeom prst="rect">
            <a:avLst/>
          </a:prstGeom>
          <a:noFill/>
        </p:spPr>
      </p:pic>
      <p:pic>
        <p:nvPicPr>
          <p:cNvPr id="1028" name="Picture 4" descr="http://library.guilford.edu/files/2011/12/mo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00200"/>
            <a:ext cx="2902194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92362"/>
          </a:xfrm>
        </p:spPr>
        <p:txBody>
          <a:bodyPr>
            <a:normAutofit/>
          </a:bodyPr>
          <a:lstStyle/>
          <a:p>
            <a:r>
              <a:rPr lang="en-US" b="1" dirty="0" smtClean="0"/>
              <a:t>A generalization should be broad, and evidence should be specific.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667000"/>
            <a:ext cx="5181600" cy="3124200"/>
          </a:xfrm>
        </p:spPr>
        <p:txBody>
          <a:bodyPr>
            <a:normAutofit fontScale="92500"/>
          </a:bodyPr>
          <a:lstStyle/>
          <a:p>
            <a:pPr marL="0" indent="-514350">
              <a:buNone/>
            </a:pPr>
            <a:r>
              <a:rPr lang="en-US" sz="3400" dirty="0" smtClean="0"/>
              <a:t>During the Roaring 20s, there was a clash of traditional and modern values.</a:t>
            </a:r>
          </a:p>
          <a:p>
            <a:pPr marL="914400" lvl="1" indent="-514350"/>
            <a:r>
              <a:rPr lang="en-US" sz="2600" dirty="0" smtClean="0"/>
              <a:t>Fundamentalists opposed teaching the new scientific theory of evolution in the public schools.</a:t>
            </a:r>
            <a:endParaRPr lang="en-US" sz="2600" dirty="0" smtClean="0"/>
          </a:p>
          <a:p>
            <a:pPr marL="914400" lvl="1" indent="-514350"/>
            <a:endParaRPr lang="en-US" dirty="0"/>
          </a:p>
          <a:p>
            <a:endParaRPr lang="en-US" dirty="0"/>
          </a:p>
        </p:txBody>
      </p:sp>
      <p:pic>
        <p:nvPicPr>
          <p:cNvPr id="18461" name="Picture 29" descr="http://www.thomasschoenberger.com/blog/wp-content/uploads/2013/02/bird-hand-mosaic.jpg"/>
          <p:cNvPicPr>
            <a:picLocks noChangeAspect="1" noChangeArrowheads="1"/>
          </p:cNvPicPr>
          <p:nvPr/>
        </p:nvPicPr>
        <p:blipFill>
          <a:blip r:embed="rId2" cstate="print"/>
          <a:srcRect l="12000" r="10000"/>
          <a:stretch>
            <a:fillRect/>
          </a:stretch>
        </p:blipFill>
        <p:spPr bwMode="auto">
          <a:xfrm>
            <a:off x="457200" y="2514600"/>
            <a:ext cx="2615184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generalization is complex, </a:t>
            </a:r>
            <a:br>
              <a:rPr lang="en-US" b="1" dirty="0" smtClean="0"/>
            </a:br>
            <a:r>
              <a:rPr lang="en-US" b="1" dirty="0" smtClean="0"/>
              <a:t>evidence is black and white.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44958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stock market is a place where corporations sell shares of their companies to investors to raise capital.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Investing in the stock market involves taking financial risks.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2" name="Picture 4" descr="http://www.mcescher.com/Gallery/recogn-bmp/LW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19400"/>
            <a:ext cx="291465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generalization must be supported by multiple pieces of evidence.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854" y="3862734"/>
            <a:ext cx="5410200" cy="2697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Women made gains, but still remained unequal to men.</a:t>
            </a:r>
            <a:endParaRPr lang="en-US" dirty="0" smtClean="0"/>
          </a:p>
          <a:p>
            <a:pPr lvl="1"/>
            <a:r>
              <a:rPr lang="en-US" dirty="0" smtClean="0"/>
              <a:t>Flappers showed increasing freedom, but still subjected to the double standard</a:t>
            </a:r>
            <a:endParaRPr lang="en-US" dirty="0"/>
          </a:p>
          <a:p>
            <a:pPr lvl="1"/>
            <a:r>
              <a:rPr lang="en-US" dirty="0" smtClean="0"/>
              <a:t>Could vote, but not get elected</a:t>
            </a:r>
            <a:endParaRPr lang="en-US" dirty="0"/>
          </a:p>
          <a:p>
            <a:pPr lvl="1"/>
            <a:r>
              <a:rPr lang="en-US" dirty="0" smtClean="0"/>
              <a:t>Worked more, but in low paying and “pink collar” jobs</a:t>
            </a:r>
            <a:endParaRPr lang="en-US" dirty="0" smtClean="0"/>
          </a:p>
        </p:txBody>
      </p:sp>
      <p:pic>
        <p:nvPicPr>
          <p:cNvPr id="6146" name="Picture 2" descr="http://www.designspotter.com/media/2/I13114411D/036560,114541.jpg"/>
          <p:cNvPicPr>
            <a:picLocks noChangeAspect="1" noChangeArrowheads="1"/>
          </p:cNvPicPr>
          <p:nvPr/>
        </p:nvPicPr>
        <p:blipFill>
          <a:blip r:embed="rId2" cstate="print"/>
          <a:srcRect l="21869" t="1429" r="8257" b="9859"/>
          <a:stretch>
            <a:fillRect/>
          </a:stretch>
        </p:blipFill>
        <p:spPr bwMode="auto">
          <a:xfrm>
            <a:off x="838200" y="3862734"/>
            <a:ext cx="2293189" cy="1896446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3622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With the passage of the 19</a:t>
            </a:r>
            <a:r>
              <a:rPr lang="en-US" sz="3200" baseline="30000" noProof="0" dirty="0" smtClean="0"/>
              <a:t>th</a:t>
            </a:r>
            <a:r>
              <a:rPr lang="en-US" sz="3200" noProof="0" dirty="0" smtClean="0"/>
              <a:t> Amendment, women achieved equality with men.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35162"/>
          </a:xfrm>
        </p:spPr>
        <p:txBody>
          <a:bodyPr>
            <a:normAutofit/>
          </a:bodyPr>
          <a:lstStyle/>
          <a:p>
            <a:r>
              <a:rPr lang="en-US" b="1" dirty="0" smtClean="0"/>
              <a:t>Evidence must correspond </a:t>
            </a:r>
            <a:br>
              <a:rPr lang="en-US" b="1" dirty="0" smtClean="0"/>
            </a:br>
            <a:r>
              <a:rPr lang="en-US" b="1" dirty="0" smtClean="0"/>
              <a:t>logically to the generalization.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7239000" cy="3916363"/>
          </a:xfrm>
        </p:spPr>
        <p:txBody>
          <a:bodyPr>
            <a:normAutofit fontScale="77500" lnSpcReduction="20000"/>
          </a:bodyPr>
          <a:lstStyle/>
          <a:p>
            <a:pPr marL="0" indent="-514350">
              <a:buNone/>
            </a:pPr>
            <a:r>
              <a:rPr lang="en-US" dirty="0" smtClean="0"/>
              <a:t>The Harlem Renaissance showed increasing </a:t>
            </a:r>
            <a:br>
              <a:rPr lang="en-US" dirty="0" smtClean="0"/>
            </a:br>
            <a:r>
              <a:rPr lang="en-US" dirty="0" smtClean="0"/>
              <a:t>black pride.</a:t>
            </a:r>
            <a:endParaRPr lang="en-US" dirty="0"/>
          </a:p>
          <a:p>
            <a:pPr marL="914400" lvl="1" indent="-514350"/>
            <a:r>
              <a:rPr lang="en-US" dirty="0" smtClean="0"/>
              <a:t>Langston Hughes wrote about what it was </a:t>
            </a:r>
            <a:br>
              <a:rPr lang="en-US" dirty="0" smtClean="0"/>
            </a:br>
            <a:r>
              <a:rPr lang="en-US" dirty="0" smtClean="0"/>
              <a:t>like to be a minority in America.</a:t>
            </a:r>
            <a:endParaRPr lang="en-US" dirty="0"/>
          </a:p>
          <a:p>
            <a:pPr marL="914400" lvl="1" indent="-514350"/>
            <a:r>
              <a:rPr lang="en-US" dirty="0" smtClean="0"/>
              <a:t>Bessie Smith was a famous jazz singer.</a:t>
            </a:r>
            <a:endParaRPr lang="en-US" dirty="0" smtClean="0"/>
          </a:p>
          <a:p>
            <a:pPr marL="914400" lvl="1" indent="-514350"/>
            <a:endParaRPr lang="en-US" dirty="0"/>
          </a:p>
          <a:p>
            <a:pPr marL="0" indent="-514350">
              <a:buNone/>
            </a:pPr>
            <a:r>
              <a:rPr lang="en-US" dirty="0" smtClean="0"/>
              <a:t>The growth of the automobile industry </a:t>
            </a:r>
            <a:br>
              <a:rPr lang="en-US" dirty="0" smtClean="0"/>
            </a:br>
            <a:r>
              <a:rPr lang="en-US" dirty="0" smtClean="0"/>
              <a:t>changed the landscape of the U.S.</a:t>
            </a:r>
            <a:endParaRPr lang="en-US" dirty="0"/>
          </a:p>
          <a:p>
            <a:pPr marL="914400" lvl="1" indent="-514350"/>
            <a:r>
              <a:rPr lang="en-US" dirty="0" smtClean="0"/>
              <a:t>The Model T was the first car that middle class Americans could afford.</a:t>
            </a:r>
            <a:endParaRPr lang="en-US" dirty="0"/>
          </a:p>
          <a:p>
            <a:pPr marL="914400" lvl="1" indent="-514350"/>
            <a:r>
              <a:rPr lang="en-US" dirty="0" smtClean="0"/>
              <a:t>Automobiles increased urban sprawl because people could live in the suburbs and commute to the cities.</a:t>
            </a:r>
            <a:endParaRPr lang="en-US" dirty="0"/>
          </a:p>
          <a:p>
            <a:endParaRPr lang="en-US" dirty="0"/>
          </a:p>
        </p:txBody>
      </p:sp>
      <p:pic>
        <p:nvPicPr>
          <p:cNvPr id="17415" name="Picture 7" descr="http://healingaftermyhusbandsaffair.files.wordpress.com/2013/06/puzzle-pieces.jpg"/>
          <p:cNvPicPr>
            <a:picLocks noChangeAspect="1" noChangeArrowheads="1"/>
          </p:cNvPicPr>
          <p:nvPr/>
        </p:nvPicPr>
        <p:blipFill>
          <a:blip r:embed="rId2" cstate="print"/>
          <a:srcRect l="16894" r="12312"/>
          <a:stretch>
            <a:fillRect/>
          </a:stretch>
        </p:blipFill>
        <p:spPr bwMode="auto">
          <a:xfrm rot="16200000">
            <a:off x="6952046" y="2725354"/>
            <a:ext cx="1752600" cy="1635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b="1" dirty="0"/>
              <a:t>The generalization and evidence must be historically accurate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8229600" cy="1600200"/>
          </a:xfrm>
        </p:spPr>
        <p:txBody>
          <a:bodyPr>
            <a:normAutofit fontScale="92500" lnSpcReduction="20000"/>
          </a:bodyPr>
          <a:lstStyle/>
          <a:p>
            <a:pPr marL="0" indent="-514350">
              <a:buNone/>
            </a:pPr>
            <a:r>
              <a:rPr lang="en-US" dirty="0" smtClean="0"/>
              <a:t>After the Progressive Era, labor unions grew </a:t>
            </a:r>
            <a:br>
              <a:rPr lang="en-US" dirty="0" smtClean="0"/>
            </a:br>
            <a:r>
              <a:rPr lang="en-US" dirty="0" smtClean="0"/>
              <a:t>large and powerful.</a:t>
            </a:r>
            <a:endParaRPr lang="en-US" dirty="0"/>
          </a:p>
          <a:p>
            <a:pPr marL="914400" lvl="1" indent="-514350"/>
            <a:r>
              <a:rPr lang="en-US" dirty="0" smtClean="0"/>
              <a:t>Labor union membership suffered durin</a:t>
            </a:r>
            <a:r>
              <a:rPr lang="en-US" dirty="0" smtClean="0"/>
              <a:t>g </a:t>
            </a:r>
            <a:br>
              <a:rPr lang="en-US" dirty="0" smtClean="0"/>
            </a:br>
            <a:r>
              <a:rPr lang="en-US" dirty="0" smtClean="0"/>
              <a:t>WWI and the Red Scare.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upload.wikimedia.org/wikipedia/commons/thumb/f/fb/Darts_in_a_dartboard.jpg/640px-Darts_in_a_dartboard.jpg"/>
          <p:cNvPicPr>
            <a:picLocks noChangeAspect="1" noChangeArrowheads="1"/>
          </p:cNvPicPr>
          <p:nvPr/>
        </p:nvPicPr>
        <p:blipFill>
          <a:blip r:embed="rId2" cstate="print"/>
          <a:srcRect l="20000" r="14286"/>
          <a:stretch>
            <a:fillRect/>
          </a:stretch>
        </p:blipFill>
        <p:spPr bwMode="auto">
          <a:xfrm>
            <a:off x="609600" y="4191000"/>
            <a:ext cx="1752600" cy="1775222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67000" y="4343399"/>
            <a:ext cx="6172200" cy="1371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There was a connection between the labor movement and socialism.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union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members were socialist.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static.tumblr.com/lhoyup3/uHEmbvbu3/notebook-paper-backgrounds-for-powerpoin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391400" cy="1143000"/>
          </a:xfrm>
        </p:spPr>
        <p:txBody>
          <a:bodyPr/>
          <a:lstStyle/>
          <a:p>
            <a:pPr algn="l"/>
            <a:r>
              <a:rPr lang="en-US" b="1" dirty="0" smtClean="0"/>
              <a:t>Where’s the Generalization?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772400" cy="5257800"/>
          </a:xfrm>
          <a:solidFill>
            <a:srgbClr val="FFFFFF">
              <a:alpha val="34118"/>
            </a:srgbClr>
          </a:solidFill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years from 1920 to 1929 were prosperous and Americans enjoyed a high standard of living. Businesses expanded due to increased technology and demand.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addition to advertising, industry lured consumers to purchase a mountain of goods by offering them easy credit.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Banks offered 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installment plan at a low interest rate. They were marketed with slogans like “a dollar down and a dollar forever,” and “enjoy while you pay.” Some economists and business owners worried that installment buying might be getting out of hand and that it was really a sign of fundamental weaknesses behind a superficial economic prosperity.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static.tumblr.com/lhoyup3/uHEmbvbu3/notebook-paper-backgrounds-for-powerpoin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391400" cy="1143000"/>
          </a:xfrm>
        </p:spPr>
        <p:txBody>
          <a:bodyPr/>
          <a:lstStyle/>
          <a:p>
            <a:pPr algn="l"/>
            <a:r>
              <a:rPr lang="en-US" b="1" dirty="0" smtClean="0"/>
              <a:t>Where’s the Generalization?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276600" y="3200400"/>
            <a:ext cx="1676400" cy="457200"/>
          </a:xfrm>
          <a:prstGeom prst="rect">
            <a:avLst/>
          </a:prstGeom>
          <a:solidFill>
            <a:srgbClr val="FFFF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6248400"/>
            <a:ext cx="4572000" cy="457200"/>
          </a:xfrm>
          <a:prstGeom prst="rect">
            <a:avLst/>
          </a:prstGeom>
          <a:solidFill>
            <a:srgbClr val="FFFF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28700"/>
            <a:ext cx="7772400" cy="5829300"/>
          </a:xfrm>
          <a:solidFill>
            <a:srgbClr val="FFFFFF">
              <a:alpha val="34118"/>
            </a:srgbClr>
          </a:solidFill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years from 1920 to 1929 were prosperous and Americans enjoyed a high standard of living. Businesses expanded due to increased technology and demand.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addition to advertising, industry lured consumers to purchase a mountain of goods by offering them easy credit.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Banks offered 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installment plan at a low interest rate. They were marketed with slogans like “a dollar down and a dollar forever,” and “enjoy while you pay.” Some economists and business owners worried that installment buying might be getting out of hand and that it was really a sign of fundamental weaknesses behind a superficial economic prosperity.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593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History Skill Builder</vt:lpstr>
      <vt:lpstr>Generalization and Evidence</vt:lpstr>
      <vt:lpstr>A generalization should be broad, and evidence should be specific.</vt:lpstr>
      <vt:lpstr>A generalization is complex,  evidence is black and white.</vt:lpstr>
      <vt:lpstr>A generalization must be supported by multiple pieces of evidence.</vt:lpstr>
      <vt:lpstr>Evidence must correspond  logically to the generalization.</vt:lpstr>
      <vt:lpstr>The generalization and evidence must be historically accurate.</vt:lpstr>
      <vt:lpstr>Where’s the Generalization? </vt:lpstr>
      <vt:lpstr>Where’s the Generalization? </vt:lpstr>
      <vt:lpstr>Where’s the Generalization? </vt:lpstr>
      <vt:lpstr>Practice, Practice, Practice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Skill Builder</dc:title>
  <dc:creator>nmosley</dc:creator>
  <cp:lastModifiedBy>nmosley</cp:lastModifiedBy>
  <cp:revision>19</cp:revision>
  <dcterms:created xsi:type="dcterms:W3CDTF">2014-02-04T16:32:02Z</dcterms:created>
  <dcterms:modified xsi:type="dcterms:W3CDTF">2015-10-07T14:12:35Z</dcterms:modified>
</cp:coreProperties>
</file>