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1"/>
  </p:sldMasterIdLst>
  <p:notesMasterIdLst>
    <p:notesMasterId r:id="rId7"/>
  </p:notesMasterIdLst>
  <p:sldIdLst>
    <p:sldId id="292" r:id="rId2"/>
    <p:sldId id="293" r:id="rId3"/>
    <p:sldId id="295" r:id="rId4"/>
    <p:sldId id="294" r:id="rId5"/>
    <p:sldId id="296" r:id="rId6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1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43D5A3C-EC02-4DBC-8038-3392B9CF790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E0FC46-003E-44D6-90E0-183F32BF1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4F638-331B-4943-A0B8-9AC233930BD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8DF7B-9198-48AD-BE90-84DF954C3FB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4371EDC-E3B4-4B41-89CF-CBB857AC392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436C455B-7029-4106-9E96-281ECCB738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9416C-8E5A-4356-BCAC-74A63AD1592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20C60-6C75-4F2E-8573-6866C298D3B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557AE-F47A-45F6-B3F6-FC8746FF3A9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7B0A8-B908-49E5-95A0-A3BB76D42E2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8CE0EC-6220-4E5D-8273-BFA4DCC79D7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D69CCD-F04B-4453-8DA9-D8AA5A8E56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072D5-46D3-4C9C-B4D5-31D19BB7AC3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154D37A-E020-4B2C-AF4B-19830545CF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4202E5-5B48-4261-B0CE-6DE0AB3B521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  <p:sldLayoutId id="2147483797" r:id="rId12"/>
    <p:sldLayoutId id="2147483798" r:id="rId13"/>
  </p:sldLayoutIdLst>
  <p:transition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Trade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2209800"/>
            <a:ext cx="7772400" cy="5257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dirty="0"/>
              <a:t>One way for the government to promote competition is ensure easy interstate and international trade.</a:t>
            </a:r>
          </a:p>
          <a:p>
            <a:pPr lvl="1">
              <a:lnSpc>
                <a:spcPct val="90000"/>
              </a:lnSpc>
            </a:pPr>
            <a:r>
              <a:rPr lang="en-US" dirty="0"/>
              <a:t>When there are more available products and more businesses, consumers are usually better off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Trade also encourages specialization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dirty="0"/>
              <a:t>Certain countries are very good at producing certain products and terrible with </a:t>
            </a:r>
            <a:r>
              <a:rPr lang="en-US" dirty="0" smtClean="0"/>
              <a:t>others</a:t>
            </a:r>
            <a:endParaRPr lang="en-US" dirty="0"/>
          </a:p>
          <a:p>
            <a:pPr lvl="2">
              <a:lnSpc>
                <a:spcPct val="90000"/>
              </a:lnSpc>
            </a:pPr>
            <a:r>
              <a:rPr lang="en-US" dirty="0"/>
              <a:t>The US can’t produce bananas.  Most developing countries can’t produce airplanes and cars.</a:t>
            </a:r>
          </a:p>
        </p:txBody>
      </p:sp>
      <p:pic>
        <p:nvPicPr>
          <p:cNvPr id="29701" name="Picture 5" descr="http://vinatpc.com/Uploads/LibraryImages/201211110137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381000"/>
            <a:ext cx="2699761" cy="169545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International Trade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981200"/>
            <a:ext cx="7772400" cy="5029200"/>
          </a:xfrm>
        </p:spPr>
        <p:txBody>
          <a:bodyPr>
            <a:normAutofit/>
          </a:bodyPr>
          <a:lstStyle/>
          <a:p>
            <a:r>
              <a:rPr lang="en-US" sz="2400" dirty="0"/>
              <a:t>Economic Interdependence:  No person or nation is truly self-sufficient.  We must rely on each other (people and nations) to produce all of the things we want and need</a:t>
            </a:r>
            <a:r>
              <a:rPr lang="en-US" sz="2400" dirty="0" smtClean="0"/>
              <a:t>.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  <a:p>
            <a:r>
              <a:rPr lang="en-US" sz="2400" dirty="0"/>
              <a:t>Effects of Interdependence: </a:t>
            </a:r>
            <a:endParaRPr lang="en-US" sz="2400" dirty="0" smtClean="0"/>
          </a:p>
          <a:p>
            <a:pPr lvl="1"/>
            <a:r>
              <a:rPr lang="en-US" sz="2000" dirty="0" smtClean="0"/>
              <a:t>Environmental </a:t>
            </a:r>
            <a:r>
              <a:rPr lang="en-US" sz="2000" dirty="0"/>
              <a:t>and Political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problems </a:t>
            </a:r>
            <a:r>
              <a:rPr lang="en-US" sz="2000" dirty="0"/>
              <a:t>in one country can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cause </a:t>
            </a:r>
            <a:r>
              <a:rPr lang="en-US" sz="2000" dirty="0"/>
              <a:t>economic problems in </a:t>
            </a:r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en-US" sz="2000" dirty="0" smtClean="0"/>
              <a:t>many </a:t>
            </a:r>
            <a:r>
              <a:rPr lang="en-US" sz="2000" dirty="0"/>
              <a:t>other countries.</a:t>
            </a:r>
          </a:p>
          <a:p>
            <a:pPr lvl="1"/>
            <a:r>
              <a:rPr lang="en-US" sz="2000" dirty="0"/>
              <a:t>Governments must enact policies that allow their citizens access to products made in other countries.</a:t>
            </a:r>
          </a:p>
        </p:txBody>
      </p:sp>
      <p:pic>
        <p:nvPicPr>
          <p:cNvPr id="30725" name="Picture 5" descr="http://mrsommerglobal10.pbworks.com/f/World%20econ%20toon.jpg"/>
          <p:cNvPicPr>
            <a:picLocks noChangeAspect="1" noChangeArrowheads="1"/>
          </p:cNvPicPr>
          <p:nvPr/>
        </p:nvPicPr>
        <p:blipFill>
          <a:blip r:embed="rId2" cstate="print">
            <a:biLevel thresh="50000"/>
          </a:blip>
          <a:srcRect/>
          <a:stretch>
            <a:fillRect/>
          </a:stretch>
        </p:blipFill>
        <p:spPr bwMode="auto">
          <a:xfrm>
            <a:off x="5867400" y="3429000"/>
            <a:ext cx="3276600" cy="193865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Protectionist Trade Policies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endParaRPr lang="en-US" sz="2400"/>
          </a:p>
        </p:txBody>
      </p:sp>
      <p:sp>
        <p:nvSpPr>
          <p:cNvPr id="33798" name="Rectangle 6"/>
          <p:cNvSpPr>
            <a:spLocks noGrp="1" noChangeArrowheads="1"/>
          </p:cNvSpPr>
          <p:nvPr>
            <p:ph type="body" sz="half" idx="2"/>
          </p:nvPr>
        </p:nvSpPr>
        <p:spPr>
          <a:xfrm>
            <a:off x="4876800" y="1600200"/>
            <a:ext cx="3810000" cy="50292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400" dirty="0" smtClean="0"/>
              <a:t>Many </a:t>
            </a:r>
            <a:r>
              <a:rPr lang="en-US" sz="2400" dirty="0"/>
              <a:t>nations limit imports to protect domestic producers of the same product</a:t>
            </a:r>
            <a:r>
              <a:rPr lang="en-US" sz="2400" dirty="0" smtClean="0"/>
              <a:t>.</a:t>
            </a:r>
            <a:br>
              <a:rPr lang="en-US" sz="2400" dirty="0" smtClean="0"/>
            </a:br>
            <a:endParaRPr lang="en-US" sz="24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Tariffs:  Taxes on imports - Make prices for the imported goods more </a:t>
            </a:r>
            <a:r>
              <a:rPr lang="en-US" sz="2200" dirty="0" smtClean="0"/>
              <a:t>expensive</a:t>
            </a:r>
            <a:br>
              <a:rPr lang="en-US" sz="2200" dirty="0" smtClean="0"/>
            </a:br>
            <a:endParaRPr lang="en-US" sz="2200" dirty="0"/>
          </a:p>
          <a:p>
            <a:pPr lvl="1">
              <a:lnSpc>
                <a:spcPct val="90000"/>
              </a:lnSpc>
            </a:pPr>
            <a:r>
              <a:rPr lang="en-US" sz="2200" dirty="0"/>
              <a:t>Quotas: Limits on the number of specific goods that can be imported.  </a:t>
            </a:r>
          </a:p>
        </p:txBody>
      </p:sp>
      <p:pic>
        <p:nvPicPr>
          <p:cNvPr id="33800" name="Picture 8" descr="honda-civi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47800" y="4313238"/>
            <a:ext cx="3505200" cy="2544762"/>
          </a:xfrm>
          <a:prstGeom prst="rect">
            <a:avLst/>
          </a:prstGeom>
          <a:noFill/>
        </p:spPr>
      </p:pic>
      <p:pic>
        <p:nvPicPr>
          <p:cNvPr id="33802" name="Picture 10" descr="lexus-wallpaper-1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524000"/>
            <a:ext cx="4191000" cy="3143250"/>
          </a:xfrm>
          <a:prstGeom prst="rect">
            <a:avLst/>
          </a:prstGeom>
          <a:noFill/>
        </p:spPr>
      </p:pic>
      <p:pic>
        <p:nvPicPr>
          <p:cNvPr id="9" name="Picture 10" descr="Ford-Logo-Large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5200" y="3276600"/>
            <a:ext cx="1524000" cy="1143000"/>
          </a:xfrm>
          <a:prstGeom prst="rect">
            <a:avLst/>
          </a:prstGeom>
          <a:noFill/>
        </p:spPr>
      </p:pic>
      <p:pic>
        <p:nvPicPr>
          <p:cNvPr id="33804" name="Picture 12" descr="http://upload.wikimedia.org/wikipedia/commons/thumb/0/0f/General_Motors.svg/150px-General_Motors.svg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33400" y="4114800"/>
            <a:ext cx="1428750" cy="141922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37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37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37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8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Trade Policies</a:t>
            </a:r>
            <a:endParaRPr lang="en-US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5105400"/>
          </a:xfrm>
        </p:spPr>
        <p:txBody>
          <a:bodyPr>
            <a:noAutofit/>
          </a:bodyPr>
          <a:lstStyle/>
          <a:p>
            <a:r>
              <a:rPr lang="en-US" sz="2000" dirty="0"/>
              <a:t>Free Trade Agreements: Nations can legally agree that they </a:t>
            </a:r>
            <a:r>
              <a:rPr lang="en-US" sz="2000" dirty="0" smtClean="0"/>
              <a:t>will not </a:t>
            </a:r>
            <a:r>
              <a:rPr lang="en-US" sz="2000" dirty="0"/>
              <a:t>limit or prevent trade between the two nations.</a:t>
            </a:r>
          </a:p>
          <a:p>
            <a:pPr lvl="1"/>
            <a:r>
              <a:rPr lang="en-US" sz="2000" dirty="0" smtClean="0"/>
              <a:t>NAFTA, EU</a:t>
            </a:r>
          </a:p>
          <a:p>
            <a:pPr lvl="1"/>
            <a:endParaRPr lang="en-US" sz="2000" dirty="0"/>
          </a:p>
          <a:p>
            <a:r>
              <a:rPr lang="en-US" sz="2000" dirty="0"/>
              <a:t>Free Trade </a:t>
            </a:r>
            <a:r>
              <a:rPr lang="en-US" sz="2000" dirty="0" smtClean="0"/>
              <a:t>Issues:</a:t>
            </a:r>
          </a:p>
          <a:p>
            <a:pPr lvl="1"/>
            <a:r>
              <a:rPr lang="en-US" sz="1800" dirty="0" smtClean="0"/>
              <a:t>Companies </a:t>
            </a:r>
            <a:r>
              <a:rPr lang="en-US" sz="1800" dirty="0"/>
              <a:t>can more easily move their factories to another </a:t>
            </a:r>
            <a:r>
              <a:rPr lang="en-US" sz="1800" dirty="0" smtClean="0"/>
              <a:t>country</a:t>
            </a:r>
            <a:r>
              <a:rPr lang="en-US" sz="1800" dirty="0" smtClean="0"/>
              <a:t> </a:t>
            </a:r>
            <a:r>
              <a:rPr lang="en-US" sz="1800" dirty="0" smtClean="0"/>
              <a:t>= outsourcing</a:t>
            </a:r>
            <a:r>
              <a:rPr lang="en-US" sz="1800" dirty="0" smtClean="0"/>
              <a:t>  </a:t>
            </a:r>
            <a:endParaRPr lang="en-US" sz="1800" dirty="0" smtClean="0"/>
          </a:p>
          <a:p>
            <a:pPr lvl="1"/>
            <a:r>
              <a:rPr lang="en-US" sz="1800" dirty="0" smtClean="0"/>
              <a:t>Domestic </a:t>
            </a:r>
            <a:r>
              <a:rPr lang="en-US" sz="1800" dirty="0"/>
              <a:t>businesses </a:t>
            </a:r>
            <a:r>
              <a:rPr lang="en-US" sz="1800" dirty="0" smtClean="0"/>
              <a:t>may </a:t>
            </a:r>
            <a:r>
              <a:rPr lang="en-US" sz="1800" dirty="0"/>
              <a:t>be hindered by increased trade with foreign </a:t>
            </a:r>
            <a:r>
              <a:rPr lang="en-US" sz="1800" dirty="0" smtClean="0"/>
              <a:t>companies</a:t>
            </a:r>
          </a:p>
          <a:p>
            <a:pPr lvl="1"/>
            <a:r>
              <a:rPr lang="en-US" sz="1800" dirty="0" smtClean="0"/>
              <a:t>“Fair Trade” with Developing nations?</a:t>
            </a:r>
            <a:endParaRPr lang="en-US" sz="1800" dirty="0" smtClean="0"/>
          </a:p>
        </p:txBody>
      </p:sp>
      <p:pic>
        <p:nvPicPr>
          <p:cNvPr id="31750" name="Picture 6" descr="NAFTA"/>
          <p:cNvPicPr>
            <a:picLocks noChangeAspect="1" noChangeArrowheads="1"/>
          </p:cNvPicPr>
          <p:nvPr/>
        </p:nvPicPr>
        <p:blipFill>
          <a:blip r:embed="rId2" cstate="print">
            <a:lum bright="-10000" contrast="10000"/>
          </a:blip>
          <a:srcRect l="4918" r="9836"/>
          <a:stretch>
            <a:fillRect/>
          </a:stretch>
        </p:blipFill>
        <p:spPr bwMode="auto">
          <a:xfrm>
            <a:off x="5181600" y="1905000"/>
            <a:ext cx="3962400" cy="3487738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17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Globalization Debate</a:t>
            </a:r>
            <a:endParaRPr lang="en-US" dirty="0"/>
          </a:p>
        </p:txBody>
      </p:sp>
      <p:pic>
        <p:nvPicPr>
          <p:cNvPr id="1034" name="Picture 10" descr="http://wiki.ubc.ca/images/2/22/Globalisationmap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1295400"/>
            <a:ext cx="8398433" cy="5334000"/>
          </a:xfrm>
          <a:prstGeom prst="rect">
            <a:avLst/>
          </a:prstGeom>
          <a:noFill/>
        </p:spPr>
      </p:pic>
      <p:sp>
        <p:nvSpPr>
          <p:cNvPr id="11" name="TextBox 10"/>
          <p:cNvSpPr txBox="1"/>
          <p:nvPr/>
        </p:nvSpPr>
        <p:spPr>
          <a:xfrm>
            <a:off x="6172200" y="609600"/>
            <a:ext cx="2971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 smtClean="0"/>
              <a:t>What are the pros and cons of globalization?</a:t>
            </a:r>
            <a:endParaRPr lang="en-US" i="1" dirty="0"/>
          </a:p>
        </p:txBody>
      </p:sp>
    </p:spTree>
  </p:cSld>
  <p:clrMapOvr>
    <a:masterClrMapping/>
  </p:clrMapOvr>
  <p:transition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251</TotalTime>
  <Words>158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International Trade</vt:lpstr>
      <vt:lpstr>International Trade</vt:lpstr>
      <vt:lpstr>Protectionist Trade Policies</vt:lpstr>
      <vt:lpstr>Free Trade Policies</vt:lpstr>
      <vt:lpstr>Globalization Debate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Promoting and Protecting Competition</dc:title>
  <dc:creator>Nicholas Kier</dc:creator>
  <cp:lastModifiedBy>nmosley</cp:lastModifiedBy>
  <cp:revision>24</cp:revision>
  <dcterms:created xsi:type="dcterms:W3CDTF">2011-11-28T22:02:08Z</dcterms:created>
  <dcterms:modified xsi:type="dcterms:W3CDTF">2013-05-28T18:52:10Z</dcterms:modified>
</cp:coreProperties>
</file>