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59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5AA2-4B1F-4393-9DF5-48D5CB36C785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55C8-4F6D-47C3-901D-A43880243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5AA2-4B1F-4393-9DF5-48D5CB36C785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55C8-4F6D-47C3-901D-A43880243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5AA2-4B1F-4393-9DF5-48D5CB36C785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55C8-4F6D-47C3-901D-A43880243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5AA2-4B1F-4393-9DF5-48D5CB36C785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55C8-4F6D-47C3-901D-A43880243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5AA2-4B1F-4393-9DF5-48D5CB36C785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55C8-4F6D-47C3-901D-A43880243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5AA2-4B1F-4393-9DF5-48D5CB36C785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55C8-4F6D-47C3-901D-A43880243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5AA2-4B1F-4393-9DF5-48D5CB36C785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55C8-4F6D-47C3-901D-A43880243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5AA2-4B1F-4393-9DF5-48D5CB36C785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55C8-4F6D-47C3-901D-A43880243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5AA2-4B1F-4393-9DF5-48D5CB36C785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55C8-4F6D-47C3-901D-A43880243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5AA2-4B1F-4393-9DF5-48D5CB36C785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55C8-4F6D-47C3-901D-A43880243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5AA2-4B1F-4393-9DF5-48D5CB36C785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55C8-4F6D-47C3-901D-A43880243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B5AA2-4B1F-4393-9DF5-48D5CB36C785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B55C8-4F6D-47C3-901D-A43880243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mosleysocialstudies.weebly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pp.discoveryeducation.com/builders/boards/assetGuid/FDFE79C8-BBF2-0DD6-F144-5C24C2C26B68/includeHeader/true/layout/default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://app.discoveryeducation.com/builders/boards/assetGuid/F437E450-C2B8-54D9-4EE5-7E83C967CDC3/includeHeader/true/layout/defaul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hyperlink" Target="http://app.discoveryeducation.com/builders/boards/assetGuid/C52726B4-BBC1-5DAF-83A0-3EFC57933A04/includeHeader/true/layout/defaul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streetlaw.org/en/Page/519/Key_Excerpts_from_the_Majority_Opinion_Brown_I_195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teach.com/free/s/speech_ihaveadream.pdf" TargetMode="External"/><Relationship Id="rId2" Type="http://schemas.openxmlformats.org/officeDocument/2006/relationships/hyperlink" Target="http://life.time.com/history/march-on-washington-photos-from-an-epic-civil-rights-even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www.youtube.com/playlist?list=PL8K92iTVHxRLGik2go2D8Hn4OhKnyw6i-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0600"/>
            <a:ext cx="9144000" cy="1470025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“NOT Discovery ED Training”</a:t>
            </a:r>
            <a:endParaRPr lang="en-US" sz="36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1752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Developing Literacy Strategies </a:t>
            </a:r>
            <a:b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for your Discipline/Content Area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nmosley\Local Settings\Temporary Internet Files\Content.IE5\28R9X4TF\MC90029547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811855"/>
            <a:ext cx="2749236" cy="2141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What is Literacy?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is not necessarily teaching student </a:t>
            </a:r>
            <a:br>
              <a:rPr lang="en-US" dirty="0" smtClean="0"/>
            </a:br>
            <a:r>
              <a:rPr lang="en-US" dirty="0" smtClean="0"/>
              <a:t>how to read, it is teaching a student </a:t>
            </a:r>
            <a:br>
              <a:rPr lang="en-US" dirty="0" smtClean="0"/>
            </a:br>
            <a:r>
              <a:rPr lang="en-US" dirty="0" smtClean="0"/>
              <a:t>how to understand what is being read</a:t>
            </a:r>
          </a:p>
          <a:p>
            <a:r>
              <a:rPr lang="en-US" dirty="0" smtClean="0"/>
              <a:t>It is teaching students techniques to understand the concepts behind the words</a:t>
            </a:r>
          </a:p>
          <a:p>
            <a:r>
              <a:rPr lang="en-US" dirty="0" smtClean="0"/>
              <a:t>It is also teaching students how to think like an economist, historian, designer, scientist, etc.</a:t>
            </a:r>
          </a:p>
          <a:p>
            <a:pPr lvl="1"/>
            <a:r>
              <a:rPr lang="en-US" dirty="0" smtClean="0"/>
              <a:t>What does that mean for your discipline/content area? What causes your students to struggle?</a:t>
            </a:r>
          </a:p>
          <a:p>
            <a:endParaRPr lang="en-US" dirty="0"/>
          </a:p>
        </p:txBody>
      </p:sp>
      <p:pic>
        <p:nvPicPr>
          <p:cNvPr id="2055" name="Picture 7" descr="C:\Documents and Settings\nmosley\Local Settings\Temporary Internet Files\Content.IE5\S8WLXCW3\MC9004339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0668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What has worked…	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219200"/>
            <a:ext cx="4040188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Starting each unit with vocabulary</a:t>
            </a:r>
          </a:p>
          <a:p>
            <a:r>
              <a:rPr lang="en-US" dirty="0" smtClean="0"/>
              <a:t>Changing focus from textbook reading to primary sources</a:t>
            </a:r>
          </a:p>
          <a:p>
            <a:r>
              <a:rPr lang="en-US" dirty="0" smtClean="0"/>
              <a:t>Practicing with all levels of students</a:t>
            </a:r>
          </a:p>
          <a:p>
            <a:r>
              <a:rPr lang="en-US" dirty="0" smtClean="0"/>
              <a:t>Engaging students in a variety of multi-media activities: pictures, music, video, articles</a:t>
            </a:r>
          </a:p>
          <a:p>
            <a:r>
              <a:rPr lang="en-US" dirty="0" smtClean="0"/>
              <a:t>Direct instruction on skill-development, then practice</a:t>
            </a:r>
          </a:p>
          <a:p>
            <a:r>
              <a:rPr lang="en-US" dirty="0" smtClean="0"/>
              <a:t>Teaching them to annotate and analyze documents</a:t>
            </a:r>
          </a:p>
          <a:p>
            <a:r>
              <a:rPr lang="en-US" dirty="0" smtClean="0"/>
              <a:t>Including document-based questions in tests, making projects the written portion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304800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What hasn’t worked…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219200"/>
            <a:ext cx="4041775" cy="4906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Doing too many words at one time</a:t>
            </a:r>
          </a:p>
          <a:p>
            <a:r>
              <a:rPr lang="en-US" dirty="0" smtClean="0"/>
              <a:t>Using documents that are too long or complicated</a:t>
            </a:r>
          </a:p>
          <a:p>
            <a:r>
              <a:rPr lang="en-US" dirty="0" smtClean="0"/>
              <a:t>Not doing enough to differentiate for Academic students</a:t>
            </a:r>
          </a:p>
          <a:p>
            <a:r>
              <a:rPr lang="en-US" dirty="0" smtClean="0"/>
              <a:t>Creating projects that were too dependent on the technology being available and working</a:t>
            </a:r>
          </a:p>
          <a:p>
            <a:r>
              <a:rPr lang="en-US" dirty="0" smtClean="0"/>
              <a:t>Not pacing it carefully enough to ensure enough time for content review before tests</a:t>
            </a:r>
          </a:p>
          <a:p>
            <a:r>
              <a:rPr lang="en-US" dirty="0" smtClean="0"/>
              <a:t>Using generic analysis tools or not giving them questions too</a:t>
            </a:r>
          </a:p>
          <a:p>
            <a:r>
              <a:rPr lang="en-US" dirty="0" smtClean="0"/>
              <a:t>Making multiple choice questions too difficult on tests</a:t>
            </a:r>
          </a:p>
          <a:p>
            <a:endParaRPr lang="en-US" dirty="0"/>
          </a:p>
        </p:txBody>
      </p:sp>
      <p:pic>
        <p:nvPicPr>
          <p:cNvPr id="3074" name="Picture 2" descr="C:\Documents and Settings\nmosley\Local Settings\Temporary Internet Files\Content.IE5\DUKDL3TD\MC9004404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04800"/>
            <a:ext cx="1126113" cy="927818"/>
          </a:xfrm>
          <a:prstGeom prst="rect">
            <a:avLst/>
          </a:prstGeom>
          <a:noFill/>
        </p:spPr>
      </p:pic>
      <p:pic>
        <p:nvPicPr>
          <p:cNvPr id="3075" name="Picture 3" descr="C:\Documents and Settings\nmosley\Local Settings\Temporary Internet Files\Content.IE5\S8WLXCW3\MC90043441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4735" y="304800"/>
            <a:ext cx="1144465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Examples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hlinkClick r:id="rId2"/>
              </a:rPr>
              <a:t>mosleysocialstudies</a:t>
            </a:r>
            <a:r>
              <a:rPr lang="en-US" dirty="0" smtClean="0">
                <a:hlinkClick r:id="rId2"/>
              </a:rPr>
              <a:t>.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weebly.com/</a:t>
            </a:r>
            <a:endParaRPr lang="en-US" dirty="0" smtClean="0"/>
          </a:p>
          <a:p>
            <a:pPr lvl="1"/>
            <a:r>
              <a:rPr lang="en-US" dirty="0" smtClean="0"/>
              <a:t>Civics and Economics: </a:t>
            </a:r>
            <a:r>
              <a:rPr lang="en-US" dirty="0" err="1" smtClean="0"/>
              <a:t>Mosleytown</a:t>
            </a:r>
            <a:r>
              <a:rPr lang="en-US" dirty="0" smtClean="0"/>
              <a:t> Election and Marketplace</a:t>
            </a:r>
          </a:p>
          <a:p>
            <a:pPr lvl="1"/>
            <a:r>
              <a:rPr lang="en-US" dirty="0" smtClean="0"/>
              <a:t>Honors Sociology: Institutions Online Lessons</a:t>
            </a:r>
          </a:p>
          <a:p>
            <a:pPr lvl="1"/>
            <a:r>
              <a:rPr lang="en-US" dirty="0" smtClean="0"/>
              <a:t>American History II: </a:t>
            </a:r>
            <a:r>
              <a:rPr lang="en-US" dirty="0" err="1" smtClean="0"/>
              <a:t>Skillbuilders</a:t>
            </a:r>
            <a:r>
              <a:rPr lang="en-US" dirty="0" smtClean="0"/>
              <a:t> and Projects</a:t>
            </a:r>
            <a:endParaRPr lang="en-US" dirty="0"/>
          </a:p>
        </p:txBody>
      </p:sp>
      <p:pic>
        <p:nvPicPr>
          <p:cNvPr id="6146" name="Picture 2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81200"/>
            <a:ext cx="4114800" cy="3073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Close Reading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Consider multiple types of text sources for your discipline/content area</a:t>
            </a:r>
          </a:p>
          <a:p>
            <a:pPr lvl="1"/>
            <a:r>
              <a:rPr lang="en-US" dirty="0" smtClean="0"/>
              <a:t>Articles</a:t>
            </a:r>
          </a:p>
          <a:p>
            <a:pPr lvl="1"/>
            <a:r>
              <a:rPr lang="en-US" dirty="0" smtClean="0"/>
              <a:t>Political cartoons</a:t>
            </a:r>
          </a:p>
          <a:p>
            <a:pPr lvl="1"/>
            <a:r>
              <a:rPr lang="en-US" dirty="0" smtClean="0"/>
              <a:t>Graphs/charts</a:t>
            </a:r>
          </a:p>
          <a:p>
            <a:pPr lvl="1"/>
            <a:r>
              <a:rPr lang="en-US" dirty="0" smtClean="0"/>
              <a:t>Speeches</a:t>
            </a:r>
          </a:p>
          <a:p>
            <a:pPr lvl="1"/>
            <a:r>
              <a:rPr lang="en-US" dirty="0" smtClean="0"/>
              <a:t>Laws, policies</a:t>
            </a:r>
          </a:p>
          <a:p>
            <a:pPr lvl="1"/>
            <a:r>
              <a:rPr lang="en-US" dirty="0" smtClean="0"/>
              <a:t>Videos</a:t>
            </a:r>
          </a:p>
          <a:p>
            <a:pPr lvl="1"/>
            <a:r>
              <a:rPr lang="en-US" dirty="0" smtClean="0"/>
              <a:t>Songs</a:t>
            </a:r>
          </a:p>
          <a:p>
            <a:pPr lvl="1"/>
            <a:r>
              <a:rPr lang="en-US" dirty="0" smtClean="0"/>
              <a:t>Photos</a:t>
            </a:r>
          </a:p>
          <a:p>
            <a:pPr lvl="1"/>
            <a:r>
              <a:rPr lang="en-US" dirty="0" smtClean="0"/>
              <a:t>Paintings</a:t>
            </a:r>
          </a:p>
          <a:p>
            <a:pPr lvl="1"/>
            <a:endParaRPr lang="en-US" dirty="0"/>
          </a:p>
        </p:txBody>
      </p:sp>
      <p:pic>
        <p:nvPicPr>
          <p:cNvPr id="21508" name="Picture 4" descr="http://thumbs.dreamstime.com/z/elements-news-infographic-map-set-maps-globes-related-each-country-world-can-be-colored-separately-32590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5493" y="2393486"/>
            <a:ext cx="2386907" cy="2102314"/>
          </a:xfrm>
          <a:prstGeom prst="rect">
            <a:avLst/>
          </a:prstGeom>
          <a:noFill/>
        </p:spPr>
      </p:pic>
      <p:pic>
        <p:nvPicPr>
          <p:cNvPr id="21510" name="Picture 6" descr="http://shspoetrya.wikispaces.com/file/view/great_migration.gif/42694435/895x555/great_migration.gif"/>
          <p:cNvPicPr>
            <a:picLocks noChangeAspect="1" noChangeArrowheads="1"/>
          </p:cNvPicPr>
          <p:nvPr/>
        </p:nvPicPr>
        <p:blipFill>
          <a:blip r:embed="rId3" cstate="print"/>
          <a:srcRect l="2676" t="13474" r="3679" b="9053"/>
          <a:stretch>
            <a:fillRect/>
          </a:stretch>
        </p:blipFill>
        <p:spPr bwMode="auto">
          <a:xfrm>
            <a:off x="3810000" y="4419600"/>
            <a:ext cx="2514600" cy="1652451"/>
          </a:xfrm>
          <a:prstGeom prst="rect">
            <a:avLst/>
          </a:prstGeom>
          <a:noFill/>
        </p:spPr>
      </p:pic>
      <p:pic>
        <p:nvPicPr>
          <p:cNvPr id="21512" name="Picture 8" descr="http://38.media.tumblr.com/bc13e081bc152f89df64ba7b40880ac2/tumblr_mevoxhcufP1rmizsno1_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343400"/>
            <a:ext cx="1790700" cy="1858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Text Dependent Questions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19400" y="1676400"/>
            <a:ext cx="5791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Should guide and scaffold students </a:t>
            </a:r>
            <a:br>
              <a:rPr lang="en-US" dirty="0" smtClean="0"/>
            </a:br>
            <a:r>
              <a:rPr lang="en-US" dirty="0" smtClean="0"/>
              <a:t>through a close reading of the text</a:t>
            </a:r>
          </a:p>
          <a:p>
            <a:r>
              <a:rPr lang="en-US" dirty="0" smtClean="0"/>
              <a:t>It is okay to start with simple </a:t>
            </a:r>
            <a:br>
              <a:rPr lang="en-US" dirty="0" smtClean="0"/>
            </a:br>
            <a:r>
              <a:rPr lang="en-US" dirty="0" smtClean="0"/>
              <a:t>comprehension questions, but should </a:t>
            </a:r>
            <a:br>
              <a:rPr lang="en-US" dirty="0" smtClean="0"/>
            </a:br>
            <a:r>
              <a:rPr lang="en-US" dirty="0" smtClean="0"/>
              <a:t>quickly move to higher order thinking</a:t>
            </a:r>
          </a:p>
          <a:p>
            <a:r>
              <a:rPr lang="en-US" dirty="0" smtClean="0"/>
              <a:t>They should not ask students to simply “cut and paste” from the text</a:t>
            </a:r>
          </a:p>
          <a:p>
            <a:r>
              <a:rPr lang="en-US" dirty="0" smtClean="0"/>
              <a:t>They should require the students to present evidence from the text in their answer (vs. opinion or prior knowledge)</a:t>
            </a:r>
            <a:endParaRPr lang="en-US" dirty="0"/>
          </a:p>
        </p:txBody>
      </p:sp>
      <p:pic>
        <p:nvPicPr>
          <p:cNvPr id="7170" name="Picture 2" descr="C:\Documents and Settings\nmosley\Local Settings\Temporary Internet Files\Content.IE5\DUKDL3TD\MC9002996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2156617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Examples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Discovery Ed username is WCPSS + 6-digit ID</a:t>
            </a:r>
            <a:br>
              <a:rPr lang="en-US" dirty="0" smtClean="0"/>
            </a:br>
            <a:r>
              <a:rPr lang="en-US" dirty="0" smtClean="0"/>
              <a:t>(password may be 6-digit ID or discovery)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put helpful documents from these in Shared folder</a:t>
            </a:r>
          </a:p>
          <a:p>
            <a:pPr lvl="1"/>
            <a:r>
              <a:rPr lang="en-US" dirty="0" smtClean="0">
                <a:hlinkClick r:id="rId2"/>
              </a:rPr>
              <a:t>A Closer Look at Close Reading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Close Reading with Multimodal Text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Writing Text Dependent Questions</a:t>
            </a: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Other sources</a:t>
            </a:r>
          </a:p>
          <a:p>
            <a:pPr lvl="1"/>
            <a:r>
              <a:rPr lang="en-US" dirty="0" smtClean="0"/>
              <a:t>Library of Congress</a:t>
            </a:r>
          </a:p>
          <a:p>
            <a:pPr lvl="1"/>
            <a:r>
              <a:rPr lang="en-US" dirty="0" smtClean="0"/>
              <a:t>National Archives</a:t>
            </a:r>
          </a:p>
          <a:p>
            <a:pPr lvl="1"/>
            <a:r>
              <a:rPr lang="en-US" dirty="0" smtClean="0"/>
              <a:t>AP College Board</a:t>
            </a:r>
          </a:p>
          <a:p>
            <a:pPr lvl="1"/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 cstate="print"/>
          <a:srcRect l="10800" t="14000" r="28000" b="20194"/>
          <a:stretch>
            <a:fillRect/>
          </a:stretch>
        </p:blipFill>
        <p:spPr bwMode="auto">
          <a:xfrm>
            <a:off x="4648200" y="4675239"/>
            <a:ext cx="3383280" cy="218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AutoShape 2" descr="data:image/jpeg;base64,/9j/4AAQSkZJRgABAQAAAQABAAD/2wCEAAkGBxQSEhUUEBQWFhUXGB8XGBcYGRkgHRscIB4gHh8eHSEdKCggHB8lGxwdITEiJSkrLi4uHCAzODMsNygtLisBCgoKDA0NFA8PFCwZFB0rKywsLCs3KywrKywsLSwrLCsrKysrKysrNysrKzcsKysrKysrKysrKysrKysrKysrK//AABEIAF4CGAMBIgACEQEDEQH/xAAcAAACAgMBAQAAAAAAAAAAAAAGBwAFAwQIAQL/xABNEAABAgMEAwsHCgQEBgMAAAABAgMABBEFBhIhBzFBExciUVRhZHGj0eIIFBYygZGTFSM0NXJzobGywUJSYpIkM1N0NoKis8LhJUSD/8QAFgEBAQEAAAAAAAAAAAAAAAAAAAEC/8QAGREBAQEBAQEAAAAAAAAAAAAAAAExESEC/9oADAMBAAIRAxEAPwBhXUu3KKkpZSpVgksoJJbTUnCMzlFsbsSOVZWXz1fNo7ol0D/gJX7hH6RG1NyyH0jPUcSFpOo8YIgNb0WkuSMfDR3RT2gmx2HA0+iTbcNKIUhAJrqypti+s2bUatu4d1RrAPrDYoDZWA2+2jcT8/LzWPClFA4naoJNRh4oAqXdqRAKjKy4AFSdzRq90DvyrYH80h7m+6DC0XktsrUqmFKCTXVQDbHF068FuLWlISFKKgkagCa09kB1D8qWB/NI+5HdE+VbA/mkf7Ud0csRIDryyrMsyZRjlmZV1FaYkIQRXi1RXzszYjLim3vMkLSaKSpKAQefKKTye/q5X3qo3L+3AkltTU0pqrxQV4qnWBxeyF8G0bVsD+aQ9zfdGWcdsdt5lhTUsXXqYEJaSSQoVBNBkCNsK7Qlc2Un2phU23jKFpCcyKAisfGkqZMnbzC2G8ZZbaCG8+FQEAccA8/RaS5Kx8NHdE9FpLkrHw0d0A13NKTjk8mTn5Qyy10wZk5nVUHUDxxv310jeaTKZOVl1TMyoA4QchXZltgCr0WkuSsfDR3RPRaS5Ix8NHdAVd/Se4qbRKWjKKlXHPUqajmrXjhmiAp/RaS5Ix8NHdE9FpLkjHw0d0XESAp/RaS5Ix8NHdE9FpLkjHw0d0XESAp/RaS5Ix8NHdE9FpLkjHw0d0XESAp/RaS5Ix8NHdE9FpLkjHw0d0XESAp/RaS5Ix8NHdE9FpLkjHw0d0XESAp/RaS5Ix8NHdE9FpLkjHw0d0XESAp/RaS5Ix8NHdE9FpLkjHw0d0XESAp/RaS5Ix8NHdE9FpLkjHw0d0W5imvXeBuQllzD1SlFOCCKqJ2Cu2A+vRaS5Ix8NHdE9FpLkjHw0d0Ljf8AJTkz/vR3xN/yU5M/70d8Ax/RaS5Kx8NHdE9FpLkjHw0d0UtwtIDFq7oGULbU3QlK6Zg6iKdUGUBT+i0lyRj4aO6J6LSXJWPho7otzC5vdpZl7PmlSzrDq1JAOJJTTMV2wBf6LSXJGPho7onotJckY+Gjuhcb/kpyZ/3o74m/5Kcmf96O+AY/otJckY+Gjuiei0lyRj4aO6F2zp6kyoBUu8kE5q4JoOOgzMF939IlnzhwszCQqtAlfBUeoK2QFr6LSXJGPho7onotJckY+Gjui3xQPvXrYS5g+cVQ0xJSSnnNeIbTAbPotJckY+Gjuiei0lyVj4aO6LNCwQFAggitdlIVto6b5Rp5bW4urCFlGNJTQ0NKjPVAH/otJckY+Gjuiei0lyRj4aO6N6Qm0vNocbNUrSFA8xha21pqlpZ91hUu8otrKCQU0JHFnAHnotJckY+Gjuiei0lyVj4aO6AGztOUi4vC6260P5iAR/0waW9elqXkjOoSXmgAfmyDUHaIDa9FpLkrHw0d0T0WkuSMfDR3QPXE0lS9qOraaQttaU46LpmK0NKcVR74sb83xastlLrqFLClYQlJFdVa57ICw9FpLkjHw0d0T0WkuSsfDR3Ro3Gvc3abCnmm1oSlZRRVK1ArXLrgevbpblpCZVLraccUimIpw0BOdM4Av9FpLkrHw0d0T0WkuSsfDR3RjuleBE/KomWklKV14JIqKGmdIHb8aTmLMfSw6y4slAXVJTShypn1QBN6LSXJWPho7onotJclY+GjuiouJftm1EOKZQtBaIxJVStDqIplFLZ2lyXenBKJYdCy4W8RKaVGVeOAMfRaS5Kx8NHdE9FpLkrHw0d0ZbctlmTaU9MrCEJGddZ5gNphbzWnaSSohDLy0jUoYRX2HOAYfotJclY+Gjuiei0lyRj4aO6Ke89+mpKTZnFtrWh4pCUppUYklWdeYQIb/kpyZ/3o74Bj+i0lyRj4aO6J6LSXJGPho7oGbS0nMsyEvPKZcKH1FKUApxAiuvZsge3/ACU5M/70d8Ax/RaS5Ix8NHdE9FpLkjHw0d0Vdzr+ylpVTLrIcAqW1CivZx9YgsgBC913JREm+tEsylSUVCg2kEGozBplEi0vt9BmPsfuI8gPLsNY7Ol01pil0Jr1oAjVuHd92Rl9wee3YJWdzNKEI2A88bV2HsFnS6j/AAy6Fe5AMfF1L2S1oNhcs4CoAFbZ9ZHMRAfd5ZVyiX5cJLzRqAagKR/Ek05tXPFnIzaXW0uINUqFRGzANdxwyVoPSKj808DMsEk1qT84gV4ia81YD401PrRZL+5kgkpSqn8pNFeykL7QlcNiaYdmJ1ndElQS1iJpl6xp10zh8PNBYKVgKSciCKg+yPGGEoSEoSEpGoJAAHsEByjpRuymz59xpvJpQDjY4gdnsP7QIwwdOVqJftRYQqoaQls8WIZmnvEL6A6S8nr6uV96qDW+v0CZ+6V+UBPk9fVqvvVQwbbfYQwszakpZpRZWaCh44t0Knya/wDIm/vE/pjRvn/xVK//AJfkqMb+lSRs8rbseTFCrhKJKUqplUazGnZ2lSTem0zE/IJDqaYXkElSabSDxc0QbWkwUvFKka/m/wAzFLeaTCLfe86fclEOGqX0jYUinsNCKw8W7IkJ8tTobQ6ogFt3OtBq9xjbt27MrOACaZQ5h9UqGY9sAnZO7FnTM5LpFruTDoUCgEA+qcVK7K0h9CBuw7jyMosLl5dCVjUulT+ML28elWabtTzJlttKEvhtSiCSoGnu1wDniQB6V76u2Wy0tlCVqcUUVUTwaCteeLy41quTchLzD1N0cRiVhFBWp1DZAEESJEgJEiRICRIkSsBIkSJASJEiQEiRIkB4YR/lG2yQJeVSSAaur1UNMhz1GZh4KMci6Src88tB90GqQrAjZknLVAC8SJEgDXRBbPmtpskqwoc+aVXiVq9uKkdXRw+04UqCkmhBBB4iI7CuXa4m5KXfBFVNjFQ1ooChHvgL6OW9OX1u99lH6Y6kjlvTl9bvfZR+mAAIkSCvRtdRNpzZl1uKbG5qXiSATkQKZ9cAKR6DDI0gaJnrPQXmFl9gesaUWnnIGVK7RC2gGhox0muy60y045ill1TjVUqQTtrtFYNfRedamUPsICy0kIaSTwXEAKGJSgOCSlVac0c9R1boitkzVlsKUoFaBuas6ng5CvORQwGS9c8bNshagSVttBCTtxHKvsJ/COWkyLi2lv04CVhKj/UqpH5GHR5Rlu0SxJpOv51YpsGSaHrxZdUK+StGcTJOSiGCph1QcJ3JRNRqKVbNUA99BVuCYs5LVTjYJQqp2E1BHNQ09kIq+TYVa0wk6lTJB6iqkE+gS2dwtAsqUQl5JTTZiGYr+MDF8HAm1phR1CZJPUFQB7pP0XS8nJCakysYCN0SpVQQqgy4szGXQTOecMTkg8olCkVQniCgQqh2bI+dK+kuXmpMSskpSsRG6KKSBQUNBXXnFv5O9gKbZemnE0DpCG6jOia1I5iTT2QC0uDNrkLYaBFCl0srBNMicJqebX7IJNP9tbvPIlkamUiuX8a89e0UpGtp2sbze0g+kUS8kLGQAxJyIy17CeuKa5co5a1rNl/h4lBbmRphSNXMMgIDoS59nJs2zG0ronc290cJ46VNTHMs629aMzNPtIr676hX1UVrt4hHQWmy1hLWYtAJCnSG004tvsoKQgrr2tNyyHvNWcaXkbmtRaKuDtAI1QDM8nK3DV+UOr/NTzbFftFH5RH1ij7hP5mBO4tsrs+0GXVhSQFBLiSCDhVkcuo1gq8oRVbQbI1FhJ/EwA9otvKqRnkGoDbvzblTlQ7fYY2rtIpbyB0k/mYy6SLrebsyU40miH2G8dNQcCB7qgV6wYqdG6ybUlSSSS4Kk7Yn1gIdO1tuPWipgn5tkBKUg5EkVJ69kG10tDMm5KMuTe6F1aQtWFdAK5gUpsELzTVZy2bVdUUkJcotB48qH8YY90tMckiUZRNqWl1CAhQShShlkDXnEUTT3KJZsqWaRXCh5KE110CFAVhY3NbsYsH5TU+HsRpudaYdmoa4Z2nybS9ZUs4iuFbyVJrlkUKIhYXORYxZPymp8PYjTcwqmHZq264Az0qty6bDkRJFRY3U7mV+tSitftrGHRRo4k7RklPTO6bpuikgpVQUAFMvbGbSoqXNhyHmRUWN1IbK64qUVrrz1jzRNpAk7Ps9bcwtW6bopQQlJJIIFIABmpN2y7V3NtZCmngEqB1pJFK9YOcdatGoB4wI5PZL9sWrjbSSp10K1eqgEZmnEkR1g0mgA4hSAqb7fQZj7H7iPI9vt9BmPsfuI8gPLsM47Ol0asUuhNetAEAF09ETshPJmG5z5pJzSE0Uofyq/hoTDBuq6EWdLKOpMugnqCAYp7C0mWdNqwtvhCq0CXBhJ6qwBnC70vpUy3LTzZCVSz6STQ1KFHCRlszr7IYQUCKjVFFfizjMSEy0mlVNKpXUDStYC3lJgOIStJqFJCgeYisAelq/Zs1lLTArMPA4DsQNRVznPIRuaHrV84stgkkqbq0onaUnuIjPb+j+WnJ1qcfKyWxTc68FVM0nmoeLXAcx27Ys2wQ5ONOIL1VhSx6xOZPXnWKmHv5R9pN7lLS4PzgWXCOJNKZ8WZhEQHSPk9/VqvvVQCadLyrmZ0STJVgaokpzGJw8Y20qKdcHnk9fVyvvVQpb/KAt54nICZQSf7Yt0Oa42i+TlWG1PspdfIClKXnhNNQGoRZ3i0bSE2DiYQ2skHdEChyOriodUF7SwQCDUEVBEfVYgBb1Xwk7DYbZSiqgKIZQRUJ4zxCAXfvm6bp8njcv5/nKU66UgfvVK+e3lLD5JQXkt/8AKADT8/fHQ4s1oNbjuadyw4cFBSnVADVwdIMvagUEAtup1tqIrTjHGIR16f8AiJz/AHSf/GNy78uJG8gZYOFAfLf/ACqFadUad6f+InP90n/xgGB5Sn0aV+9V+mDbRasCyJMk0AazJ6zAT5Sn0aV+9V+mNW3J5bN1Jfc1FJWlCDT+UqNRAbd4dNyUOlqQli8oKKaqqK0/lCcznGKxdONXQ3Py24gkAqSTwedQVnAJo0vvK2YlZdlVPPKVULGHggbBXOPvSTfmUtNCS3KrafSf8wlOY2g01wHQ9r3iYlpYzbixuNAQpOeKuqnHCnmdOTy3FeZyO6ISK1UVFXWcOQEC1sOvuXblDiJbQ+tKuoGiB7DB5oIm5NuzziW0l4rUHMRAUR/DWuykBSDTk+67LoZlkJJUEupJ9Yk0ASdnWYaF875sWawHZjNavVaSRiUdtOYccIC9KmHLd/wQqgzDfq6ioKGLDTZGbTJbIftZYXiLbBS3hrsGaqcVYAtd06TCsa2ZEFpJ9YleQ/qIFAYOLgaTJe01FoJLTwFcCj6w2lJ69kA1m6Y5BhkMtWesNgBJTVFDTj44A7Pttv5YZmJFsspU8iiFUNMRAUMtmcB1lEiRICRDEiQAxpCtzzKQferRWHCjOnCVkKc+2ORXFlRJJqSak88PTyireohmTQRVR3RY5h6vVCJgM8hKl11ttORWtKBXjUQB+cZ7bsxUq+6wsgqbUUEjVUQTaIrCM3abIKaoaO6rrxJ1e3FT3RcafLJLVo7qBwXkBQoKZjI1OonbALOH55OdtYmXpVR/y1Y0AkalawBr11PthBwX6KLb80tNhf8ACs7krLYug/OkB1pHLenL63e+yj9MdRxy5py+t3vso/TAAEM3ye/rU/cL/NELKCvRtepFmTZmHG1ODc1IwpIBzINc+qA6evooCQmq/wCiv9JjjaGHfzSvMWghTKEhlgnMA1UobMR/YQvICR0Z5O7RFnukggKfJHPwUjL2xzqhBUQAKkmgA2mOt9GtkGUs2WaWCFYMSgdYUrMj2EwFDfTRS3aU0Zh2ZdTUBIQAkhIHFXjOftg9kpJDTSGkABCEhAHMBSEvpxvXOSk62iVmFtJLIUUppQmpzgOXfS25TcX3nncDgxN7oElKxTXQdcAz06GGUTXnLMy4gh3dUpCUkA1rTPWI+Lc0JszL7j6plxJcUVkBKaVOuK++F/3nrFYm5Vwsul0IcwEVBANR1GlYINB1tvzck45NOqdWHSkKVrphGUBq2FoSkmVYn1LfoagKoE+0DXDKlmEtpCG0hKUigAFAI+pqYS2hS1GiUpKieYCscr2xpLtBb7qmZp1DZWShIIoE1yGqAf8Af+4rVqttpdWptTaqpWkAmhGYz2HI+yNC4GjNmy3VuodW4pScHCAAArU6vZFno2vD59Z7LxNXAMDldeNORJ69ftgW0saTTIHzaUoZggFSjmEDq2kwF5pA0fJtVTZcfW2lsGiUpSczrJJ6ovLp3eRISrcs2SoI/iIFSTmSaRz3K29b77anmnJpTY1kAU9mVSOqC/SleSelJSzih9xt1bXzpFKlQA1+2AJL3aImp+aXMqmHG1LpwUpTQUFMvdH1erRM3PraW7MuBTbKWq4UnFh/iPOYV1k2peGZbDsu5MuNnIKThpDgt+2H5Sw1PPFQmAylJJpiDiqCvWCYC1ta5zUzZ6ZF1RwpQlCV0GIFIFFDZXKBG7uhhmUmWphMy4otqxBJSkAwsbp6SZ9M4x5xNrU0XAFhVCMJNDshj6c75OyiGGpR0tuLJWVJIrh1AdRJ/CAPb03UlrQbCJpvFT1VA0UnqMLpWgOXxEiadArqwp1cVYxaCr4TM2++zNurd4AWlSiODQ0I9tYG9KF859i1H2ZeZcQgFIShNKCqRqy44Bt3suG3PSbMmXVtoZKSlQAJOFJSAa9cBe8Cxyt3+1MVN1fSEzcuZnzncd0TumLDTDXOtNlIxaY74TsraKm5aZcbRgScKaUqfZAMC1NF7T9ny8iX1hLCioLCU1VWusav4oHWtAUuCCqadIrmMKRUcVdkeaG7+OzTb8vNulbyUlxtatZFMx7DA5okvnPTNptNTEy442UqJSqlDROWyAc11rnylnppKtBJIopZzUrrMEMc233tu25R51a3X2mC6pLROHCRU0A9kV9h2/b04FKlXph0JNFFOHI+2A6Gvt9BmPsfuIkadv4/kpe61x7gMddeLKtfbEgNu7ISbNlwv1TLJxdWAV/CASZ0MWbMNpXKuOICuEFpViCgftaoNrE+qmv9oP8Atxzlc7SRN2bVDZDjVSdzcqQDzHWIDqKy5IMMttBSlBCQnEo1JoKZx9WqfmHfu1fpMJuR0+owDd5RRXtwLGH2VzjM5pzaeBaRKOBTnABK00GLKpy54Dd8nefxSbzNKbm7WvHiH/qCu/d/pazUUWrG8oHA2nM1/q4hClvqw/d9KWpGYXSbSVuEpTUFJpwSNQzilsbRraM+0uaXwQUlaC6Tic25bQDxwAneG2XJyYcmHzw3DU01DiA5orYbGjvRM1aEsX3phxBxFGBCQCkp1hWKtYHtIWjl+zDjrukuTQOAajsChsPPANryevq1X3qoGdO1yFl0T0shSgoUdSkVoR/Flnnqgm8nv6tV96qLTSFpHbstxDbjCnd0SVZKAA2UNYtC+uHpo3BpDE+hSwmiUuopUJAyqNtOaLq2tO7CSBKMLXmKqXkKVzy11pAnP3zsacX/AIqzVNlSqqcaUAfw19UM651xbHU0iYlGUupXRSVOEqII2Z6iOKIFHfiaXL2o3abFVNPFMw2unBJpRSesUhnb99n4K0dx0rhwbaaq9cMGeshh5vcnWkLb1YCkU9g2QIDRFZe6bpuB11wY1YOrDqpzQCs0ayr1p20Z2lEocLqzTLiSnirSkVV8V4LwOKXkPOUmp4uDn1R01ZtmtS6AiXbS2gZAJAEUV4bgyM68l+ZZxOJ2gkYgNiqa4AE8pFQMrKEGoLqqEfZjCzJm0bsIaljicZAxJ2koJJHtGqGnbd3pebY83mGwpugAH8tNWE6wRHt3LvMSLIZlUYEVqdpJ4ydpgOfdFt+2JALYn2QpsnElWAFSVbUkHOhgytfS/ZiEf4aVDi66lNpSAPaIPrfuFITlS/LoxmlVo4KsucRTG4Nm2ay7MIlg4W0lY3QlRqOKuqAxX6t9hNiF9MuC28kBLakhNCvaRzGEbdy7Mq+0lyYtFmXJUQW1JUVADbllnDju3edm2bPmzaLSG5dpVCEEiiQK1rsPVAzZ+jSx5lO6M2koJJ1KU0COais8oAj0YWBY8u8VSs0iZmAMioioB/lGWfVnANpssByVtDzxDfzThSsK1jdBrCuKtBltgdvnZMvITbabNmVPqTmVClUrByAKdfsjqOXlw9LoD6AvEhOIKG0pzyMAqrD0uWaplHncuEPUosJaSRXjBptiyunpFk56fEszKJSkglDhQmpUOYDIUi3ndEVluLxlgo/pQtSU+4QSWHdqVkxSVYQ3XWUjM9Z1wFzEiRICR4oxDA1pEtUytnTLqSMQQQmppmcsufOA5t0n20Jy0n3U0wg7mmm0JyrApHqlVzOZjyAcWga05SUTMOzMwhtayEBKj/CM6+8kRa6brakZ2SQWJhtx1pyqQFZ4TkrLbshERICR9IUQQQaEZgjYY+YkB19o+tvzyQYe2lOFX2k5H8RCA05fW732Ufpg08nS36h6TWrV862DXVqUBzA5+2AvTl9bvfZR+mAAIkSC3RndVFpzhl3VqQnc1LqilaggUz64ASiR0HvBSvKn/cjugvuxo4kJHhNMha/53OEfZXIQC10QaMVlaJyeRRA4TTZ1k7FKGzqh8gR8pjJAc5+UX9YNfcD9RgMty8r8+3Ky+55S7YbQlAJKsqV49Q1Qe+UDZrzs+0WmnFgMgVQhSh6x2gQ27iWchMhKFTSUuBlFaoAUDhzrlUGAT17LuKkbvMIdTgdcfDjgrXMg06jhpBh5On1e99+f0iNrT9KLds9CWkLWd2BohJJpQ7BCcu9a1rSTZblW30IKsRG4r16uKAe2mO3fNLNdwmi3fmk5V9b1v+mucc+WVYjTlnzL6nEB1C07mjFwiB6+XFQj3QS6Q7RnZ1mTbWy8tSG8bhDTlcathypkB+MFVjaC2XJdtbz7yHVIClIARRKiNWYrAank5W4EuPyilHhgOoGyoyV7TUe6AHSLMrdtWZLwod1w01cEUA/6QI27sSE1Z1ptr3F6jTxQpQaWQU1wqIyzqINNMujyYdfVPSiVOpWAXEAcJFE6wNooNWusA6rGaQlhpLQAQEJw4dVKbITvlK//AE/+f9oCLHvJbUqwZdhMwG9lWVkp+ySMoKtL8vMzMnZiy2644WiXKIUSFEJrUAZGsALXTFuebj5O3fcKmmAppXbrhmaXJ91uwmUPgl13c0OFWsKAxEnnqmkLi7l67YkWQxLMuBsEkAy6ic+ekEGl92am5azqturWWy46lLa6BRw0qAMj62UArHJEoYbfCvWWpIHFhoa/jF/aU+5a84wjMkNparTOiQSSePOsGVpXTUu7cutLJS+24VKTuasaqrUmlNeqh1ahGvoOuq6qfLr7TraWkGmJBSFFXBpmOKuqAqNCs+WLWbTjwpcCm1f1ZVA94EYNMNflmYw68SKdeFNI+pSxXJa2QUsPBluayVuayAkLyNaZim2NnSxZkwq1n3GmHVCqClSW1kZJG0ChgCS6gvD51L+cec7huiceIopg21pspA/p2FbWNf5ERf3Uv7bTk3LtPtqDSnEpWTLkUTWhzpl1xV6bbLfctQqbZdWnAnNKFEe8CJdAU087Zk6FIPCboRn6yVJrQ9aTBBoP+t2fsr/SYL9LlzlOScpNsMrU8lCG3QlNThpkSBnUHL2wOaF7JfbtVlTjDqE4V8JTagPVO0ikJewH/lG/QWPvv/ExqeTZ9HmvvE/kYsvKDk3HZJkNNrWd2rRCSo+qeKNTyd5JxpiZDra2yVppjSpNctldcUMO+30GY+x+4jyPb7fQZj7H7iPIDDYn1U1/tB/245AXrMdf2J9VNf7Qf9uOU7vWaiZmUsuvJYSskbooVAOyvFXjgKqCbR3d9c9PMtJqEhQWtQ2JSawa2VoPddOJU2zuf8KkcLEP2hkSNiSllSq2JWZaYeUKqdcIKzxmnVqGqAAb1zTU7eSXZJC2mihtSVeqVCpUBx1y90PpKaCgyA1Ujmm256y5JSHbPcdmZxLqXd3UTh11VUZAk57NsP6695GZ5hLzK0moGJNc0k7DABlzyZO252UNEtvgTDSc8yfW5htJEFl/nUIs+aW6hLiUtKOFQqDlAbplmhJuyE8j123ShVDrQRUg8cBGlDSsJ5rzaTCksqALilCilf0gcUAd+T19XK+9VAb5SH0qW+7P5wY+T19XK+9VAd5R/wBKlvuz+caGzfW8Nku2ShtG5uTKW0pRhTRSVUAJJpmBtgq0F2e7LWatyZJS2tRcQlQphSBmr/m1xUz2iKScs4PM423txDmLESCcNSCDsMCdxryzDll2lLOLKm2pUqbrrTnSgPFGQR21pnfceW3ZctuqE6llKlKP9WFOodcbF3dMrnnCGLSltxxEDHwk4a7VBWzqj48m1lO5TS6DFjSmu2mHV1Vio8pFI85lTtLaq+8QDB0k31mZDcBJy277qCcXCIy2AJz1Z1gDTphtJnhTUlwMQqVIWmg4gSKVjbvPpImJViSlZZsCaUy2SpSQaYhRISDtIin0hm21WfjtItBgrTVAACwquVaD94BtzV8kqspy0ZYBWFvGEq4xrSqnFC0Z02TjzeGXkgt4VxFIWpITsyGdeuNi6n/Cc11O/qEX/k+yCEWcXUjhuOqCjzJyHVAaz2lR2VkkOz7ATMuk7kyARwR/GuurPZAhaulK0piXdC5Mbi4imMIcoAdoVqMfGltCXLfbQ8eAdyBGsUJ4ueHRfNlKLNmEoACQyQABkBSAVmhGw252zp2XeKghborhND6o/Dmj7nNAKsZ3GcARsxt1V7aECLHybPo0196P0iHJAKy6GheWlVodmFqfcSQoClEAjUaaz7YacSJASJEiQEiRIkB4YSPlG22QliUFaK+dVxGmQh3KjknSfbhnbRecHqpO5p16k5VzgBOLO7thvTr6WJcArVXXkABtJ2CK7CeKHV5ONigrmJpWtNGk8Yrwj78vdADu8jafEx8T/wBRN5G0+Jj4n/qOmYkBx1e66UxZriW5rBiWnEMCqilacQihjo7ygLC3aSTMJ9ZhWer1VZEnbkaRznhPEYAn0Z24ZO0WHK0SpW5rzpVKss+atD7ItdOBraz1P5UfpgDwniMW96LVM06l04irckJUSNakpoYCmhm+T39an7hf5ohaYTxGGX5Pg/8AlT9wv80wHS0SJEgJHhj2IYAAvxpHFnzKJcSzj6loxjAc9ZypQnZF9cy9TVpS4eZBTQ4VoVrSraOeFppOlZh23ZRuTWG3lMEJWdSa4qn3Vg+0c3O+TJdTRc3Va141KpQV5oAUtjTMlh95rzNxYZWUqWFCmRpU5ZQxrCthubl0TDJqhYqK7OMHqjmS9TLxmrSU0VbmHjuwG1OLb7Y6EuKmXNmsiSruRbOEHXi21rtrADVuaXmmnnG5aWdmUtf5jiPVSRr48stcGt1rwsz8umYlycKsiDSoI1gwjLs3pas2Xn5KbYcS+4VhJw1riBASebn54Y2g2xXZazju6SguOFwJOsCgAqD1VgM169KLEo/5sw05NPj1kNZ4eauefNF7cm8qrQZU4qXcYKV4MDms5A11DjhSWNbrdj2rPqn2F4nVqU06E1NConLmVUHLihg6IbyP2hLOuzJBUHilJCQODQUrSAprZ0yIYmHmPM3F7iohSkqGobdWQhiWDbDU4wh9gktrFRUUPODzgxzRedqYNoWmZckAFRdA1lGIVA9sPjRpMy4stlUsTuaEVVU1IVrUD7YCuvVpSYkZ1MottS64cawRRGI7RtoM4P0KqARtzjlu3JWZtFc7Pol1uICzR4EAISjjFc+DSHxo3vF55ZrTxzWhOBdTniQNvXSvtgK6xdJ7MxaC5EtLQUlaQskEEorXLZkDGS6Wkhufmn5dpogNJUoLKhRYBplxVhAWpLvkOWmg4EqmVpGEnElRqr3Uygx0d2SqStaRBWazEuXV55HFioOfUIBw3TvcmeWUpRhIBJzGVDSn9WdcxlBVGjJWWyySpptKCdZAA21/MxvQEiRIkBIkSJASJEiQFJfb6DMfY/cR5Ht9voMx9j9xHkBju+gqstlKcyZVIA5y3HNytGFq1P8Ag1+9HfDKsbSuWGGmTKhRbbSiu60rQAV9WN3fl6J2vhgFe3o+tpIATLvgDUA4AP1Rie0a2us1XKuqPGVJP5qhq78vRO18Me78vRO18MApt6+1eRr96O+M0po8tlo1alnkHXwVpH5Khpb8vRO18MTfl6J2vhgFfOaPradNXZd5ZrXhLSc/aqNbevtXka/ejvhs78vRO18MTfl6J2vhgLjQxYUxJySm5pstr3QnCaavZWBnThdGcnZhhUowp1KUEKIKcjXnIje35eidr4Ym/L0TtfDF6BKckLyPsJlltLS1QIy3NPB1ZkGtKQeaPNF6ZKWeTNELdmEFtwDNKU8QrrzzrGjvy9E7Xwx5vy9E7XwxAIMXKtmyZpz5MSpxByCxgoobMSVH1hGdm4trWrNoXa6ShtFASSkcGuYQE1zO2Cjfl6J2vhib8vRO18MBVaWdH825NMTNntlwIQhASCKo3P1TwiKiK237IvBabRammsCEJx4RgG6KGoZHX+EE+/L0TtfDE35eidr4YDXuvd6dRYE3JOyy0PUVuaSU1XiIOVDQU1ZmCjQ7Yz8pZyWppstuBxZwmlaE5HKsD+/L0TtfDE35eidr4YD70xaO3J4pmpMVfQKKRqKwNVDxiBB6RvK7L+arbc3LDhJO51IGwqrUwWb8vRO18MTfl6J2vhgNrQZdyZkmJhM20ppSnAUgkZjCBXImGhCl35eidr4Ym/L0TtfDANqJCl35eidr4Ym/L0TtfDANqJCl35eidr4Ym/L0TtfDANqJCl35eidr4Ym/L0TtfDANkxp/JzX+k3/YnuhZb8vRO18MTfl6J2vhgGebNZ/0m/7E90ZGGEoyQlKfsgD8oVm/L0TtfDE35eidr4YBtRDCl35eidr4Ym/L0TtfDANVxsKFFAEHWCKiMXyaz/pN/wBie6Ffvy9E7XwxN+Xona+GAaHyaz/pN/2J7onyaz/pN/2J7oV+/L0TtfDE35eidr4YBnmzWf8ASb/sT3R9MybaDVCEJPGEgH8IV2/L0TtfDE35eidr4YBtRIUu/L0TtfDE35eidr4YBtRIUu/L0TtfDE35eidr4YBplhJUFFIxDUqgr74zGFNvy9E7XwxN+Xona+GAaBk28+Ajha+CM+vjjI20EiiQAOICghV78vRO18MTfl6J2vhgGg5JNqOJTaCeMpBMZwIVG/L0TtfDE35eidr4YBovSiFmq0JUf6kg/nH0yylAohISOIAD8oVm/L0TtfDE35eidr4YBo+ZoqTgTU6zhGfXxx9NS6UgpSlIB1gAAQrN+Xona+GJvy9E7XwwDSRLIAKQhISdYAFD1iPWWEpFEJSkcQAA/CFZvy9E7XwxN+Xona+GAZ/mLdMO5opWtMIpXjpxx9iVRUHAmoyBwioHNxQrd+Xona+GJvy9E7XwwDaiQpd+Xona+GJvy9E7XwwDaiQpd+Xona+GJvy9E7XwwDaiQpd+Xona+GJvy9E7XwwDaiQpd+Xona+GJvy9E7XwwB9fb6DMfY/cRIW9q6UjNNKl/NsO60Ri3StKkZ0w5x5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data:image/jpeg;base64,/9j/4AAQSkZJRgABAQAAAQABAAD/2wCEAAkGBxQSEhUUEBQWFhUXGB8XGBcYGRkgHRscIB4gHh8eHSEdKCggHB8lGxwdITEiJSkrLi4uHCAzODMsNygtLisBCgoKDA0NFA8PFCwZFB0rKywsLCs3KywrKywsLSwrLCsrKysrKysrNysrKzcsKysrKysrKysrKysrKysrKysrK//AABEIAF4CGAMBIgACEQEDEQH/xAAcAAACAgMBAQAAAAAAAAAAAAAGBwAFAwQIAQL/xABNEAABAgMEAwsHCgQEBgMAAAABAgMABBEFBhIhBzFBExciUVRhZHGj0eIIFBYygZGTFSM0NXJzobGywUJSYpIkM1N0NoKis8LhJUSD/8QAFgEBAQEAAAAAAAAAAAAAAAAAAAEC/8QAGREBAQEBAQEAAAAAAAAAAAAAAAExESEC/9oADAMBAAIRAxEAPwBhXUu3KKkpZSpVgksoJJbTUnCMzlFsbsSOVZWXz1fNo7ol0D/gJX7hH6RG1NyyH0jPUcSFpOo8YIgNb0WkuSMfDR3RT2gmx2HA0+iTbcNKIUhAJrqypti+s2bUatu4d1RrAPrDYoDZWA2+2jcT8/LzWPClFA4naoJNRh4oAqXdqRAKjKy4AFSdzRq90DvyrYH80h7m+6DC0XktsrUqmFKCTXVQDbHF068FuLWlISFKKgkagCa09kB1D8qWB/NI+5HdE+VbA/mkf7Ud0csRIDryyrMsyZRjlmZV1FaYkIQRXi1RXzszYjLim3vMkLSaKSpKAQefKKTye/q5X3qo3L+3AkltTU0pqrxQV4qnWBxeyF8G0bVsD+aQ9zfdGWcdsdt5lhTUsXXqYEJaSSQoVBNBkCNsK7Qlc2Un2phU23jKFpCcyKAisfGkqZMnbzC2G8ZZbaCG8+FQEAccA8/RaS5Kx8NHdE9FpLkrHw0d0A13NKTjk8mTn5Qyy10wZk5nVUHUDxxv310jeaTKZOVl1TMyoA4QchXZltgCr0WkuSsfDR3RPRaS5Ix8NHdAVd/Se4qbRKWjKKlXHPUqajmrXjhmiAp/RaS5Ix8NHdE9FpLkjHw0d0XESAp/RaS5Ix8NHdE9FpLkjHw0d0XESAp/RaS5Ix8NHdE9FpLkjHw0d0XESAp/RaS5Ix8NHdE9FpLkjHw0d0XESAp/RaS5Ix8NHdE9FpLkjHw0d0XESAp/RaS5Ix8NHdE9FpLkjHw0d0XESAp/RaS5Ix8NHdE9FpLkjHw0d0XESAp/RaS5Ix8NHdE9FpLkjHw0d0W5imvXeBuQllzD1SlFOCCKqJ2Cu2A+vRaS5Ix8NHdE9FpLkjHw0d0Ljf8AJTkz/vR3xN/yU5M/70d8Ax/RaS5Kx8NHdE9FpLkjHw0d0UtwtIDFq7oGULbU3QlK6Zg6iKdUGUBT+i0lyRj4aO6J6LSXJWPho7otzC5vdpZl7PmlSzrDq1JAOJJTTMV2wBf6LSXJGPho7onotJckY+Gjuhcb/kpyZ/3o74m/5Kcmf96O+AY/otJckY+Gjuiei0lyRj4aO6F2zp6kyoBUu8kE5q4JoOOgzMF939IlnzhwszCQqtAlfBUeoK2QFr6LSXJGPho7onotJckY+Gjui3xQPvXrYS5g+cVQ0xJSSnnNeIbTAbPotJckY+Gjuiei0lyVj4aO6LNCwQFAggitdlIVto6b5Rp5bW4urCFlGNJTQ0NKjPVAH/otJckY+Gjuiei0lyRj4aO6N6Qm0vNocbNUrSFA8xha21pqlpZ91hUu8otrKCQU0JHFnAHnotJckY+Gjuiei0lyVj4aO6AGztOUi4vC6260P5iAR/0waW9elqXkjOoSXmgAfmyDUHaIDa9FpLkrHw0d0T0WkuSMfDR3QPXE0lS9qOraaQttaU46LpmK0NKcVR74sb83xastlLrqFLClYQlJFdVa57ICw9FpLkjHw0d0T0WkuSsfDR3Ro3Gvc3abCnmm1oSlZRRVK1ArXLrgevbpblpCZVLraccUimIpw0BOdM4Av9FpLkrHw0d0T0WkuSsfDR3RjuleBE/KomWklKV14JIqKGmdIHb8aTmLMfSw6y4slAXVJTShypn1QBN6LSXJWPho7onotJclY+GjuiouJftm1EOKZQtBaIxJVStDqIplFLZ2lyXenBKJYdCy4W8RKaVGVeOAMfRaS5Kx8NHdE9FpLkrHw0d0ZbctlmTaU9MrCEJGddZ5gNphbzWnaSSohDLy0jUoYRX2HOAYfotJclY+Gjuiei0lyRj4aO6Ke89+mpKTZnFtrWh4pCUppUYklWdeYQIb/kpyZ/3o74Bj+i0lyRj4aO6J6LSXJGPho7oGbS0nMsyEvPKZcKH1FKUApxAiuvZsge3/ACU5M/70d8Ax/RaS5Ix8NHdE9FpLkjHw0d0Vdzr+ylpVTLrIcAqW1CivZx9YgsgBC913JREm+tEsylSUVCg2kEGozBplEi0vt9BmPsfuI8gPLsNY7Ol01pil0Jr1oAjVuHd92Rl9wee3YJWdzNKEI2A88bV2HsFnS6j/AAy6Fe5AMfF1L2S1oNhcs4CoAFbZ9ZHMRAfd5ZVyiX5cJLzRqAagKR/Ek05tXPFnIzaXW0uINUqFRGzANdxwyVoPSKj808DMsEk1qT84gV4ia81YD401PrRZL+5kgkpSqn8pNFeykL7QlcNiaYdmJ1ndElQS1iJpl6xp10zh8PNBYKVgKSciCKg+yPGGEoSEoSEpGoJAAHsEByjpRuymz59xpvJpQDjY4gdnsP7QIwwdOVqJftRYQqoaQls8WIZmnvEL6A6S8nr6uV96qDW+v0CZ+6V+UBPk9fVqvvVQwbbfYQwszakpZpRZWaCh44t0Knya/wDIm/vE/pjRvn/xVK//AJfkqMb+lSRs8rbseTFCrhKJKUqplUazGnZ2lSTem0zE/IJDqaYXkElSabSDxc0QbWkwUvFKka/m/wAzFLeaTCLfe86fclEOGqX0jYUinsNCKw8W7IkJ8tTobQ6ogFt3OtBq9xjbt27MrOACaZQ5h9UqGY9sAnZO7FnTM5LpFruTDoUCgEA+qcVK7K0h9CBuw7jyMosLl5dCVjUulT+ML28elWabtTzJlttKEvhtSiCSoGnu1wDniQB6V76u2Wy0tlCVqcUUVUTwaCteeLy41quTchLzD1N0cRiVhFBWp1DZAEESJEgJEiRICRIkSsBIkSJASJEiQEiRIkB4YR/lG2yQJeVSSAaur1UNMhz1GZh4KMci6Src88tB90GqQrAjZknLVAC8SJEgDXRBbPmtpskqwoc+aVXiVq9uKkdXRw+04UqCkmhBBB4iI7CuXa4m5KXfBFVNjFQ1ooChHvgL6OW9OX1u99lH6Y6kjlvTl9bvfZR+mAAIkSCvRtdRNpzZl1uKbG5qXiSATkQKZ9cAKR6DDI0gaJnrPQXmFl9gesaUWnnIGVK7RC2gGhox0muy60y045ill1TjVUqQTtrtFYNfRedamUPsICy0kIaSTwXEAKGJSgOCSlVac0c9R1boitkzVlsKUoFaBuas6ng5CvORQwGS9c8bNshagSVttBCTtxHKvsJ/COWkyLi2lv04CVhKj/UqpH5GHR5Rlu0SxJpOv51YpsGSaHrxZdUK+StGcTJOSiGCph1QcJ3JRNRqKVbNUA99BVuCYs5LVTjYJQqp2E1BHNQ09kIq+TYVa0wk6lTJB6iqkE+gS2dwtAsqUQl5JTTZiGYr+MDF8HAm1phR1CZJPUFQB7pP0XS8nJCakysYCN0SpVQQqgy4szGXQTOecMTkg8olCkVQniCgQqh2bI+dK+kuXmpMSskpSsRG6KKSBQUNBXXnFv5O9gKbZemnE0DpCG6jOia1I5iTT2QC0uDNrkLYaBFCl0srBNMicJqebX7IJNP9tbvPIlkamUiuX8a89e0UpGtp2sbze0g+kUS8kLGQAxJyIy17CeuKa5co5a1rNl/h4lBbmRphSNXMMgIDoS59nJs2zG0ronc290cJ46VNTHMs629aMzNPtIr676hX1UVrt4hHQWmy1hLWYtAJCnSG004tvsoKQgrr2tNyyHvNWcaXkbmtRaKuDtAI1QDM8nK3DV+UOr/NTzbFftFH5RH1ij7hP5mBO4tsrs+0GXVhSQFBLiSCDhVkcuo1gq8oRVbQbI1FhJ/EwA9otvKqRnkGoDbvzblTlQ7fYY2rtIpbyB0k/mYy6SLrebsyU40miH2G8dNQcCB7qgV6wYqdG6ybUlSSSS4Kk7Yn1gIdO1tuPWipgn5tkBKUg5EkVJ69kG10tDMm5KMuTe6F1aQtWFdAK5gUpsELzTVZy2bVdUUkJcotB48qH8YY90tMckiUZRNqWl1CAhQShShlkDXnEUTT3KJZsqWaRXCh5KE110CFAVhY3NbsYsH5TU+HsRpudaYdmoa4Z2nybS9ZUs4iuFbyVJrlkUKIhYXORYxZPymp8PYjTcwqmHZq264Az0qty6bDkRJFRY3U7mV+tSitftrGHRRo4k7RklPTO6bpuikgpVQUAFMvbGbSoqXNhyHmRUWN1IbK64qUVrrz1jzRNpAk7Ps9bcwtW6bopQQlJJIIFIABmpN2y7V3NtZCmngEqB1pJFK9YOcdatGoB4wI5PZL9sWrjbSSp10K1eqgEZmnEkR1g0mgA4hSAqb7fQZj7H7iPI9vt9BmPsfuI8gPLsM47Ol0asUuhNetAEAF09ETshPJmG5z5pJzSE0Uofyq/hoTDBuq6EWdLKOpMugnqCAYp7C0mWdNqwtvhCq0CXBhJ6qwBnC70vpUy3LTzZCVSz6STQ1KFHCRlszr7IYQUCKjVFFfizjMSEy0mlVNKpXUDStYC3lJgOIStJqFJCgeYisAelq/Zs1lLTArMPA4DsQNRVznPIRuaHrV84stgkkqbq0onaUnuIjPb+j+WnJ1qcfKyWxTc68FVM0nmoeLXAcx27Ys2wQ5ONOIL1VhSx6xOZPXnWKmHv5R9pN7lLS4PzgWXCOJNKZ8WZhEQHSPk9/VqvvVQCadLyrmZ0STJVgaokpzGJw8Y20qKdcHnk9fVyvvVQpb/KAt54nICZQSf7Yt0Oa42i+TlWG1PspdfIClKXnhNNQGoRZ3i0bSE2DiYQ2skHdEChyOriodUF7SwQCDUEVBEfVYgBb1Xwk7DYbZSiqgKIZQRUJ4zxCAXfvm6bp8njcv5/nKU66UgfvVK+e3lLD5JQXkt/8AKADT8/fHQ4s1oNbjuadyw4cFBSnVADVwdIMvagUEAtup1tqIrTjHGIR16f8AiJz/AHSf/GNy78uJG8gZYOFAfLf/ACqFadUad6f+InP90n/xgGB5Sn0aV+9V+mDbRasCyJMk0AazJ6zAT5Sn0aV+9V+mNW3J5bN1Jfc1FJWlCDT+UqNRAbd4dNyUOlqQli8oKKaqqK0/lCcznGKxdONXQ3Py24gkAqSTwedQVnAJo0vvK2YlZdlVPPKVULGHggbBXOPvSTfmUtNCS3KrafSf8wlOY2g01wHQ9r3iYlpYzbixuNAQpOeKuqnHCnmdOTy3FeZyO6ISK1UVFXWcOQEC1sOvuXblDiJbQ+tKuoGiB7DB5oIm5NuzziW0l4rUHMRAUR/DWuykBSDTk+67LoZlkJJUEupJ9Yk0ASdnWYaF875sWawHZjNavVaSRiUdtOYccIC9KmHLd/wQqgzDfq6ioKGLDTZGbTJbIftZYXiLbBS3hrsGaqcVYAtd06TCsa2ZEFpJ9YleQ/qIFAYOLgaTJe01FoJLTwFcCj6w2lJ69kA1m6Y5BhkMtWesNgBJTVFDTj44A7Pttv5YZmJFsspU8iiFUNMRAUMtmcB1lEiRICRDEiQAxpCtzzKQferRWHCjOnCVkKc+2ORXFlRJJqSak88PTyireohmTQRVR3RY5h6vVCJgM8hKl11ttORWtKBXjUQB+cZ7bsxUq+6wsgqbUUEjVUQTaIrCM3abIKaoaO6rrxJ1e3FT3RcafLJLVo7qBwXkBQoKZjI1OonbALOH55OdtYmXpVR/y1Y0AkalawBr11PthBwX6KLb80tNhf8ACs7krLYug/OkB1pHLenL63e+yj9MdRxy5py+t3vso/TAAEM3ye/rU/cL/NELKCvRtepFmTZmHG1ODc1IwpIBzINc+qA6evooCQmq/wCiv9JjjaGHfzSvMWghTKEhlgnMA1UobMR/YQvICR0Z5O7RFnukggKfJHPwUjL2xzqhBUQAKkmgA2mOt9GtkGUs2WaWCFYMSgdYUrMj2EwFDfTRS3aU0Zh2ZdTUBIQAkhIHFXjOftg9kpJDTSGkABCEhAHMBSEvpxvXOSk62iVmFtJLIUUppQmpzgOXfS25TcX3nncDgxN7oElKxTXQdcAz06GGUTXnLMy4gh3dUpCUkA1rTPWI+Lc0JszL7j6plxJcUVkBKaVOuK++F/3nrFYm5Vwsul0IcwEVBANR1GlYINB1tvzck45NOqdWHSkKVrphGUBq2FoSkmVYn1LfoagKoE+0DXDKlmEtpCG0hKUigAFAI+pqYS2hS1GiUpKieYCscr2xpLtBb7qmZp1DZWShIIoE1yGqAf8Af+4rVqttpdWptTaqpWkAmhGYz2HI+yNC4GjNmy3VuodW4pScHCAAArU6vZFno2vD59Z7LxNXAMDldeNORJ69ftgW0saTTIHzaUoZggFSjmEDq2kwF5pA0fJtVTZcfW2lsGiUpSczrJJ6ovLp3eRISrcs2SoI/iIFSTmSaRz3K29b77anmnJpTY1kAU9mVSOqC/SleSelJSzih9xt1bXzpFKlQA1+2AJL3aImp+aXMqmHG1LpwUpTQUFMvdH1erRM3PraW7MuBTbKWq4UnFh/iPOYV1k2peGZbDsu5MuNnIKThpDgt+2H5Sw1PPFQmAylJJpiDiqCvWCYC1ta5zUzZ6ZF1RwpQlCV0GIFIFFDZXKBG7uhhmUmWphMy4otqxBJSkAwsbp6SZ9M4x5xNrU0XAFhVCMJNDshj6c75OyiGGpR0tuLJWVJIrh1AdRJ/CAPb03UlrQbCJpvFT1VA0UnqMLpWgOXxEiadArqwp1cVYxaCr4TM2++zNurd4AWlSiODQ0I9tYG9KF859i1H2ZeZcQgFIShNKCqRqy44Bt3suG3PSbMmXVtoZKSlQAJOFJSAa9cBe8Cxyt3+1MVN1fSEzcuZnzncd0TumLDTDXOtNlIxaY74TsraKm5aZcbRgScKaUqfZAMC1NF7T9ny8iX1hLCioLCU1VWusav4oHWtAUuCCqadIrmMKRUcVdkeaG7+OzTb8vNulbyUlxtatZFMx7DA5okvnPTNptNTEy442UqJSqlDROWyAc11rnylnppKtBJIopZzUrrMEMc233tu25R51a3X2mC6pLROHCRU0A9kV9h2/b04FKlXph0JNFFOHI+2A6Gvt9BmPsfuIkadv4/kpe61x7gMddeLKtfbEgNu7ISbNlwv1TLJxdWAV/CASZ0MWbMNpXKuOICuEFpViCgftaoNrE+qmv9oP8Atxzlc7SRN2bVDZDjVSdzcqQDzHWIDqKy5IMMttBSlBCQnEo1JoKZx9WqfmHfu1fpMJuR0+owDd5RRXtwLGH2VzjM5pzaeBaRKOBTnABK00GLKpy54Dd8nefxSbzNKbm7WvHiH/qCu/d/pazUUWrG8oHA2nM1/q4hClvqw/d9KWpGYXSbSVuEpTUFJpwSNQzilsbRraM+0uaXwQUlaC6Tic25bQDxwAneG2XJyYcmHzw3DU01DiA5orYbGjvRM1aEsX3phxBxFGBCQCkp1hWKtYHtIWjl+zDjrukuTQOAajsChsPPANryevq1X3qoGdO1yFl0T0shSgoUdSkVoR/Flnnqgm8nv6tV96qLTSFpHbstxDbjCnd0SVZKAA2UNYtC+uHpo3BpDE+hSwmiUuopUJAyqNtOaLq2tO7CSBKMLXmKqXkKVzy11pAnP3zsacX/AIqzVNlSqqcaUAfw19UM651xbHU0iYlGUupXRSVOEqII2Z6iOKIFHfiaXL2o3abFVNPFMw2unBJpRSesUhnb99n4K0dx0rhwbaaq9cMGeshh5vcnWkLb1YCkU9g2QIDRFZe6bpuB11wY1YOrDqpzQCs0ayr1p20Z2lEocLqzTLiSnirSkVV8V4LwOKXkPOUmp4uDn1R01ZtmtS6AiXbS2gZAJAEUV4bgyM68l+ZZxOJ2gkYgNiqa4AE8pFQMrKEGoLqqEfZjCzJm0bsIaljicZAxJ2koJJHtGqGnbd3pebY83mGwpugAH8tNWE6wRHt3LvMSLIZlUYEVqdpJ4ydpgOfdFt+2JALYn2QpsnElWAFSVbUkHOhgytfS/ZiEf4aVDi66lNpSAPaIPrfuFITlS/LoxmlVo4KsucRTG4Nm2ay7MIlg4W0lY3QlRqOKuqAxX6t9hNiF9MuC28kBLakhNCvaRzGEbdy7Mq+0lyYtFmXJUQW1JUVADbllnDju3edm2bPmzaLSG5dpVCEEiiQK1rsPVAzZ+jSx5lO6M2koJJ1KU0COais8oAj0YWBY8u8VSs0iZmAMioioB/lGWfVnANpssByVtDzxDfzThSsK1jdBrCuKtBltgdvnZMvITbabNmVPqTmVClUrByAKdfsjqOXlw9LoD6AvEhOIKG0pzyMAqrD0uWaplHncuEPUosJaSRXjBptiyunpFk56fEszKJSkglDhQmpUOYDIUi3ndEVluLxlgo/pQtSU+4QSWHdqVkxSVYQ3XWUjM9Z1wFzEiRICR4oxDA1pEtUytnTLqSMQQQmppmcsufOA5t0n20Jy0n3U0wg7mmm0JyrApHqlVzOZjyAcWga05SUTMOzMwhtayEBKj/CM6+8kRa6brakZ2SQWJhtx1pyqQFZ4TkrLbshERICR9IUQQQaEZgjYY+YkB19o+tvzyQYe2lOFX2k5H8RCA05fW732Ufpg08nS36h6TWrV862DXVqUBzA5+2AvTl9bvfZR+mAAIkSC3RndVFpzhl3VqQnc1LqilaggUz64ASiR0HvBSvKn/cjugvuxo4kJHhNMha/53OEfZXIQC10QaMVlaJyeRRA4TTZ1k7FKGzqh8gR8pjJAc5+UX9YNfcD9RgMty8r8+3Ky+55S7YbQlAJKsqV49Q1Qe+UDZrzs+0WmnFgMgVQhSh6x2gQ27iWchMhKFTSUuBlFaoAUDhzrlUGAT17LuKkbvMIdTgdcfDjgrXMg06jhpBh5On1e99+f0iNrT9KLds9CWkLWd2BohJJpQ7BCcu9a1rSTZblW30IKsRG4r16uKAe2mO3fNLNdwmi3fmk5V9b1v+mucc+WVYjTlnzL6nEB1C07mjFwiB6+XFQj3QS6Q7RnZ1mTbWy8tSG8bhDTlcathypkB+MFVjaC2XJdtbz7yHVIClIARRKiNWYrAank5W4EuPyilHhgOoGyoyV7TUe6AHSLMrdtWZLwod1w01cEUA/6QI27sSE1Z1ptr3F6jTxQpQaWQU1wqIyzqINNMujyYdfVPSiVOpWAXEAcJFE6wNooNWusA6rGaQlhpLQAQEJw4dVKbITvlK//AE/+f9oCLHvJbUqwZdhMwG9lWVkp+ySMoKtL8vMzMnZiy2644WiXKIUSFEJrUAZGsALXTFuebj5O3fcKmmAppXbrhmaXJ91uwmUPgl13c0OFWsKAxEnnqmkLi7l67YkWQxLMuBsEkAy6ic+ekEGl92am5azqturWWy46lLa6BRw0qAMj62UArHJEoYbfCvWWpIHFhoa/jF/aU+5a84wjMkNparTOiQSSePOsGVpXTUu7cutLJS+24VKTuasaqrUmlNeqh1ahGvoOuq6qfLr7TraWkGmJBSFFXBpmOKuqAqNCs+WLWbTjwpcCm1f1ZVA94EYNMNflmYw68SKdeFNI+pSxXJa2QUsPBluayVuayAkLyNaZim2NnSxZkwq1n3GmHVCqClSW1kZJG0ChgCS6gvD51L+cec7huiceIopg21pspA/p2FbWNf5ERf3Uv7bTk3LtPtqDSnEpWTLkUTWhzpl1xV6bbLfctQqbZdWnAnNKFEe8CJdAU087Zk6FIPCboRn6yVJrQ9aTBBoP+t2fsr/SYL9LlzlOScpNsMrU8lCG3QlNThpkSBnUHL2wOaF7JfbtVlTjDqE4V8JTagPVO0ikJewH/lG/QWPvv/ExqeTZ9HmvvE/kYsvKDk3HZJkNNrWd2rRCSo+qeKNTyd5JxpiZDra2yVppjSpNctldcUMO+30GY+x+4jyPb7fQZj7H7iPIDDYn1U1/tB/245AXrMdf2J9VNf7Qf9uOU7vWaiZmUsuvJYSskbooVAOyvFXjgKqCbR3d9c9PMtJqEhQWtQ2JSawa2VoPddOJU2zuf8KkcLEP2hkSNiSllSq2JWZaYeUKqdcIKzxmnVqGqAAb1zTU7eSXZJC2mihtSVeqVCpUBx1y90PpKaCgyA1Ujmm256y5JSHbPcdmZxLqXd3UTh11VUZAk57NsP6695GZ5hLzK0moGJNc0k7DABlzyZO252UNEtvgTDSc8yfW5htJEFl/nUIs+aW6hLiUtKOFQqDlAbplmhJuyE8j123ShVDrQRUg8cBGlDSsJ5rzaTCksqALilCilf0gcUAd+T19XK+9VAb5SH0qW+7P5wY+T19XK+9VAd5R/wBKlvuz+caGzfW8Nku2ShtG5uTKW0pRhTRSVUAJJpmBtgq0F2e7LWatyZJS2tRcQlQphSBmr/m1xUz2iKScs4PM423txDmLESCcNSCDsMCdxryzDll2lLOLKm2pUqbrrTnSgPFGQR21pnfceW3ZctuqE6llKlKP9WFOodcbF3dMrnnCGLSltxxEDHwk4a7VBWzqj48m1lO5TS6DFjSmu2mHV1Vio8pFI85lTtLaq+8QDB0k31mZDcBJy277qCcXCIy2AJz1Z1gDTphtJnhTUlwMQqVIWmg4gSKVjbvPpImJViSlZZsCaUy2SpSQaYhRISDtIin0hm21WfjtItBgrTVAACwquVaD94BtzV8kqspy0ZYBWFvGEq4xrSqnFC0Z02TjzeGXkgt4VxFIWpITsyGdeuNi6n/Cc11O/qEX/k+yCEWcXUjhuOqCjzJyHVAaz2lR2VkkOz7ATMuk7kyARwR/GuurPZAhaulK0piXdC5Mbi4imMIcoAdoVqMfGltCXLfbQ8eAdyBGsUJ4ueHRfNlKLNmEoACQyQABkBSAVmhGw252zp2XeKghborhND6o/Dmj7nNAKsZ3GcARsxt1V7aECLHybPo0196P0iHJAKy6GheWlVodmFqfcSQoClEAjUaaz7YacSJASJEiQEiRIkB4YSPlG22QliUFaK+dVxGmQh3KjknSfbhnbRecHqpO5p16k5VzgBOLO7thvTr6WJcArVXXkABtJ2CK7CeKHV5ONigrmJpWtNGk8Yrwj78vdADu8jafEx8T/wBRN5G0+Jj4n/qOmYkBx1e66UxZriW5rBiWnEMCqilacQihjo7ygLC3aSTMJ9ZhWer1VZEnbkaRznhPEYAn0Z24ZO0WHK0SpW5rzpVKss+atD7ItdOBraz1P5UfpgDwniMW96LVM06l04irckJUSNakpoYCmhm+T39an7hf5ohaYTxGGX5Pg/8AlT9wv80wHS0SJEgJHhj2IYAAvxpHFnzKJcSzj6loxjAc9ZypQnZF9cy9TVpS4eZBTQ4VoVrSraOeFppOlZh23ZRuTWG3lMEJWdSa4qn3Vg+0c3O+TJdTRc3Va141KpQV5oAUtjTMlh95rzNxYZWUqWFCmRpU5ZQxrCthubl0TDJqhYqK7OMHqjmS9TLxmrSU0VbmHjuwG1OLb7Y6EuKmXNmsiSruRbOEHXi21rtrADVuaXmmnnG5aWdmUtf5jiPVSRr48stcGt1rwsz8umYlycKsiDSoI1gwjLs3pas2Xn5KbYcS+4VhJw1riBASebn54Y2g2xXZazju6SguOFwJOsCgAqD1VgM169KLEo/5sw05NPj1kNZ4eauefNF7cm8qrQZU4qXcYKV4MDms5A11DjhSWNbrdj2rPqn2F4nVqU06E1NConLmVUHLihg6IbyP2hLOuzJBUHilJCQODQUrSAprZ0yIYmHmPM3F7iohSkqGobdWQhiWDbDU4wh9gktrFRUUPODzgxzRedqYNoWmZckAFRdA1lGIVA9sPjRpMy4stlUsTuaEVVU1IVrUD7YCuvVpSYkZ1MottS64cawRRGI7RtoM4P0KqARtzjlu3JWZtFc7Pol1uICzR4EAISjjFc+DSHxo3vF55ZrTxzWhOBdTniQNvXSvtgK6xdJ7MxaC5EtLQUlaQskEEorXLZkDGS6Wkhufmn5dpogNJUoLKhRYBplxVhAWpLvkOWmg4EqmVpGEnElRqr3Uygx0d2SqStaRBWazEuXV55HFioOfUIBw3TvcmeWUpRhIBJzGVDSn9WdcxlBVGjJWWyySpptKCdZAA21/MxvQEiRIkBIkSJASJEiQFJfb6DMfY/cR5Ht9voMx9j9xHkBju+gqstlKcyZVIA5y3HNytGFq1P8Ag1+9HfDKsbSuWGGmTKhRbbSiu60rQAV9WN3fl6J2vhgFe3o+tpIATLvgDUA4AP1Rie0a2us1XKuqPGVJP5qhq78vRO18Me78vRO18MApt6+1eRr96O+M0po8tlo1alnkHXwVpH5Khpb8vRO18MTfl6J2vhgFfOaPradNXZd5ZrXhLSc/aqNbevtXka/ejvhs78vRO18MTfl6J2vhgLjQxYUxJySm5pstr3QnCaavZWBnThdGcnZhhUowp1KUEKIKcjXnIje35eidr4Ym/L0TtfDF6BKckLyPsJlltLS1QIy3NPB1ZkGtKQeaPNF6ZKWeTNELdmEFtwDNKU8QrrzzrGjvy9E7Xwx5vy9E7XwxAIMXKtmyZpz5MSpxByCxgoobMSVH1hGdm4trWrNoXa6ShtFASSkcGuYQE1zO2Cjfl6J2vhib8vRO18MBVaWdH825NMTNntlwIQhASCKo3P1TwiKiK237IvBabRammsCEJx4RgG6KGoZHX+EE+/L0TtfDE35eidr4YDXuvd6dRYE3JOyy0PUVuaSU1XiIOVDQU1ZmCjQ7Yz8pZyWppstuBxZwmlaE5HKsD+/L0TtfDE35eidr4YD70xaO3J4pmpMVfQKKRqKwNVDxiBB6RvK7L+arbc3LDhJO51IGwqrUwWb8vRO18MTfl6J2vhgNrQZdyZkmJhM20ppSnAUgkZjCBXImGhCl35eidr4Ym/L0TtfDANqJCl35eidr4Ym/L0TtfDANqJCl35eidr4Ym/L0TtfDANqJCl35eidr4Ym/L0TtfDANkxp/JzX+k3/YnuhZb8vRO18MTfl6J2vhgGebNZ/0m/7E90ZGGEoyQlKfsgD8oVm/L0TtfDE35eidr4YBtRDCl35eidr4Ym/L0TtfDANVxsKFFAEHWCKiMXyaz/pN/wBie6Ffvy9E7XwxN+Xona+GAaHyaz/pN/2J7onyaz/pN/2J7oV+/L0TtfDE35eidr4YBnmzWf8ASb/sT3R9MybaDVCEJPGEgH8IV2/L0TtfDE35eidr4YBtRIUu/L0TtfDE35eidr4YBtRIUu/L0TtfDE35eidr4YBplhJUFFIxDUqgr74zGFNvy9E7XwxN+Xona+GAaBk28+Ajha+CM+vjjI20EiiQAOICghV78vRO18MTfl6J2vhgGg5JNqOJTaCeMpBMZwIVG/L0TtfDE35eidr4YBovSiFmq0JUf6kg/nH0yylAohISOIAD8oVm/L0TtfDE35eidr4YBo+ZoqTgTU6zhGfXxx9NS6UgpSlIB1gAAQrN+Xona+GJvy9E7XwwDSRLIAKQhISdYAFD1iPWWEpFEJSkcQAA/CFZvy9E7XwxN+Xona+GAZ/mLdMO5opWtMIpXjpxx9iVRUHAmoyBwioHNxQrd+Xona+GJvy9E7XwwDaiQpd+Xona+GJvy9E7XwwDaiQpd+Xona+GJvy9E7XwwDaiQpd+Xona+GJvy9E7XwwDaiQpd+Xona+GJvy9E7XwwB9fb6DMfY/cRIW9q6UjNNKl/NsO60Ri3StKkZ0w5x5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chsartclassroom.files.wordpress.com/2012/07/ap-college-board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9212" y="5334000"/>
            <a:ext cx="2594788" cy="457200"/>
          </a:xfrm>
          <a:prstGeom prst="rect">
            <a:avLst/>
          </a:prstGeom>
          <a:noFill/>
        </p:spPr>
      </p:pic>
      <p:pic>
        <p:nvPicPr>
          <p:cNvPr id="3080" name="Picture 8" descr="https://encrypted-tbn3.gstatic.com/images?q=tbn:ANd9GcSL46W7cf9fZVg2BCLmHuqi1hQQr3VZHwTAAsx5fx1FxQIrQARRpUbsti-w"/>
          <p:cNvPicPr>
            <a:picLocks noChangeAspect="1" noChangeArrowheads="1"/>
          </p:cNvPicPr>
          <p:nvPr/>
        </p:nvPicPr>
        <p:blipFill>
          <a:blip r:embed="rId7" cstate="print"/>
          <a:srcRect b="25367"/>
          <a:stretch>
            <a:fillRect/>
          </a:stretch>
        </p:blipFill>
        <p:spPr bwMode="auto">
          <a:xfrm>
            <a:off x="3581400" y="5257800"/>
            <a:ext cx="1304925" cy="1216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Practice – Whole Group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828800"/>
            <a:ext cx="60960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hlinkClick r:id="rId2"/>
              </a:rPr>
              <a:t>Excerpt from Brown I opinion</a:t>
            </a:r>
            <a:endParaRPr lang="en-US" dirty="0" smtClean="0"/>
          </a:p>
          <a:p>
            <a:r>
              <a:rPr lang="en-US" dirty="0" smtClean="0"/>
              <a:t>Which of the questions listed at the end are Text Dependent?</a:t>
            </a:r>
          </a:p>
          <a:p>
            <a:r>
              <a:rPr lang="en-US" dirty="0" smtClean="0"/>
              <a:t>What other scaffolding could you provide to help students with a close reading of the text?</a:t>
            </a:r>
          </a:p>
          <a:p>
            <a:r>
              <a:rPr lang="en-US" dirty="0" smtClean="0"/>
              <a:t>Examples from </a:t>
            </a:r>
            <a:r>
              <a:rPr lang="en-US" dirty="0" err="1" smtClean="0"/>
              <a:t>DiscEd</a:t>
            </a:r>
            <a:r>
              <a:rPr lang="en-US" dirty="0" smtClean="0"/>
              <a:t> Training</a:t>
            </a:r>
          </a:p>
          <a:p>
            <a:endParaRPr lang="en-US" dirty="0"/>
          </a:p>
        </p:txBody>
      </p:sp>
      <p:pic>
        <p:nvPicPr>
          <p:cNvPr id="1026" name="Picture 2" descr="http://www.pbs.org/wnet/supremecourt/rights/images/brow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223157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Practice – Small Group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March on Washington </a:t>
            </a:r>
            <a:r>
              <a:rPr lang="en-US" dirty="0" smtClean="0">
                <a:hlinkClick r:id="rId2"/>
              </a:rPr>
              <a:t>photos</a:t>
            </a:r>
            <a:endParaRPr lang="en-US" dirty="0" smtClean="0"/>
          </a:p>
          <a:p>
            <a:r>
              <a:rPr lang="en-US" dirty="0" smtClean="0"/>
              <a:t>MLK speech </a:t>
            </a:r>
            <a:r>
              <a:rPr lang="en-US" dirty="0" smtClean="0">
                <a:hlinkClick r:id="rId3"/>
              </a:rPr>
              <a:t>excerpt</a:t>
            </a:r>
            <a:r>
              <a:rPr lang="en-US" dirty="0" smtClean="0"/>
              <a:t> and </a:t>
            </a:r>
            <a:r>
              <a:rPr lang="en-US" dirty="0" smtClean="0">
                <a:hlinkClick r:id="rId4"/>
              </a:rPr>
              <a:t>video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Practice writing</a:t>
            </a:r>
            <a:br>
              <a:rPr lang="en-US" dirty="0" smtClean="0"/>
            </a:br>
            <a:r>
              <a:rPr lang="en-US" dirty="0" smtClean="0"/>
              <a:t>questions using </a:t>
            </a:r>
            <a:br>
              <a:rPr lang="en-US" dirty="0" smtClean="0"/>
            </a:br>
            <a:r>
              <a:rPr lang="en-US" dirty="0" smtClean="0"/>
              <a:t>Guide(s)</a:t>
            </a:r>
          </a:p>
          <a:p>
            <a:r>
              <a:rPr lang="en-US" dirty="0" smtClean="0"/>
              <a:t>Share and </a:t>
            </a:r>
            <a:br>
              <a:rPr lang="en-US" dirty="0" smtClean="0"/>
            </a:br>
            <a:r>
              <a:rPr lang="en-US" dirty="0" smtClean="0"/>
              <a:t>evaluate using </a:t>
            </a:r>
            <a:br>
              <a:rPr lang="en-US" dirty="0" smtClean="0"/>
            </a:br>
            <a:r>
              <a:rPr lang="en-US" dirty="0" smtClean="0"/>
              <a:t>Checklist</a:t>
            </a:r>
          </a:p>
          <a:p>
            <a:endParaRPr lang="en-US" dirty="0"/>
          </a:p>
        </p:txBody>
      </p:sp>
      <p:pic>
        <p:nvPicPr>
          <p:cNvPr id="4098" name="Picture 2" descr="http://www.caribbean-events.com/images/March%20on%20Washingt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124200"/>
            <a:ext cx="3886200" cy="2987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254</Words>
  <Application>Microsoft Office PowerPoint</Application>
  <PresentationFormat>On-screen Show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“NOT Discovery ED Training”</vt:lpstr>
      <vt:lpstr>What is Literacy?</vt:lpstr>
      <vt:lpstr>Slide 3</vt:lpstr>
      <vt:lpstr>Examples</vt:lpstr>
      <vt:lpstr>Close Reading</vt:lpstr>
      <vt:lpstr>Text Dependent Questions</vt:lpstr>
      <vt:lpstr>Examples</vt:lpstr>
      <vt:lpstr>Practice – Whole Group</vt:lpstr>
      <vt:lpstr>Practice – Small Group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“NOT Discovery ED Training”</dc:title>
  <dc:creator>nmosley</dc:creator>
  <cp:lastModifiedBy>nmosley</cp:lastModifiedBy>
  <cp:revision>24</cp:revision>
  <dcterms:created xsi:type="dcterms:W3CDTF">2014-11-07T12:34:49Z</dcterms:created>
  <dcterms:modified xsi:type="dcterms:W3CDTF">2014-11-07T16:35:55Z</dcterms:modified>
</cp:coreProperties>
</file>