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70" r:id="rId4"/>
    <p:sldId id="272" r:id="rId5"/>
    <p:sldId id="273" r:id="rId6"/>
    <p:sldId id="274" r:id="rId7"/>
    <p:sldId id="275" r:id="rId8"/>
    <p:sldId id="276" r:id="rId9"/>
    <p:sldId id="283" r:id="rId10"/>
    <p:sldId id="262" r:id="rId11"/>
    <p:sldId id="263" r:id="rId12"/>
    <p:sldId id="264" r:id="rId13"/>
    <p:sldId id="265" r:id="rId14"/>
    <p:sldId id="259" r:id="rId15"/>
    <p:sldId id="271" r:id="rId16"/>
    <p:sldId id="282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29" autoAdjust="0"/>
  </p:normalViewPr>
  <p:slideViewPr>
    <p:cSldViewPr>
      <p:cViewPr varScale="1">
        <p:scale>
          <a:sx n="49" d="100"/>
          <a:sy n="49" d="100"/>
        </p:scale>
        <p:origin x="-55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20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8F1069BD-165E-48A9-A691-AE25429255FE}" type="datetimeFigureOut">
              <a:rPr lang="en-US"/>
              <a:pPr>
                <a:defRPr/>
              </a:pPr>
              <a:t>5/8/2013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51B4B774-C658-4DE8-B8FD-CFBBEB15F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Elements of land include: forest, air, water, minerals, and sunlight.  Every tangible product comes from land.  Everyone needs access to land in order to live. 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727809-2578-4D3E-A8DD-9E3FB6D2E74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What are each of these examples producing?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489812-517A-4B8A-880D-16B0475CEAA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The hammer, screwdriver and saw are each previously manufactured goods.  These pieces are being used by the carpenter to create a table.  The table will be sold for more money. These are examples of capital.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Each of these people is an entrepreneur.  They all made it to the younger than 30 top 30 entrepreneur list.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89DD8-0FCE-419D-A8AC-81FADE230461}" type="datetimeFigureOut">
              <a:rPr lang="en-US"/>
              <a:pPr>
                <a:defRPr/>
              </a:pPr>
              <a:t>5/8/2013</a:t>
            </a:fld>
            <a:endParaRPr lang="en-US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45850-2D98-4DC3-A35E-3F06F7A0E7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E6AE1-0BB1-451D-9DD2-7C2CD44ECA1F}" type="datetimeFigureOut">
              <a:rPr lang="en-US"/>
              <a:pPr>
                <a:defRPr/>
              </a:pPr>
              <a:t>5/8/2013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1978E-1E68-47DE-992E-0129BBF6F7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A1710-B830-4353-A4ED-7645F9DDFAE9}" type="datetimeFigureOut">
              <a:rPr lang="en-US"/>
              <a:pPr>
                <a:defRPr/>
              </a:pPr>
              <a:t>5/8/2013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3BA6D-C2C6-47CB-8FB9-315A2C41BB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9E681-A28A-4CA9-8F9E-14C46163F7A9}" type="datetimeFigureOut">
              <a:rPr lang="en-US"/>
              <a:pPr>
                <a:defRPr/>
              </a:pPr>
              <a:t>5/8/2013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BB16D-1EF2-4928-82FE-14FF6125E9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202C8-A088-46A4-8E69-0DDCD8B38EB9}" type="datetimeFigureOut">
              <a:rPr lang="en-US"/>
              <a:pPr>
                <a:defRPr/>
              </a:pPr>
              <a:t>5/8/2013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8C065-5AF5-4CAA-8591-9A66DA5DCF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2E89F-F6B1-414A-A134-8D18B6333C92}" type="datetimeFigureOut">
              <a:rPr lang="en-US"/>
              <a:pPr>
                <a:defRPr/>
              </a:pPr>
              <a:t>5/8/2013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E22DF-3F01-48E5-A158-96E3104463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F4752-5ABC-459D-861C-F71E365E2C47}" type="datetimeFigureOut">
              <a:rPr lang="en-US"/>
              <a:pPr>
                <a:defRPr/>
              </a:pPr>
              <a:t>5/8/2013</a:t>
            </a:fld>
            <a:endParaRPr lang="en-US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FAE76-679B-4C44-84AC-5FDFE57462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78B0D-6146-4552-BB59-AE0A972AFB94}" type="datetimeFigureOut">
              <a:rPr lang="en-US"/>
              <a:pPr>
                <a:defRPr/>
              </a:pPr>
              <a:t>5/8/2013</a:t>
            </a:fld>
            <a:endParaRPr lang="en-US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593C3-5625-4D58-B84C-FC7B0D3DC3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F8E6F-3301-4955-A031-BD9D8C41C36B}" type="datetimeFigureOut">
              <a:rPr lang="en-US"/>
              <a:pPr>
                <a:defRPr/>
              </a:pPr>
              <a:t>5/8/2013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01B46-1535-496B-89FD-2CADD933D1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56A5C-2A37-4C31-9081-739002C754AA}" type="datetimeFigureOut">
              <a:rPr lang="en-US"/>
              <a:pPr>
                <a:defRPr/>
              </a:pPr>
              <a:t>5/8/2013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47728-4D32-450F-86C1-6969BE05ED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C8ADC-90DD-4C4E-90D2-09F649B5D2F5}" type="datetimeFigureOut">
              <a:rPr lang="en-US"/>
              <a:pPr>
                <a:defRPr/>
              </a:pPr>
              <a:t>5/8/2013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C1664-7C60-4F91-B0AF-E46C930E8F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33265E-16B5-4C4D-84DD-7642FB0C5C56}" type="datetimeFigureOut">
              <a:rPr lang="en-US"/>
              <a:pPr>
                <a:defRPr/>
              </a:pPr>
              <a:t>5/8/2013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503476-1943-4B77-BDD6-F53A8F2089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4" r:id="rId2"/>
    <p:sldLayoutId id="2147483673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4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3.jpeg"/><Relationship Id="rId5" Type="http://schemas.openxmlformats.org/officeDocument/2006/relationships/image" Target="../media/image28.jpeg"/><Relationship Id="rId10" Type="http://schemas.openxmlformats.org/officeDocument/2006/relationships/hyperlink" Target="http://a1.twimg.com/profile_images/835662744/logo_rtr_image_twitter_bigger.jpg" TargetMode="External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/>
              <a:t>What is Economics?</a:t>
            </a:r>
            <a:endParaRPr lang="en-US" dirty="0"/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algn="l" eaLnBrk="1" hangingPunct="1"/>
            <a:r>
              <a:rPr lang="en-US" smtClean="0"/>
              <a:t>How do economists study the ways people make decisions on how to use their time, money, and resources?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Economy and Economic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Economy: all of the activity in a nation that affects the production, distribution, and use of goods and services.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Economists use </a:t>
            </a:r>
            <a:r>
              <a:rPr lang="en-US" sz="2400" dirty="0" smtClean="0">
                <a:solidFill>
                  <a:srgbClr val="FF0000"/>
                </a:solidFill>
              </a:rPr>
              <a:t>models</a:t>
            </a:r>
            <a:r>
              <a:rPr lang="en-US" sz="2400" dirty="0" smtClean="0"/>
              <a:t> (usually graphs and tables) to try to predict how things will play out in the economy.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One of the most important models is the </a:t>
            </a:r>
            <a:r>
              <a:rPr lang="en-US" sz="2400" dirty="0" smtClean="0">
                <a:solidFill>
                  <a:srgbClr val="FF0000"/>
                </a:solidFill>
              </a:rPr>
              <a:t>“Production Possibilities Model/Curve”</a:t>
            </a:r>
            <a:r>
              <a:rPr lang="en-US" sz="2400" dirty="0" smtClean="0"/>
              <a:t>.  It shows what things can possibly be produced at a given time.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It is easier to create models that are simplified, so let’s assume our economy is only producing two goods: iPods and Industrial Robots.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Production Possibilities </a:t>
            </a:r>
            <a:r>
              <a:rPr lang="en-US" dirty="0" smtClean="0">
                <a:solidFill>
                  <a:srgbClr val="FF0000"/>
                </a:solidFill>
              </a:rPr>
              <a:t>Table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47800"/>
          <a:ext cx="8229600" cy="48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800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iPods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Industrial</a:t>
                      </a:r>
                      <a:r>
                        <a:rPr lang="en-US" baseline="0" dirty="0" smtClean="0"/>
                        <a:t> Robots</a:t>
                      </a:r>
                      <a:endParaRPr lang="en-US" dirty="0"/>
                    </a:p>
                  </a:txBody>
                  <a:tcPr/>
                </a:tc>
              </a:tr>
              <a:tr h="80010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80010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  <a:tr h="80010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80010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800100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Production Possibilities </a:t>
            </a:r>
            <a:r>
              <a:rPr lang="en-US" dirty="0" smtClean="0">
                <a:solidFill>
                  <a:srgbClr val="FF0000"/>
                </a:solidFill>
              </a:rPr>
              <a:t>Curve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400" dirty="0" smtClean="0"/>
              <a:t>The Production possibilities curve is a graphical representation of the table.</a:t>
            </a: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2400" dirty="0" smtClean="0"/>
              <a:t>    - Points on the curve represent maximum possible combinations of two goods given resources and technology. </a:t>
            </a: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2400" dirty="0" smtClean="0"/>
              <a:t>    - Points inside the curve represent underemployment or unemployment</a:t>
            </a: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2400" dirty="0" smtClean="0"/>
              <a:t>    - Points outside the curve are unattainable at present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If we assume we have a set number of resources to produce goods, this model shows us that we are limited in the number of a certain good we can produce.  When we choose to produce more of one good, we must give up production of the other.</a:t>
            </a:r>
          </a:p>
          <a:p>
            <a:pPr eaLnBrk="1" hangingPunct="1">
              <a:buFont typeface="Wingdings 2" pitchFamily="18" charset="2"/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152400"/>
            <a:ext cx="8578850" cy="6437313"/>
          </a:xfrm>
        </p:spPr>
      </p:pic>
      <p:sp>
        <p:nvSpPr>
          <p:cNvPr id="26626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46685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762000" y="2133600"/>
            <a:ext cx="304800" cy="457200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57200" y="21336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-1</a:t>
            </a: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1447800" y="5715000"/>
            <a:ext cx="1524000" cy="304800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600200" y="60198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+1</a:t>
            </a:r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 flipH="1">
            <a:off x="1447800" y="2362200"/>
            <a:ext cx="1371600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2819400" y="2362200"/>
            <a:ext cx="0" cy="29718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Line 1029"/>
          <p:cNvSpPr>
            <a:spLocks noChangeShapeType="1"/>
          </p:cNvSpPr>
          <p:nvPr/>
        </p:nvSpPr>
        <p:spPr bwMode="auto">
          <a:xfrm>
            <a:off x="1447800" y="3048000"/>
            <a:ext cx="2819400" cy="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Line 1030"/>
          <p:cNvSpPr>
            <a:spLocks noChangeShapeType="1"/>
          </p:cNvSpPr>
          <p:nvPr/>
        </p:nvSpPr>
        <p:spPr bwMode="auto">
          <a:xfrm flipH="1">
            <a:off x="4267200" y="3048000"/>
            <a:ext cx="0" cy="22098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2" grpId="0"/>
      <p:bldP spid="1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Making Economic Decisions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Trade Offs: the alternative you face if you decide to do one thing rather than another.  You cannot do more than one activity at a time.  By deciding to do something, you are also deciding </a:t>
            </a:r>
            <a:r>
              <a:rPr lang="en-US" u="sng" smtClean="0"/>
              <a:t>not</a:t>
            </a:r>
            <a:r>
              <a:rPr lang="en-US" smtClean="0"/>
              <a:t> to do several other possible things.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You face trade-offs in deciding how to spend your time and money.  Society faces trade-offs in determining how to distribute scarce resources.</a:t>
            </a:r>
          </a:p>
        </p:txBody>
      </p:sp>
      <p:pic>
        <p:nvPicPr>
          <p:cNvPr id="28675" name="Picture 4" descr="http://www.hijosdelsol.net/movie/600x400_gallery_SC_Movie_Theater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00600"/>
            <a:ext cx="30861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6" descr="http://images.smarter.com/blogs/edited%20lets%20party%20im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4470400"/>
            <a:ext cx="29718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8" descr="http://www.hedgeco.net/hedgeducation/hedge-fund-articles/wp-content/uploads/2008/04/studying-bo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4506913"/>
            <a:ext cx="3136900" cy="235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Making Economic Decisions</a:t>
            </a:r>
          </a:p>
        </p:txBody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5257800"/>
          </a:xfrm>
        </p:spPr>
        <p:txBody>
          <a:bodyPr/>
          <a:lstStyle/>
          <a:p>
            <a:pPr eaLnBrk="1" hangingPunct="1"/>
            <a:r>
              <a:rPr lang="en-US" dirty="0" smtClean="0"/>
              <a:t>Whenever you make a decision to spend money or time, you are costing yourself the opportunity to do many other things, but you could only have done one of those trade-offs. </a:t>
            </a:r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Opportunity Cost: A specific type of trade-off; if you list all of the trade offs for a specific decision, the </a:t>
            </a:r>
            <a:r>
              <a:rPr lang="en-US" u="sng" dirty="0" smtClean="0"/>
              <a:t>opportunity cost</a:t>
            </a:r>
            <a:r>
              <a:rPr lang="en-US" dirty="0" smtClean="0"/>
              <a:t> is trade off which you would most like to do if you had not made your decision.  It is the next best alternative to the thing you actually chose.</a:t>
            </a:r>
          </a:p>
          <a:p>
            <a:pPr eaLnBrk="1" hangingPunct="1">
              <a:lnSpc>
                <a:spcPct val="80000"/>
              </a:lnSpc>
            </a:pPr>
            <a:endParaRPr 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solidFill>
                  <a:srgbClr val="FF0000"/>
                </a:solidFill>
              </a:rPr>
              <a:t>The Production Possibilities Model shows the opportunity cost a society faces when deciding to produce one good over another.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with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Production Possibilities Curve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Cost-Benefit Analysis Model</a:t>
            </a:r>
          </a:p>
          <a:p>
            <a:pPr lvl="1"/>
            <a:r>
              <a:rPr lang="en-US" dirty="0" smtClean="0"/>
              <a:t>Worksheet includes description and example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Economic Choices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5181600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Responsible citizens make economic decisions everyday.  We have to make these choices because we have limited resources.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Economics is the study of how people make decisions in a world of limited resources.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Scarcity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/>
              <a:t>    - Needs: things we must have in order to survive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/>
              <a:t>      Food, Water, Shelter, Clothing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/>
              <a:t>    - Wants: things we can live without but find desirable.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/>
              <a:t>    - Scarcity: the fact that we do not have enough resources (water, food, money, time) to satisfy everyone’s needs and wants.  Think “Musical Chairs”.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16388" name="Picture 2" descr="http://nmsu.edu/~counsel/career/images/economic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295400"/>
            <a:ext cx="3962400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Goods and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4038600" cy="5715000"/>
          </a:xfrm>
        </p:spPr>
        <p:txBody>
          <a:bodyPr>
            <a:normAutofit fontScale="6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000" dirty="0" smtClean="0"/>
              <a:t>Goods: tangible objects that we use to satisfy our wants and needs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000" dirty="0" smtClean="0"/>
              <a:t>Examples of goods: pencil, candy bar, computer, car, etc.</a:t>
            </a:r>
            <a:br>
              <a:rPr lang="en-US" sz="3000" dirty="0" smtClean="0"/>
            </a:br>
            <a:endParaRPr lang="en-US" sz="30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000" dirty="0" smtClean="0">
                <a:solidFill>
                  <a:srgbClr val="FF0000"/>
                </a:solidFill>
              </a:rPr>
              <a:t>Durable Good</a:t>
            </a:r>
            <a:r>
              <a:rPr lang="en-US" sz="3000" dirty="0" smtClean="0"/>
              <a:t>: a good that can be used repeatedly, or yields benefits over a long period of time.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3000" dirty="0" smtClean="0"/>
              <a:t>   - Examples: cars, washing machine, computers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000" dirty="0" smtClean="0">
                <a:solidFill>
                  <a:srgbClr val="FF0000"/>
                </a:solidFill>
              </a:rPr>
              <a:t>Non-durable Good: </a:t>
            </a:r>
            <a:r>
              <a:rPr lang="en-US" sz="3000" dirty="0" smtClean="0"/>
              <a:t>Goods that either can only be used once, or yield a benefit for less than three years.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3000" dirty="0" smtClean="0"/>
              <a:t>    - Examples: food, office supplies, cosmetics, gasoline.</a:t>
            </a:r>
            <a:br>
              <a:rPr lang="en-US" sz="3000" dirty="0" smtClean="0"/>
            </a:br>
            <a:endParaRPr lang="en-US" sz="30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000" dirty="0" smtClean="0"/>
              <a:t>Services: work that is performed for someone else.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000" dirty="0" smtClean="0"/>
              <a:t>Examples of Services: haircut, landscaping, babysitting, dry-cleaner, etc.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>
            <a:normAutofit fontScale="6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/>
          </a:p>
        </p:txBody>
      </p:sp>
      <p:pic>
        <p:nvPicPr>
          <p:cNvPr id="18436" name="Picture 2" descr="http://www.thetorquereport.com/lenoc6rs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5725" y="990600"/>
            <a:ext cx="52482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 descr="http://www.thejayztour.com/1807812147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3886200"/>
            <a:ext cx="1885950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http://mommag.com/blog/wp-content/uploads/2009/06/dsc010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07050" y="3810000"/>
            <a:ext cx="35369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The Four Factors of 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143000"/>
            <a:ext cx="4038600" cy="5562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200" dirty="0" smtClean="0"/>
              <a:t>The 4 resources necessary to produce goods and services</a:t>
            </a:r>
          </a:p>
          <a:p>
            <a:pPr>
              <a:lnSpc>
                <a:spcPct val="80000"/>
              </a:lnSpc>
            </a:pPr>
            <a:r>
              <a:rPr lang="en-US" sz="2200" dirty="0" smtClean="0"/>
              <a:t>1. Natural Resources: all of the “gifts of nature” that make production possible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2200" dirty="0" smtClean="0"/>
              <a:t>     EX:</a:t>
            </a:r>
          </a:p>
          <a:p>
            <a:pPr>
              <a:lnSpc>
                <a:spcPct val="80000"/>
              </a:lnSpc>
            </a:pPr>
            <a:r>
              <a:rPr lang="en-US" sz="2200" dirty="0" smtClean="0"/>
              <a:t>2. Labor aka Human Resources: physical and mental efforts that people contribute to the production of goods and services</a:t>
            </a:r>
          </a:p>
          <a:p>
            <a:pPr>
              <a:lnSpc>
                <a:spcPct val="80000"/>
              </a:lnSpc>
            </a:pPr>
            <a:r>
              <a:rPr lang="en-US" sz="2200" dirty="0" smtClean="0"/>
              <a:t>3. Capital/Capital Goods: tools, machinery, and goods used to make other things</a:t>
            </a:r>
          </a:p>
          <a:p>
            <a:pPr>
              <a:lnSpc>
                <a:spcPct val="80000"/>
              </a:lnSpc>
            </a:pPr>
            <a:r>
              <a:rPr lang="en-US" sz="2200" dirty="0" smtClean="0"/>
              <a:t>4. Entrepreneurs: individuals who start new businesses, introduce new products, and improve management techniques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648200" y="1920875"/>
            <a:ext cx="4038600" cy="443388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sz="2200" smtClean="0"/>
          </a:p>
        </p:txBody>
      </p:sp>
      <p:pic>
        <p:nvPicPr>
          <p:cNvPr id="35845" name="Picture 2" descr="http://red6747.pbworks.com/f/1212107071/int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12395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4" descr="http://students.cup.edu/ril6711/Bulldoz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45720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6" descr="http://scienceblogs.com/startswithabang/upload/2009/05/cinco_de_mayo_unions_and_your/labor-union-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4435475"/>
            <a:ext cx="2422525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2590800" y="1143000"/>
            <a:ext cx="3124200" cy="16002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5400" smtClean="0">
                <a:solidFill>
                  <a:srgbClr val="0070C0"/>
                </a:solidFill>
                <a:latin typeface="Aharoni"/>
                <a:ea typeface="Aharoni"/>
                <a:cs typeface="Aharoni"/>
              </a:rPr>
              <a:t>Factors of Production</a:t>
            </a:r>
          </a:p>
        </p:txBody>
      </p:sp>
      <p:sp>
        <p:nvSpPr>
          <p:cNvPr id="19459" name="Content Placeholder 4"/>
          <p:cNvSpPr>
            <a:spLocks noGrp="1"/>
          </p:cNvSpPr>
          <p:nvPr>
            <p:ph sz="half" idx="1"/>
          </p:nvPr>
        </p:nvSpPr>
        <p:spPr>
          <a:xfrm>
            <a:off x="1143000" y="1220450"/>
            <a:ext cx="6172200" cy="1446550"/>
          </a:xfrm>
        </p:spPr>
        <p:txBody>
          <a:bodyPr>
            <a:spAutoFit/>
          </a:bodyPr>
          <a:lstStyle/>
          <a:p>
            <a:pPr algn="ctr" eaLnBrk="1" hangingPunct="1">
              <a:buFont typeface="Arial" charset="0"/>
              <a:buNone/>
            </a:pPr>
            <a:r>
              <a:rPr lang="en-US" sz="8800" dirty="0" smtClean="0">
                <a:latin typeface="AR DARLING"/>
              </a:rPr>
              <a:t>land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805363"/>
            <a:ext cx="3848100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3962400"/>
            <a:ext cx="2362200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447800"/>
            <a:ext cx="19050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3200400"/>
            <a:ext cx="31813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1219200"/>
            <a:ext cx="261937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TextBox 9"/>
          <p:cNvSpPr txBox="1">
            <a:spLocks noChangeArrowheads="1"/>
          </p:cNvSpPr>
          <p:nvPr/>
        </p:nvSpPr>
        <p:spPr bwMode="auto">
          <a:xfrm>
            <a:off x="685800" y="419100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forest</a:t>
            </a:r>
          </a:p>
        </p:txBody>
      </p:sp>
      <p:sp>
        <p:nvSpPr>
          <p:cNvPr id="19466" name="TextBox 10"/>
          <p:cNvSpPr txBox="1">
            <a:spLocks noChangeArrowheads="1"/>
          </p:cNvSpPr>
          <p:nvPr/>
        </p:nvSpPr>
        <p:spPr bwMode="auto">
          <a:xfrm>
            <a:off x="4038600" y="50292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water</a:t>
            </a:r>
          </a:p>
        </p:txBody>
      </p:sp>
      <p:sp>
        <p:nvSpPr>
          <p:cNvPr id="19467" name="TextBox 13"/>
          <p:cNvSpPr txBox="1">
            <a:spLocks noChangeArrowheads="1"/>
          </p:cNvSpPr>
          <p:nvPr/>
        </p:nvSpPr>
        <p:spPr bwMode="auto">
          <a:xfrm>
            <a:off x="6858000" y="281940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minerals</a:t>
            </a:r>
          </a:p>
        </p:txBody>
      </p:sp>
      <p:sp>
        <p:nvSpPr>
          <p:cNvPr id="19468" name="TextBox 14"/>
          <p:cNvSpPr txBox="1">
            <a:spLocks noChangeArrowheads="1"/>
          </p:cNvSpPr>
          <p:nvPr/>
        </p:nvSpPr>
        <p:spPr bwMode="auto">
          <a:xfrm>
            <a:off x="6934200" y="59436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sunlight</a:t>
            </a:r>
          </a:p>
        </p:txBody>
      </p:sp>
      <p:sp>
        <p:nvSpPr>
          <p:cNvPr id="19469" name="TextBox 15"/>
          <p:cNvSpPr txBox="1">
            <a:spLocks noChangeArrowheads="1"/>
          </p:cNvSpPr>
          <p:nvPr/>
        </p:nvSpPr>
        <p:spPr bwMode="auto">
          <a:xfrm>
            <a:off x="838200" y="640080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air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459" grpId="0"/>
      <p:bldP spid="19465" grpId="0"/>
      <p:bldP spid="19466" grpId="0"/>
      <p:bldP spid="19467" grpId="0"/>
      <p:bldP spid="19468" grpId="0"/>
      <p:bldP spid="194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3200400" y="1676400"/>
            <a:ext cx="2895600" cy="1600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u="sng" dirty="0" smtClean="0">
                <a:solidFill>
                  <a:srgbClr val="0070C0"/>
                </a:solidFill>
                <a:latin typeface="Aharoni"/>
                <a:ea typeface="Aharoni"/>
                <a:cs typeface="Aharoni"/>
              </a:rPr>
              <a:t>Factors of Production</a:t>
            </a:r>
          </a:p>
        </p:txBody>
      </p:sp>
      <p:sp>
        <p:nvSpPr>
          <p:cNvPr id="21507" name="Content Placeholder 7"/>
          <p:cNvSpPr>
            <a:spLocks noGrp="1"/>
          </p:cNvSpPr>
          <p:nvPr>
            <p:ph idx="1"/>
          </p:nvPr>
        </p:nvSpPr>
        <p:spPr>
          <a:xfrm>
            <a:off x="3581400" y="1752600"/>
            <a:ext cx="3657600" cy="1189038"/>
          </a:xfrm>
        </p:spPr>
        <p:txBody>
          <a:bodyPr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en-US" sz="7200" smtClean="0">
                <a:latin typeface="AR DARLING"/>
              </a:rPr>
              <a:t>labor</a:t>
            </a:r>
            <a:r>
              <a:rPr lang="en-US" smtClean="0"/>
              <a:t> </a:t>
            </a:r>
          </a:p>
        </p:txBody>
      </p:sp>
      <p:sp>
        <p:nvSpPr>
          <p:cNvPr id="21508" name="TextBox 9"/>
          <p:cNvSpPr txBox="1">
            <a:spLocks noChangeArrowheads="1"/>
          </p:cNvSpPr>
          <p:nvPr/>
        </p:nvSpPr>
        <p:spPr bwMode="auto">
          <a:xfrm>
            <a:off x="3505200" y="3352800"/>
            <a:ext cx="243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Mental or physical activity in production</a:t>
            </a:r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219200"/>
            <a:ext cx="25146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4572000"/>
            <a:ext cx="288607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447800"/>
            <a:ext cx="2667000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3886200"/>
            <a:ext cx="2200275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2800" y="4800600"/>
            <a:ext cx="22098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507" grpId="0"/>
      <p:bldP spid="2150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u="sng" dirty="0" smtClean="0">
                <a:solidFill>
                  <a:srgbClr val="0070C0"/>
                </a:solidFill>
                <a:latin typeface="Aharoni"/>
                <a:ea typeface="Aharoni"/>
                <a:cs typeface="Aharoni"/>
              </a:rPr>
              <a:t>Factors of Production</a:t>
            </a:r>
          </a:p>
        </p:txBody>
      </p:sp>
      <p:pic>
        <p:nvPicPr>
          <p:cNvPr id="23559" name="Picture 7" descr="hamm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95600"/>
            <a:ext cx="12192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9" descr="red-screwdri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514600"/>
            <a:ext cx="8953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11" descr="handsa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2971800"/>
            <a:ext cx="9906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7" name="Picture 15" descr="table%20v2carto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2667000"/>
            <a:ext cx="121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5" name="Picture 13" descr="4273-Male-Carpenter-Hammering-A-Nail-Through-Wood-Beams-Clipar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67000" y="2895600"/>
            <a:ext cx="10668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1676400" y="5105400"/>
            <a:ext cx="6400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/>
              <a:t>Previous manufactured goods used to make other goods and services.</a:t>
            </a:r>
          </a:p>
        </p:txBody>
      </p:sp>
      <p:sp>
        <p:nvSpPr>
          <p:cNvPr id="23570" name="Line 18"/>
          <p:cNvSpPr>
            <a:spLocks noChangeShapeType="1"/>
          </p:cNvSpPr>
          <p:nvPr/>
        </p:nvSpPr>
        <p:spPr bwMode="auto">
          <a:xfrm>
            <a:off x="1828800" y="32004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1" name="Line 19"/>
          <p:cNvSpPr>
            <a:spLocks noChangeShapeType="1"/>
          </p:cNvSpPr>
          <p:nvPr/>
        </p:nvSpPr>
        <p:spPr bwMode="auto">
          <a:xfrm>
            <a:off x="3352800" y="3124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3573" name="Picture 21" descr="isuzutruck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9800" y="2819400"/>
            <a:ext cx="1295400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5" name="Picture 23" descr="world_market_storefront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96200" y="2743200"/>
            <a:ext cx="14478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76" name="Line 24"/>
          <p:cNvSpPr>
            <a:spLocks noChangeShapeType="1"/>
          </p:cNvSpPr>
          <p:nvPr/>
        </p:nvSpPr>
        <p:spPr bwMode="auto">
          <a:xfrm>
            <a:off x="5486400" y="32004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7" name="Line 25"/>
          <p:cNvSpPr>
            <a:spLocks noChangeShapeType="1"/>
          </p:cNvSpPr>
          <p:nvPr/>
        </p:nvSpPr>
        <p:spPr bwMode="auto">
          <a:xfrm>
            <a:off x="7162800" y="32004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>
            <a:off x="3124200" y="1371600"/>
            <a:ext cx="3048000" cy="1371600"/>
          </a:xfrm>
          <a:prstGeom prst="ellipse">
            <a:avLst/>
          </a:prstGeom>
          <a:solidFill>
            <a:srgbClr val="E3A12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Content Placeholder 4"/>
          <p:cNvSpPr>
            <a:spLocks noGrp="1"/>
          </p:cNvSpPr>
          <p:nvPr>
            <p:ph type="body" idx="1"/>
          </p:nvPr>
        </p:nvSpPr>
        <p:spPr>
          <a:xfrm>
            <a:off x="2514600" y="1524000"/>
            <a:ext cx="4267200" cy="11430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z="5400" smtClean="0">
                <a:latin typeface="AR DARLING"/>
              </a:rPr>
              <a:t>capital</a:t>
            </a:r>
          </a:p>
        </p:txBody>
      </p:sp>
      <p:sp>
        <p:nvSpPr>
          <p:cNvPr id="23580" name="AutoShape 28"/>
          <p:cNvSpPr>
            <a:spLocks/>
          </p:cNvSpPr>
          <p:nvPr/>
        </p:nvSpPr>
        <p:spPr bwMode="auto">
          <a:xfrm rot="-5400000">
            <a:off x="3581400" y="1676400"/>
            <a:ext cx="419100" cy="5676900"/>
          </a:xfrm>
          <a:prstGeom prst="leftBrace">
            <a:avLst>
              <a:gd name="adj1" fmla="val 11287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8" grpId="0"/>
      <p:bldP spid="23570" grpId="0" animBg="1"/>
      <p:bldP spid="23571" grpId="0" animBg="1"/>
      <p:bldP spid="23576" grpId="0" animBg="1"/>
      <p:bldP spid="23577" grpId="0" animBg="1"/>
      <p:bldP spid="23557" grpId="0" animBg="1"/>
      <p:bldP spid="23556" grpId="0" build="p"/>
      <p:bldP spid="2358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u="sng" dirty="0" smtClean="0">
                <a:solidFill>
                  <a:schemeClr val="accent1"/>
                </a:solidFill>
                <a:latin typeface="Aharoni"/>
              </a:rPr>
              <a:t>Factors of Production</a:t>
            </a:r>
          </a:p>
        </p:txBody>
      </p:sp>
      <p:sp>
        <p:nvSpPr>
          <p:cNvPr id="27650" name="Oval 5"/>
          <p:cNvSpPr>
            <a:spLocks noChangeArrowheads="1"/>
          </p:cNvSpPr>
          <p:nvPr/>
        </p:nvSpPr>
        <p:spPr bwMode="auto">
          <a:xfrm>
            <a:off x="2667000" y="1295400"/>
            <a:ext cx="3810000" cy="1371600"/>
          </a:xfrm>
          <a:prstGeom prst="ellipse">
            <a:avLst/>
          </a:prstGeom>
          <a:solidFill>
            <a:srgbClr val="E3A12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Text Box 6"/>
          <p:cNvSpPr txBox="1">
            <a:spLocks noChangeArrowheads="1"/>
          </p:cNvSpPr>
          <p:nvPr/>
        </p:nvSpPr>
        <p:spPr bwMode="auto">
          <a:xfrm>
            <a:off x="3581400" y="21336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7652" name="Text Box 7"/>
          <p:cNvSpPr txBox="1">
            <a:spLocks noChangeArrowheads="1"/>
          </p:cNvSpPr>
          <p:nvPr/>
        </p:nvSpPr>
        <p:spPr bwMode="auto">
          <a:xfrm>
            <a:off x="3124200" y="1676400"/>
            <a:ext cx="3276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Arial Unicode MS" pitchFamily="34" charset="-128"/>
              </a:rPr>
              <a:t>entrepreneurs</a:t>
            </a:r>
          </a:p>
        </p:txBody>
      </p:sp>
      <p:sp>
        <p:nvSpPr>
          <p:cNvPr id="27653" name="Text Box 8"/>
          <p:cNvSpPr txBox="1">
            <a:spLocks noChangeArrowheads="1"/>
          </p:cNvSpPr>
          <p:nvPr/>
        </p:nvSpPr>
        <p:spPr bwMode="auto">
          <a:xfrm>
            <a:off x="990600" y="5715000"/>
            <a:ext cx="7772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A person who starts a new business, introduces new products, and improves a process to make a profit.</a:t>
            </a:r>
            <a:r>
              <a:rPr lang="en-US"/>
              <a:t> </a:t>
            </a:r>
          </a:p>
        </p:txBody>
      </p:sp>
      <p:pic>
        <p:nvPicPr>
          <p:cNvPr id="31756" name="Picture 12" descr="mark_thum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192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Text Box 13"/>
          <p:cNvSpPr txBox="1">
            <a:spLocks noChangeArrowheads="1"/>
          </p:cNvSpPr>
          <p:nvPr/>
        </p:nvSpPr>
        <p:spPr bwMode="auto">
          <a:xfrm>
            <a:off x="533400" y="35052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228600" y="3048000"/>
            <a:ext cx="1974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/>
              <a:t>Mark Zuckerberg </a:t>
            </a:r>
          </a:p>
        </p:txBody>
      </p:sp>
      <p:pic>
        <p:nvPicPr>
          <p:cNvPr id="31763" name="Picture 19" descr="naveen-selvadurai-p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1143000"/>
            <a:ext cx="15049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6508750" y="2209800"/>
            <a:ext cx="26352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06329" bIns="106329" anchor="ctr">
            <a:spAutoFit/>
          </a:bodyPr>
          <a:lstStyle/>
          <a:p>
            <a:pPr algn="ctr"/>
            <a:r>
              <a:rPr lang="en-US"/>
              <a:t>NAVEEN SELVADURAI</a:t>
            </a:r>
          </a:p>
          <a:p>
            <a:pPr algn="ctr" eaLnBrk="0" hangingPunct="0"/>
            <a:endParaRPr lang="en-US"/>
          </a:p>
        </p:txBody>
      </p:sp>
      <p:pic>
        <p:nvPicPr>
          <p:cNvPr id="31768" name="Picture 24" descr="carter_jam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2667000"/>
            <a:ext cx="1752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9" name="Text Box 25"/>
          <p:cNvSpPr txBox="1">
            <a:spLocks noChangeArrowheads="1"/>
          </p:cNvSpPr>
          <p:nvPr/>
        </p:nvSpPr>
        <p:spPr bwMode="auto">
          <a:xfrm>
            <a:off x="5105400" y="4724400"/>
            <a:ext cx="160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Maverick carter</a:t>
            </a:r>
          </a:p>
        </p:txBody>
      </p:sp>
      <p:pic>
        <p:nvPicPr>
          <p:cNvPr id="31772" name="Picture 28" descr="facebook-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352800"/>
            <a:ext cx="152400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74" name="Rectangle 30"/>
          <p:cNvSpPr>
            <a:spLocks noChangeArrowheads="1"/>
          </p:cNvSpPr>
          <p:nvPr/>
        </p:nvSpPr>
        <p:spPr bwMode="auto">
          <a:xfrm>
            <a:off x="1905000" y="5029200"/>
            <a:ext cx="23431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/>
              <a:t>Jennifer Hyman and Jenny Fleiss</a:t>
            </a:r>
          </a:p>
          <a:p>
            <a:pPr algn="ctr" eaLnBrk="0" hangingPunct="0"/>
            <a:endParaRPr lang="en-US"/>
          </a:p>
        </p:txBody>
      </p:sp>
      <p:pic>
        <p:nvPicPr>
          <p:cNvPr id="31776" name="Picture 32" descr="RentTheRunway_bkt_447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0" y="3505200"/>
            <a:ext cx="16764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8" name="Picture 34" descr="foursquare_logo_gir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72325" y="2590800"/>
            <a:ext cx="19716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80" name="Picture 36" descr="lrm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00800" y="4876800"/>
            <a:ext cx="1143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82" name="Picture 38" descr="See full size image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71600" y="4953000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7" name="Line 39"/>
          <p:cNvSpPr>
            <a:spLocks noChangeShapeType="1"/>
          </p:cNvSpPr>
          <p:nvPr/>
        </p:nvSpPr>
        <p:spPr bwMode="auto">
          <a:xfrm>
            <a:off x="533400" y="5715000"/>
            <a:ext cx="815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1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8" grpId="0"/>
      <p:bldP spid="31764" grpId="0"/>
      <p:bldP spid="31769" grpId="0"/>
      <p:bldP spid="317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Goods examples</a:t>
            </a:r>
          </a:p>
          <a:p>
            <a:r>
              <a:rPr lang="en-US" dirty="0" smtClean="0"/>
              <a:t>Services examples</a:t>
            </a:r>
          </a:p>
          <a:p>
            <a:r>
              <a:rPr lang="en-US" dirty="0" smtClean="0"/>
              <a:t>Project examples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402</TotalTime>
  <Words>866</Words>
  <Application>Microsoft Office PowerPoint</Application>
  <PresentationFormat>On-screen Show (4:3)</PresentationFormat>
  <Paragraphs>104</Paragraphs>
  <Slides>16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What is Economics?</vt:lpstr>
      <vt:lpstr>Economic Choices</vt:lpstr>
      <vt:lpstr>Goods and Services</vt:lpstr>
      <vt:lpstr>The Four Factors of Production</vt:lpstr>
      <vt:lpstr>Factors of Production</vt:lpstr>
      <vt:lpstr>Factors of Production</vt:lpstr>
      <vt:lpstr>Factors of Production</vt:lpstr>
      <vt:lpstr>Factors of Production</vt:lpstr>
      <vt:lpstr>Your examples</vt:lpstr>
      <vt:lpstr>Economy and Economic Models</vt:lpstr>
      <vt:lpstr>Production Possibilities Table</vt:lpstr>
      <vt:lpstr>Production Possibilities Curve</vt:lpstr>
      <vt:lpstr>Slide 13</vt:lpstr>
      <vt:lpstr>Making Economic Decisions</vt:lpstr>
      <vt:lpstr>Making Economic Decisions</vt:lpstr>
      <vt:lpstr>Practice with Models</vt:lpstr>
    </vt:vector>
  </TitlesOfParts>
  <Company>Wake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Economics?</dc:title>
  <dc:creator>WCPSS</dc:creator>
  <cp:lastModifiedBy>nmosley</cp:lastModifiedBy>
  <cp:revision>39</cp:revision>
  <dcterms:created xsi:type="dcterms:W3CDTF">2009-11-17T13:01:05Z</dcterms:created>
  <dcterms:modified xsi:type="dcterms:W3CDTF">2013-05-08T13:06:08Z</dcterms:modified>
</cp:coreProperties>
</file>