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 id="275" r:id="rId14"/>
    <p:sldId id="276"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9" autoAdjust="0"/>
  </p:normalViewPr>
  <p:slideViewPr>
    <p:cSldViewPr>
      <p:cViewPr varScale="1">
        <p:scale>
          <a:sx n="49" d="100"/>
          <a:sy n="49" d="100"/>
        </p:scale>
        <p:origin x="-552" y="-84"/>
      </p:cViewPr>
      <p:guideLst>
        <p:guide orient="horz" pos="2160"/>
        <p:guide pos="2880"/>
      </p:guideLst>
    </p:cSldViewPr>
  </p:slideViewPr>
  <p:outlineViewPr>
    <p:cViewPr>
      <p:scale>
        <a:sx n="33" d="100"/>
        <a:sy n="33" d="100"/>
      </p:scale>
      <p:origin x="42" y="68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9B36BC75-8909-4080-A37B-32ACC8FCDA6E}" type="datetimeFigureOut">
              <a:rPr lang="en-US"/>
              <a:pPr/>
              <a:t>5/8/2013</a:t>
            </a:fld>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A58E54ED-C103-4B4B-B489-FCC067DC20F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D7A9977-EFA2-4F7E-85E0-C192FCC9C521}" type="datetimeFigureOut">
              <a:rPr lang="en-US"/>
              <a:pPr>
                <a:defRPr/>
              </a:pPr>
              <a:t>5/8/2013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41ABF5B-AC50-4705-AACF-26F2BC25B5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7131C79-F7C6-4008-A403-CB5F8466E70D}" type="datetimeFigureOut">
              <a:rPr lang="en-US"/>
              <a:pPr>
                <a:defRPr/>
              </a:pPr>
              <a:t>5/8/2013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57A0B08-C2F4-4FCC-ACA5-5A1CEEF4CA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5A94A32-8D29-40D1-BAC2-8479E68212E0}" type="datetimeFigureOut">
              <a:rPr lang="en-US"/>
              <a:pPr>
                <a:defRPr/>
              </a:pPr>
              <a:t>5/8/2013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4A870CD-9462-40B6-8252-5D0A5FB4FA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005D12-3D6B-4758-9C63-B151DC9FE245}" type="datetimeFigureOut">
              <a:rPr lang="en-US"/>
              <a:pPr>
                <a:defRPr/>
              </a:pPr>
              <a:t>5/8/2013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C0FDFB5-B1A6-4591-AB40-658DEED36C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6B4BF6-D7CA-4CFB-82AA-15C732BE60BB}" type="datetimeFigureOut">
              <a:rPr lang="en-US"/>
              <a:pPr>
                <a:defRPr/>
              </a:pPr>
              <a:t>5/8/2013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68F5D3-DA8E-42AB-8F73-0592840F1BD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2D34F2A-CB1A-442F-A803-DD0053D20B31}" type="datetimeFigureOut">
              <a:rPr lang="en-US"/>
              <a:pPr>
                <a:defRPr/>
              </a:pPr>
              <a:t>5/8/2013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83AD508-B634-48D0-A362-F8D2EC011E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A8430FF-A62B-467D-ADDB-61A7DFD3E159}" type="datetimeFigureOut">
              <a:rPr lang="en-US"/>
              <a:pPr>
                <a:defRPr/>
              </a:pPr>
              <a:t>5/8/2013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6A3A6C72-8CED-43C3-AF1A-57E3D1D49A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1E88388-034E-4DB8-93C3-3F2068ADB7A8}" type="datetimeFigureOut">
              <a:rPr lang="en-US"/>
              <a:pPr>
                <a:defRPr/>
              </a:pPr>
              <a:t>5/8/2013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1E0D81E-4667-46DE-8F28-F876CA1CCD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4A9A3D9-3155-4E0C-9EE3-5B4E3C374111}" type="datetimeFigureOut">
              <a:rPr lang="en-US"/>
              <a:pPr>
                <a:defRPr/>
              </a:pPr>
              <a:t>5/8/2013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61FCB39-A0D3-4F84-841E-DEC4EB47D1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456E505-683C-429E-9282-F8E2B318E3C0}" type="datetimeFigureOut">
              <a:rPr lang="en-US"/>
              <a:pPr>
                <a:defRPr/>
              </a:pPr>
              <a:t>5/8/2013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AC90DF7-F283-4710-944C-C8DE26863B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1FB0622-1427-468A-926A-8CE379EBB645}" type="datetimeFigureOut">
              <a:rPr lang="en-US"/>
              <a:pPr>
                <a:defRPr/>
              </a:pPr>
              <a:t>5/8/2013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FC3AA09-F342-405D-A3F9-38C0112E2F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27261E84-C877-4CDF-80DE-0D9342071AE0}" type="datetimeFigureOut">
              <a:rPr lang="en-US"/>
              <a:pPr>
                <a:defRPr/>
              </a:pPr>
              <a:t>5/8/2013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1FEBF52-8269-4FC6-B73E-5C6C4745D69D}"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fontAlgn="auto">
              <a:spcAft>
                <a:spcPts val="0"/>
              </a:spcAft>
              <a:defRPr/>
            </a:pPr>
            <a:r>
              <a:rPr lang="en-US" dirty="0" smtClean="0"/>
              <a:t>The American Economy</a:t>
            </a:r>
            <a:endParaRPr lang="en-US" dirty="0"/>
          </a:p>
        </p:txBody>
      </p:sp>
      <p:sp>
        <p:nvSpPr>
          <p:cNvPr id="13314" name="Subtitle 2"/>
          <p:cNvSpPr>
            <a:spLocks noGrp="1"/>
          </p:cNvSpPr>
          <p:nvPr>
            <p:ph type="subTitle" idx="1"/>
          </p:nvPr>
        </p:nvSpPr>
        <p:spPr>
          <a:xfrm>
            <a:off x="533400" y="3228975"/>
            <a:ext cx="7854950" cy="1752600"/>
          </a:xfrm>
        </p:spPr>
        <p:txBody>
          <a:bodyPr/>
          <a:lstStyle/>
          <a:p>
            <a:pPr marR="0" algn="l"/>
            <a:r>
              <a:rPr lang="en-US" smtClean="0"/>
              <a:t>What are the major factors and theories that determine how people and businesses make economic decisions in the 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3554" name="AutoShape 3"/>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3555"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3556"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3557"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3558"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3559" name="Rectangle 8"/>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BUSINESSES</a:t>
            </a:r>
          </a:p>
        </p:txBody>
      </p:sp>
      <p:sp>
        <p:nvSpPr>
          <p:cNvPr id="23560" name="Rectangle 9"/>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HOUSEHOLDS</a:t>
            </a:r>
          </a:p>
        </p:txBody>
      </p:sp>
      <p:sp>
        <p:nvSpPr>
          <p:cNvPr id="23561" name="Rectangle 10"/>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3562" name="Rectangle 11"/>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3563" name="AutoShape 12"/>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3564" name="Rectangle 13"/>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3565" name="Rectangle 14"/>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3566" name="Rectangle 15"/>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3567" name="Rectangle 16"/>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PRODUCT</a:t>
            </a:r>
          </a:p>
          <a:p>
            <a:pPr algn="ctr" eaLnBrk="0" hangingPunct="0"/>
            <a:r>
              <a:rPr lang="en-US" sz="1600" b="1">
                <a:solidFill>
                  <a:srgbClr val="000000"/>
                </a:solidFill>
                <a:latin typeface="Constantia" pitchFamily="18" charset="0"/>
              </a:rPr>
              <a:t>MARKET</a:t>
            </a:r>
          </a:p>
        </p:txBody>
      </p:sp>
      <p:sp>
        <p:nvSpPr>
          <p:cNvPr id="23568" name="Rectangle 17"/>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3569" name="Rectangle 18"/>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3570" name="AutoShape 19"/>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3571" name="AutoShape 20"/>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3572" name="AutoShape 21"/>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3573" name="AutoShape 22"/>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3574" name="Rectangle 23"/>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23575" name="Rectangle 24"/>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grpSp>
        <p:nvGrpSpPr>
          <p:cNvPr id="23576" name="Group 25"/>
          <p:cNvGrpSpPr>
            <a:grpSpLocks/>
          </p:cNvGrpSpPr>
          <p:nvPr/>
        </p:nvGrpSpPr>
        <p:grpSpPr bwMode="auto">
          <a:xfrm>
            <a:off x="3365500" y="3883025"/>
            <a:ext cx="1125538" cy="630238"/>
            <a:chOff x="2120" y="2366"/>
            <a:chExt cx="709" cy="397"/>
          </a:xfrm>
        </p:grpSpPr>
        <p:sp>
          <p:nvSpPr>
            <p:cNvPr id="23599" name="Line 26"/>
            <p:cNvSpPr>
              <a:spLocks noChangeShapeType="1"/>
            </p:cNvSpPr>
            <p:nvPr/>
          </p:nvSpPr>
          <p:spPr bwMode="auto">
            <a:xfrm>
              <a:off x="2120" y="2565"/>
              <a:ext cx="67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3600" name="AutoShape 27"/>
            <p:cNvSpPr>
              <a:spLocks noChangeArrowheads="1"/>
            </p:cNvSpPr>
            <p:nvPr/>
          </p:nvSpPr>
          <p:spPr bwMode="auto">
            <a:xfrm rot="5400000">
              <a:off x="2532" y="2467"/>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3577" name="Group 28"/>
          <p:cNvGrpSpPr>
            <a:grpSpLocks/>
          </p:cNvGrpSpPr>
          <p:nvPr/>
        </p:nvGrpSpPr>
        <p:grpSpPr bwMode="auto">
          <a:xfrm>
            <a:off x="5986463" y="3883025"/>
            <a:ext cx="1216025" cy="630238"/>
            <a:chOff x="3762" y="2366"/>
            <a:chExt cx="766" cy="397"/>
          </a:xfrm>
        </p:grpSpPr>
        <p:sp>
          <p:nvSpPr>
            <p:cNvPr id="23597" name="Line 29"/>
            <p:cNvSpPr>
              <a:spLocks noChangeShapeType="1"/>
            </p:cNvSpPr>
            <p:nvPr/>
          </p:nvSpPr>
          <p:spPr bwMode="auto">
            <a:xfrm>
              <a:off x="3816" y="2565"/>
              <a:ext cx="7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3598" name="AutoShape 30"/>
            <p:cNvSpPr>
              <a:spLocks noChangeArrowheads="1"/>
            </p:cNvSpPr>
            <p:nvPr/>
          </p:nvSpPr>
          <p:spPr bwMode="auto">
            <a:xfrm rot="-5400000">
              <a:off x="3661" y="2467"/>
              <a:ext cx="397" cy="195"/>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3578" name="Group 31"/>
          <p:cNvGrpSpPr>
            <a:grpSpLocks/>
          </p:cNvGrpSpPr>
          <p:nvPr/>
        </p:nvGrpSpPr>
        <p:grpSpPr bwMode="auto">
          <a:xfrm flipH="1">
            <a:off x="3340100" y="3273425"/>
            <a:ext cx="1125538" cy="630238"/>
            <a:chOff x="2120" y="2366"/>
            <a:chExt cx="709" cy="397"/>
          </a:xfrm>
        </p:grpSpPr>
        <p:sp>
          <p:nvSpPr>
            <p:cNvPr id="23595" name="Line 32"/>
            <p:cNvSpPr>
              <a:spLocks noChangeShapeType="1"/>
            </p:cNvSpPr>
            <p:nvPr/>
          </p:nvSpPr>
          <p:spPr bwMode="auto">
            <a:xfrm>
              <a:off x="2120" y="2565"/>
              <a:ext cx="67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3596" name="AutoShape 33"/>
            <p:cNvSpPr>
              <a:spLocks noChangeArrowheads="1"/>
            </p:cNvSpPr>
            <p:nvPr/>
          </p:nvSpPr>
          <p:spPr bwMode="auto">
            <a:xfrm rot="5400000">
              <a:off x="2532" y="2467"/>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grpSp>
        <p:nvGrpSpPr>
          <p:cNvPr id="23579" name="Group 34"/>
          <p:cNvGrpSpPr>
            <a:grpSpLocks/>
          </p:cNvGrpSpPr>
          <p:nvPr/>
        </p:nvGrpSpPr>
        <p:grpSpPr bwMode="auto">
          <a:xfrm flipH="1">
            <a:off x="6010275" y="3273425"/>
            <a:ext cx="1216025" cy="630238"/>
            <a:chOff x="3762" y="2366"/>
            <a:chExt cx="766" cy="397"/>
          </a:xfrm>
        </p:grpSpPr>
        <p:sp>
          <p:nvSpPr>
            <p:cNvPr id="23593" name="Line 35"/>
            <p:cNvSpPr>
              <a:spLocks noChangeShapeType="1"/>
            </p:cNvSpPr>
            <p:nvPr/>
          </p:nvSpPr>
          <p:spPr bwMode="auto">
            <a:xfrm>
              <a:off x="3816" y="2565"/>
              <a:ext cx="7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3594" name="AutoShape 36"/>
            <p:cNvSpPr>
              <a:spLocks noChangeArrowheads="1"/>
            </p:cNvSpPr>
            <p:nvPr/>
          </p:nvSpPr>
          <p:spPr bwMode="auto">
            <a:xfrm rot="-5400000">
              <a:off x="3661" y="2467"/>
              <a:ext cx="397" cy="195"/>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3580" name="Rectangle 37"/>
          <p:cNvSpPr>
            <a:spLocks noChangeArrowheads="1"/>
          </p:cNvSpPr>
          <p:nvPr/>
        </p:nvSpPr>
        <p:spPr bwMode="auto">
          <a:xfrm>
            <a:off x="44878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3581" name="Rectangle 38"/>
          <p:cNvSpPr>
            <a:spLocks noChangeArrowheads="1"/>
          </p:cNvSpPr>
          <p:nvPr/>
        </p:nvSpPr>
        <p:spPr bwMode="auto">
          <a:xfrm>
            <a:off x="4432300" y="3706813"/>
            <a:ext cx="1635125"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GOVERNMENT</a:t>
            </a:r>
          </a:p>
        </p:txBody>
      </p:sp>
      <p:sp>
        <p:nvSpPr>
          <p:cNvPr id="23582" name="AutoShape 39"/>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nvGrpSpPr>
          <p:cNvPr id="7" name="Group 43"/>
          <p:cNvGrpSpPr>
            <a:grpSpLocks/>
          </p:cNvGrpSpPr>
          <p:nvPr/>
        </p:nvGrpSpPr>
        <p:grpSpPr bwMode="auto">
          <a:xfrm flipV="1">
            <a:off x="4678363" y="2465388"/>
            <a:ext cx="630237" cy="871537"/>
            <a:chOff x="2851" y="2817"/>
            <a:chExt cx="397" cy="549"/>
          </a:xfrm>
        </p:grpSpPr>
        <p:sp>
          <p:nvSpPr>
            <p:cNvPr id="23591" name="Line 44"/>
            <p:cNvSpPr>
              <a:spLocks noChangeShapeType="1"/>
            </p:cNvSpPr>
            <p:nvPr/>
          </p:nvSpPr>
          <p:spPr bwMode="auto">
            <a:xfrm rot="5400000">
              <a:off x="2794" y="3073"/>
              <a:ext cx="5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3592" name="AutoShape 45"/>
            <p:cNvSpPr>
              <a:spLocks noChangeArrowheads="1"/>
            </p:cNvSpPr>
            <p:nvPr/>
          </p:nvSpPr>
          <p:spPr bwMode="auto">
            <a:xfrm rot="10800000">
              <a:off x="2851" y="3170"/>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8" name="Group 46"/>
          <p:cNvGrpSpPr>
            <a:grpSpLocks/>
          </p:cNvGrpSpPr>
          <p:nvPr/>
        </p:nvGrpSpPr>
        <p:grpSpPr bwMode="auto">
          <a:xfrm>
            <a:off x="5275263" y="2439988"/>
            <a:ext cx="630237" cy="871537"/>
            <a:chOff x="2851" y="2817"/>
            <a:chExt cx="397" cy="549"/>
          </a:xfrm>
        </p:grpSpPr>
        <p:sp>
          <p:nvSpPr>
            <p:cNvPr id="23589" name="Line 47"/>
            <p:cNvSpPr>
              <a:spLocks noChangeShapeType="1"/>
            </p:cNvSpPr>
            <p:nvPr/>
          </p:nvSpPr>
          <p:spPr bwMode="auto">
            <a:xfrm rot="5400000">
              <a:off x="2794" y="3073"/>
              <a:ext cx="5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3590" name="AutoShape 48"/>
            <p:cNvSpPr>
              <a:spLocks noChangeArrowheads="1"/>
            </p:cNvSpPr>
            <p:nvPr/>
          </p:nvSpPr>
          <p:spPr bwMode="auto">
            <a:xfrm rot="10800000">
              <a:off x="2851" y="3170"/>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3585" name="Rectangle 49"/>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3586" name="Rectangle 50"/>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RESOURCE/</a:t>
            </a:r>
          </a:p>
          <a:p>
            <a:pPr algn="ctr" eaLnBrk="0" hangingPunct="0"/>
            <a:r>
              <a:rPr lang="en-US" sz="1600" b="1">
                <a:solidFill>
                  <a:srgbClr val="000000"/>
                </a:solidFill>
                <a:latin typeface="Constantia" pitchFamily="18" charset="0"/>
              </a:rPr>
              <a:t>FACTOR</a:t>
            </a:r>
          </a:p>
          <a:p>
            <a:pPr algn="ctr" eaLnBrk="0" hangingPunct="0"/>
            <a:r>
              <a:rPr lang="en-US" sz="1600" b="1">
                <a:solidFill>
                  <a:srgbClr val="000000"/>
                </a:solidFill>
                <a:latin typeface="Constantia" pitchFamily="18" charset="0"/>
              </a:rPr>
              <a:t>MARKET</a:t>
            </a:r>
          </a:p>
        </p:txBody>
      </p:sp>
      <p:sp>
        <p:nvSpPr>
          <p:cNvPr id="23587" name="AutoShape 51"/>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3588" name="Rectangle 55"/>
          <p:cNvSpPr>
            <a:spLocks noChangeArrowheads="1"/>
          </p:cNvSpPr>
          <p:nvPr/>
        </p:nvSpPr>
        <p:spPr bwMode="auto">
          <a:xfrm>
            <a:off x="1760538" y="147638"/>
            <a:ext cx="7324725" cy="519112"/>
          </a:xfrm>
          <a:prstGeom prst="rect">
            <a:avLst/>
          </a:prstGeom>
          <a:noFill/>
          <a:ln w="19050">
            <a:noFill/>
            <a:miter lim="800000"/>
            <a:headEnd/>
            <a:tailEnd/>
          </a:ln>
        </p:spPr>
        <p:txBody>
          <a:bodyPr wrap="none" lIns="92075" tIns="46038" rIns="92075" bIns="46038">
            <a:spAutoFit/>
          </a:bodyPr>
          <a:lstStyle/>
          <a:p>
            <a:pPr eaLnBrk="0" hangingPunct="0"/>
            <a:r>
              <a:rPr lang="en-US" sz="2800" b="1">
                <a:solidFill>
                  <a:srgbClr val="000099"/>
                </a:solidFill>
                <a:latin typeface="Times New Roman" pitchFamily="18" charset="0"/>
              </a:rPr>
              <a:t>PUBLIC SECTOR: GOVERNMENT’S ROLE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1760538" y="147638"/>
            <a:ext cx="7324725" cy="519112"/>
          </a:xfrm>
          <a:prstGeom prst="rect">
            <a:avLst/>
          </a:prstGeom>
          <a:noFill/>
          <a:ln w="19050">
            <a:noFill/>
            <a:miter lim="800000"/>
            <a:headEnd/>
            <a:tailEnd/>
          </a:ln>
        </p:spPr>
        <p:txBody>
          <a:bodyPr wrap="none" lIns="92075" tIns="46038" rIns="92075" bIns="46038">
            <a:spAutoFit/>
          </a:bodyPr>
          <a:lstStyle/>
          <a:p>
            <a:pPr eaLnBrk="0" hangingPunct="0"/>
            <a:r>
              <a:rPr lang="en-US" sz="2800" b="1">
                <a:solidFill>
                  <a:srgbClr val="000099"/>
                </a:solidFill>
                <a:latin typeface="Times New Roman" pitchFamily="18" charset="0"/>
              </a:rPr>
              <a:t>PUBLIC SECTOR: GOVERNMENT’S ROLE</a:t>
            </a:r>
          </a:p>
        </p:txBody>
      </p:sp>
      <p:sp>
        <p:nvSpPr>
          <p:cNvPr id="24578" name="Rectangle 3"/>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4579" name="AutoShape 4"/>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4580" name="AutoShape 5"/>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4581" name="Rectangle 6"/>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4582" name="Rectangle 7"/>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4583" name="AutoShape 8"/>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4584" name="Rectangle 9"/>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dirty="0">
                <a:latin typeface="Constantia" pitchFamily="18" charset="0"/>
              </a:rPr>
              <a:t>BUSINESSES</a:t>
            </a:r>
          </a:p>
        </p:txBody>
      </p:sp>
      <p:sp>
        <p:nvSpPr>
          <p:cNvPr id="24585" name="Rectangle 10"/>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HOUSEHOLDS</a:t>
            </a:r>
          </a:p>
        </p:txBody>
      </p:sp>
      <p:sp>
        <p:nvSpPr>
          <p:cNvPr id="24586" name="Rectangle 11"/>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4587" name="Rectangle 12"/>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4588" name="AutoShape 13"/>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4589" name="Rectangle 14"/>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4590" name="Rectangle 15"/>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4591" name="Rectangle 16"/>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4592" name="Rectangle 17"/>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PRODUCT</a:t>
            </a:r>
          </a:p>
          <a:p>
            <a:pPr algn="ctr" eaLnBrk="0" hangingPunct="0"/>
            <a:r>
              <a:rPr lang="en-US" sz="1600" b="1">
                <a:solidFill>
                  <a:srgbClr val="000000"/>
                </a:solidFill>
                <a:latin typeface="Constantia" pitchFamily="18" charset="0"/>
              </a:rPr>
              <a:t>MARKET</a:t>
            </a:r>
          </a:p>
        </p:txBody>
      </p:sp>
      <p:sp>
        <p:nvSpPr>
          <p:cNvPr id="24593" name="Rectangle 18"/>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4594" name="Rectangle 19"/>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4595" name="AutoShape 20"/>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4596" name="AutoShape 21"/>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4597" name="AutoShape 22"/>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4598" name="AutoShape 23"/>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4599" name="Rectangle 24"/>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24600" name="Rectangle 25"/>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grpSp>
        <p:nvGrpSpPr>
          <p:cNvPr id="24601" name="Group 26"/>
          <p:cNvGrpSpPr>
            <a:grpSpLocks/>
          </p:cNvGrpSpPr>
          <p:nvPr/>
        </p:nvGrpSpPr>
        <p:grpSpPr bwMode="auto">
          <a:xfrm>
            <a:off x="3365500" y="3883025"/>
            <a:ext cx="1125538" cy="630238"/>
            <a:chOff x="2120" y="2366"/>
            <a:chExt cx="709" cy="397"/>
          </a:xfrm>
        </p:grpSpPr>
        <p:sp>
          <p:nvSpPr>
            <p:cNvPr id="24629" name="Line 27"/>
            <p:cNvSpPr>
              <a:spLocks noChangeShapeType="1"/>
            </p:cNvSpPr>
            <p:nvPr/>
          </p:nvSpPr>
          <p:spPr bwMode="auto">
            <a:xfrm>
              <a:off x="2120" y="2565"/>
              <a:ext cx="67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4630" name="AutoShape 28"/>
            <p:cNvSpPr>
              <a:spLocks noChangeArrowheads="1"/>
            </p:cNvSpPr>
            <p:nvPr/>
          </p:nvSpPr>
          <p:spPr bwMode="auto">
            <a:xfrm rot="5400000">
              <a:off x="2532" y="2467"/>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4602" name="Group 29"/>
          <p:cNvGrpSpPr>
            <a:grpSpLocks/>
          </p:cNvGrpSpPr>
          <p:nvPr/>
        </p:nvGrpSpPr>
        <p:grpSpPr bwMode="auto">
          <a:xfrm>
            <a:off x="5972175" y="3883025"/>
            <a:ext cx="1216025" cy="630238"/>
            <a:chOff x="3762" y="2366"/>
            <a:chExt cx="766" cy="397"/>
          </a:xfrm>
        </p:grpSpPr>
        <p:sp>
          <p:nvSpPr>
            <p:cNvPr id="24627" name="Line 30"/>
            <p:cNvSpPr>
              <a:spLocks noChangeShapeType="1"/>
            </p:cNvSpPr>
            <p:nvPr/>
          </p:nvSpPr>
          <p:spPr bwMode="auto">
            <a:xfrm>
              <a:off x="3816" y="2565"/>
              <a:ext cx="7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4628" name="AutoShape 31"/>
            <p:cNvSpPr>
              <a:spLocks noChangeArrowheads="1"/>
            </p:cNvSpPr>
            <p:nvPr/>
          </p:nvSpPr>
          <p:spPr bwMode="auto">
            <a:xfrm rot="-5400000">
              <a:off x="3661" y="2467"/>
              <a:ext cx="397" cy="195"/>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4603" name="Group 32"/>
          <p:cNvGrpSpPr>
            <a:grpSpLocks/>
          </p:cNvGrpSpPr>
          <p:nvPr/>
        </p:nvGrpSpPr>
        <p:grpSpPr bwMode="auto">
          <a:xfrm flipH="1">
            <a:off x="3340100" y="3273425"/>
            <a:ext cx="1125538" cy="630238"/>
            <a:chOff x="2120" y="2366"/>
            <a:chExt cx="709" cy="397"/>
          </a:xfrm>
        </p:grpSpPr>
        <p:sp>
          <p:nvSpPr>
            <p:cNvPr id="24625" name="Line 33"/>
            <p:cNvSpPr>
              <a:spLocks noChangeShapeType="1"/>
            </p:cNvSpPr>
            <p:nvPr/>
          </p:nvSpPr>
          <p:spPr bwMode="auto">
            <a:xfrm>
              <a:off x="2120" y="2565"/>
              <a:ext cx="67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4626" name="AutoShape 34"/>
            <p:cNvSpPr>
              <a:spLocks noChangeArrowheads="1"/>
            </p:cNvSpPr>
            <p:nvPr/>
          </p:nvSpPr>
          <p:spPr bwMode="auto">
            <a:xfrm rot="5400000">
              <a:off x="2532" y="2467"/>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grpSp>
        <p:nvGrpSpPr>
          <p:cNvPr id="24604" name="Group 35"/>
          <p:cNvGrpSpPr>
            <a:grpSpLocks/>
          </p:cNvGrpSpPr>
          <p:nvPr/>
        </p:nvGrpSpPr>
        <p:grpSpPr bwMode="auto">
          <a:xfrm flipH="1">
            <a:off x="6010275" y="3273425"/>
            <a:ext cx="1216025" cy="630238"/>
            <a:chOff x="3762" y="2366"/>
            <a:chExt cx="766" cy="397"/>
          </a:xfrm>
        </p:grpSpPr>
        <p:sp>
          <p:nvSpPr>
            <p:cNvPr id="24623" name="Line 36"/>
            <p:cNvSpPr>
              <a:spLocks noChangeShapeType="1"/>
            </p:cNvSpPr>
            <p:nvPr/>
          </p:nvSpPr>
          <p:spPr bwMode="auto">
            <a:xfrm>
              <a:off x="3816" y="2565"/>
              <a:ext cx="7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4624" name="AutoShape 37"/>
            <p:cNvSpPr>
              <a:spLocks noChangeArrowheads="1"/>
            </p:cNvSpPr>
            <p:nvPr/>
          </p:nvSpPr>
          <p:spPr bwMode="auto">
            <a:xfrm rot="-5400000">
              <a:off x="3661" y="2467"/>
              <a:ext cx="397" cy="195"/>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4605" name="Rectangle 38"/>
          <p:cNvSpPr>
            <a:spLocks noChangeArrowheads="1"/>
          </p:cNvSpPr>
          <p:nvPr/>
        </p:nvSpPr>
        <p:spPr bwMode="auto">
          <a:xfrm>
            <a:off x="44878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4606" name="Rectangle 39"/>
          <p:cNvSpPr>
            <a:spLocks noChangeArrowheads="1"/>
          </p:cNvSpPr>
          <p:nvPr/>
        </p:nvSpPr>
        <p:spPr bwMode="auto">
          <a:xfrm>
            <a:off x="4432300" y="3706813"/>
            <a:ext cx="1635125"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GOVERNMENT</a:t>
            </a:r>
          </a:p>
        </p:txBody>
      </p:sp>
      <p:grpSp>
        <p:nvGrpSpPr>
          <p:cNvPr id="6" name="Group 40"/>
          <p:cNvGrpSpPr>
            <a:grpSpLocks/>
          </p:cNvGrpSpPr>
          <p:nvPr/>
        </p:nvGrpSpPr>
        <p:grpSpPr bwMode="auto">
          <a:xfrm>
            <a:off x="4678363" y="4471988"/>
            <a:ext cx="630237" cy="871537"/>
            <a:chOff x="2851" y="2817"/>
            <a:chExt cx="397" cy="549"/>
          </a:xfrm>
        </p:grpSpPr>
        <p:sp>
          <p:nvSpPr>
            <p:cNvPr id="24621" name="Line 41"/>
            <p:cNvSpPr>
              <a:spLocks noChangeShapeType="1"/>
            </p:cNvSpPr>
            <p:nvPr/>
          </p:nvSpPr>
          <p:spPr bwMode="auto">
            <a:xfrm rot="5400000">
              <a:off x="2794" y="3073"/>
              <a:ext cx="5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4622" name="AutoShape 42"/>
            <p:cNvSpPr>
              <a:spLocks noChangeArrowheads="1"/>
            </p:cNvSpPr>
            <p:nvPr/>
          </p:nvSpPr>
          <p:spPr bwMode="auto">
            <a:xfrm rot="10800000">
              <a:off x="2851" y="3170"/>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7" name="Group 43"/>
          <p:cNvGrpSpPr>
            <a:grpSpLocks/>
          </p:cNvGrpSpPr>
          <p:nvPr/>
        </p:nvGrpSpPr>
        <p:grpSpPr bwMode="auto">
          <a:xfrm>
            <a:off x="5275263" y="4433888"/>
            <a:ext cx="630237" cy="884237"/>
            <a:chOff x="3323" y="2793"/>
            <a:chExt cx="397" cy="557"/>
          </a:xfrm>
        </p:grpSpPr>
        <p:sp>
          <p:nvSpPr>
            <p:cNvPr id="24619" name="Line 44"/>
            <p:cNvSpPr>
              <a:spLocks noChangeShapeType="1"/>
            </p:cNvSpPr>
            <p:nvPr/>
          </p:nvSpPr>
          <p:spPr bwMode="auto">
            <a:xfrm rot="16200000" flipV="1">
              <a:off x="3266" y="3094"/>
              <a:ext cx="5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4620" name="AutoShape 45"/>
            <p:cNvSpPr>
              <a:spLocks noChangeArrowheads="1"/>
            </p:cNvSpPr>
            <p:nvPr/>
          </p:nvSpPr>
          <p:spPr bwMode="auto">
            <a:xfrm rot="10800000" flipV="1">
              <a:off x="3323" y="2793"/>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grpSp>
        <p:nvGrpSpPr>
          <p:cNvPr id="24609" name="Group 46"/>
          <p:cNvGrpSpPr>
            <a:grpSpLocks/>
          </p:cNvGrpSpPr>
          <p:nvPr/>
        </p:nvGrpSpPr>
        <p:grpSpPr bwMode="auto">
          <a:xfrm flipV="1">
            <a:off x="4678363" y="2465388"/>
            <a:ext cx="630237" cy="871537"/>
            <a:chOff x="2851" y="2817"/>
            <a:chExt cx="397" cy="549"/>
          </a:xfrm>
        </p:grpSpPr>
        <p:sp>
          <p:nvSpPr>
            <p:cNvPr id="24617" name="Line 47"/>
            <p:cNvSpPr>
              <a:spLocks noChangeShapeType="1"/>
            </p:cNvSpPr>
            <p:nvPr/>
          </p:nvSpPr>
          <p:spPr bwMode="auto">
            <a:xfrm rot="5400000">
              <a:off x="2794" y="3073"/>
              <a:ext cx="5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4618" name="AutoShape 48"/>
            <p:cNvSpPr>
              <a:spLocks noChangeArrowheads="1"/>
            </p:cNvSpPr>
            <p:nvPr/>
          </p:nvSpPr>
          <p:spPr bwMode="auto">
            <a:xfrm rot="10800000">
              <a:off x="2851" y="3170"/>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4610" name="Group 49"/>
          <p:cNvGrpSpPr>
            <a:grpSpLocks/>
          </p:cNvGrpSpPr>
          <p:nvPr/>
        </p:nvGrpSpPr>
        <p:grpSpPr bwMode="auto">
          <a:xfrm>
            <a:off x="5275263" y="2439988"/>
            <a:ext cx="630237" cy="871537"/>
            <a:chOff x="2851" y="2817"/>
            <a:chExt cx="397" cy="549"/>
          </a:xfrm>
        </p:grpSpPr>
        <p:sp>
          <p:nvSpPr>
            <p:cNvPr id="24615" name="Line 50"/>
            <p:cNvSpPr>
              <a:spLocks noChangeShapeType="1"/>
            </p:cNvSpPr>
            <p:nvPr/>
          </p:nvSpPr>
          <p:spPr bwMode="auto">
            <a:xfrm rot="5400000">
              <a:off x="2794" y="3073"/>
              <a:ext cx="5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4616" name="AutoShape 51"/>
            <p:cNvSpPr>
              <a:spLocks noChangeArrowheads="1"/>
            </p:cNvSpPr>
            <p:nvPr/>
          </p:nvSpPr>
          <p:spPr bwMode="auto">
            <a:xfrm rot="10800000">
              <a:off x="2851" y="3170"/>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4611" name="Rectangle 52"/>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4612" name="Rectangle 53"/>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RESOURCE/</a:t>
            </a:r>
          </a:p>
          <a:p>
            <a:pPr algn="ctr" eaLnBrk="0" hangingPunct="0"/>
            <a:r>
              <a:rPr lang="en-US" sz="1600" b="1">
                <a:solidFill>
                  <a:srgbClr val="000000"/>
                </a:solidFill>
                <a:latin typeface="Constantia" pitchFamily="18" charset="0"/>
              </a:rPr>
              <a:t>FACTOR</a:t>
            </a:r>
          </a:p>
          <a:p>
            <a:pPr algn="ctr" eaLnBrk="0" hangingPunct="0"/>
            <a:r>
              <a:rPr lang="en-US" sz="1600" b="1">
                <a:solidFill>
                  <a:srgbClr val="000000"/>
                </a:solidFill>
                <a:latin typeface="Constantia" pitchFamily="18" charset="0"/>
              </a:rPr>
              <a:t>MARKET</a:t>
            </a:r>
          </a:p>
        </p:txBody>
      </p:sp>
      <p:sp>
        <p:nvSpPr>
          <p:cNvPr id="24613" name="AutoShape 54"/>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4614" name="AutoShape 55"/>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fontAlgn="auto">
              <a:spcAft>
                <a:spcPts val="0"/>
              </a:spcAft>
              <a:defRPr/>
            </a:pPr>
            <a:r>
              <a:rPr lang="en-US" dirty="0" smtClean="0"/>
              <a:t>Productivity and Economic Growth</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solidFill>
                  <a:srgbClr val="FF0000"/>
                </a:solidFill>
              </a:rPr>
              <a:t>Productivity</a:t>
            </a:r>
            <a:r>
              <a:rPr lang="en-US" dirty="0" smtClean="0"/>
              <a:t>: the amount of output produced by a given number of inputs in a period of time.  Increases if more units are produced with the same amount of input, or if the same number of units are produced with less input.  Being more productive is the same as being more efficient.</a:t>
            </a:r>
          </a:p>
          <a:p>
            <a:pPr marL="274320" indent="-274320" fontAlgn="auto">
              <a:spcAft>
                <a:spcPts val="0"/>
              </a:spcAft>
              <a:buClr>
                <a:schemeClr val="accent3"/>
              </a:buClr>
              <a:buFont typeface="Wingdings 2"/>
              <a:buChar char=""/>
              <a:defRPr/>
            </a:pPr>
            <a:r>
              <a:rPr lang="en-US" dirty="0" smtClean="0"/>
              <a:t>Ways to Improve Productivity:</a:t>
            </a:r>
          </a:p>
          <a:p>
            <a:pPr marL="641033" lvl="1" indent="-274320" fontAlgn="auto">
              <a:spcAft>
                <a:spcPts val="0"/>
              </a:spcAft>
              <a:buClr>
                <a:schemeClr val="accent3"/>
              </a:buClr>
              <a:buFont typeface="Wingdings 2"/>
              <a:buNone/>
              <a:defRPr/>
            </a:pPr>
            <a:r>
              <a:rPr lang="en-US" dirty="0" smtClean="0"/>
              <a:t>    1. </a:t>
            </a:r>
            <a:r>
              <a:rPr lang="en-US" dirty="0" smtClean="0">
                <a:solidFill>
                  <a:srgbClr val="FF0000"/>
                </a:solidFill>
              </a:rPr>
              <a:t>Specialization</a:t>
            </a:r>
            <a:r>
              <a:rPr lang="en-US" dirty="0" smtClean="0"/>
              <a:t>: people and businesses focus on one thing they do well</a:t>
            </a:r>
          </a:p>
          <a:p>
            <a:pPr marL="641033" lvl="1" indent="-274320" fontAlgn="auto">
              <a:spcAft>
                <a:spcPts val="0"/>
              </a:spcAft>
              <a:buClr>
                <a:schemeClr val="accent3"/>
              </a:buClr>
              <a:buFont typeface="Wingdings 2"/>
              <a:buNone/>
              <a:defRPr/>
            </a:pPr>
            <a:r>
              <a:rPr lang="en-US" dirty="0" smtClean="0"/>
              <a:t>    2. </a:t>
            </a:r>
            <a:r>
              <a:rPr lang="en-US" dirty="0" smtClean="0">
                <a:solidFill>
                  <a:srgbClr val="FF0000"/>
                </a:solidFill>
              </a:rPr>
              <a:t>Division of Labor: </a:t>
            </a:r>
            <a:r>
              <a:rPr lang="en-US" dirty="0" smtClean="0"/>
              <a:t>specialize within a certain job.  Think assembly lines!</a:t>
            </a:r>
          </a:p>
          <a:p>
            <a:pPr marL="641033" lvl="1" indent="-274320" fontAlgn="auto">
              <a:spcAft>
                <a:spcPts val="0"/>
              </a:spcAft>
              <a:buClr>
                <a:schemeClr val="accent3"/>
              </a:buClr>
              <a:buFont typeface="Wingdings 2"/>
              <a:buNone/>
              <a:defRPr/>
            </a:pPr>
            <a:r>
              <a:rPr lang="en-US" dirty="0" smtClean="0"/>
              <a:t>    3. </a:t>
            </a:r>
            <a:r>
              <a:rPr lang="en-US" dirty="0" smtClean="0">
                <a:solidFill>
                  <a:srgbClr val="FF0000"/>
                </a:solidFill>
              </a:rPr>
              <a:t>Invest in Human Capital: </a:t>
            </a:r>
            <a:r>
              <a:rPr lang="en-US" dirty="0" smtClean="0"/>
              <a:t>invest in training and motivation to increase productivity of workers</a:t>
            </a:r>
          </a:p>
          <a:p>
            <a:pPr marL="274320" indent="-274320" fontAlgn="auto">
              <a:spcAft>
                <a:spcPts val="0"/>
              </a:spcAft>
              <a:buClr>
                <a:schemeClr val="accent3"/>
              </a:buClr>
              <a:buFont typeface="Wingdings 2"/>
              <a:buChar char=""/>
              <a:defRPr/>
            </a:pPr>
            <a:r>
              <a:rPr lang="en-US" dirty="0" smtClean="0">
                <a:solidFill>
                  <a:srgbClr val="FF0000"/>
                </a:solidFill>
              </a:rPr>
              <a:t>Economic Interdependence: </a:t>
            </a:r>
            <a:r>
              <a:rPr lang="en-US" dirty="0" smtClean="0"/>
              <a:t>we rely on others and others rely on us to fulfill wants and needs.  Events in other countries, regions, or businesses can have a major effect on everyone.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p:spPr>
        <p:txBody>
          <a:bodyPr>
            <a:normAutofit fontScale="90000"/>
          </a:bodyPr>
          <a:lstStyle/>
          <a:p>
            <a:pPr fontAlgn="auto">
              <a:spcAft>
                <a:spcPts val="0"/>
              </a:spcAft>
              <a:defRPr/>
            </a:pPr>
            <a:r>
              <a:rPr lang="en-US" dirty="0" smtClean="0"/>
              <a:t>The Three Fundamental Questions of Economics</a:t>
            </a:r>
            <a:endParaRPr lang="en-US" dirty="0"/>
          </a:p>
        </p:txBody>
      </p:sp>
      <p:sp>
        <p:nvSpPr>
          <p:cNvPr id="3" name="Content Placeholder 2"/>
          <p:cNvSpPr>
            <a:spLocks noGrp="1"/>
          </p:cNvSpPr>
          <p:nvPr>
            <p:ph sz="half" idx="4294967295"/>
          </p:nvPr>
        </p:nvSpPr>
        <p:spPr>
          <a:xfrm>
            <a:off x="457200" y="1920875"/>
            <a:ext cx="4038600" cy="4433888"/>
          </a:xfrm>
        </p:spPr>
        <p:txBody>
          <a:bodyPr>
            <a:normAutofit/>
          </a:bodyPr>
          <a:lstStyle/>
          <a:p>
            <a:pPr marL="274320" indent="-274320" fontAlgn="auto">
              <a:spcAft>
                <a:spcPts val="0"/>
              </a:spcAft>
              <a:buClr>
                <a:schemeClr val="accent3"/>
              </a:buClr>
              <a:buFont typeface="Wingdings 2"/>
              <a:buChar char=""/>
              <a:defRPr/>
            </a:pPr>
            <a:endParaRPr lang="en-US" dirty="0"/>
          </a:p>
        </p:txBody>
      </p:sp>
      <p:sp>
        <p:nvSpPr>
          <p:cNvPr id="4" name="Content Placeholder 3"/>
          <p:cNvSpPr>
            <a:spLocks noGrp="1"/>
          </p:cNvSpPr>
          <p:nvPr>
            <p:ph sz="half" idx="4294967295"/>
          </p:nvPr>
        </p:nvSpPr>
        <p:spPr>
          <a:xfrm>
            <a:off x="4648200" y="762000"/>
            <a:ext cx="4038600" cy="5867400"/>
          </a:xfrm>
        </p:spPr>
        <p:txBody>
          <a:bodyPr>
            <a:normAutofit/>
          </a:bodyPr>
          <a:lstStyle/>
          <a:p>
            <a:pPr>
              <a:lnSpc>
                <a:spcPct val="80000"/>
              </a:lnSpc>
            </a:pPr>
            <a:r>
              <a:rPr lang="en-US" sz="2200" smtClean="0"/>
              <a:t>Societies as a whole and individual producers must answer three important questions:</a:t>
            </a:r>
          </a:p>
          <a:p>
            <a:pPr>
              <a:lnSpc>
                <a:spcPct val="80000"/>
              </a:lnSpc>
            </a:pPr>
            <a:r>
              <a:rPr lang="en-US" sz="2200" smtClean="0"/>
              <a:t>    1. What to produce? (Remember the Production Possibilities Model)</a:t>
            </a:r>
          </a:p>
          <a:p>
            <a:pPr>
              <a:lnSpc>
                <a:spcPct val="80000"/>
              </a:lnSpc>
            </a:pPr>
            <a:r>
              <a:rPr lang="en-US" sz="2200" smtClean="0"/>
              <a:t>    2. How to produce? </a:t>
            </a:r>
            <a:r>
              <a:rPr lang="en-US" sz="2200" smtClean="0">
                <a:sym typeface="Wingdings" pitchFamily="2" charset="2"/>
              </a:rPr>
              <a:t></a:t>
            </a:r>
            <a:r>
              <a:rPr lang="en-US" sz="2200" smtClean="0"/>
              <a:t> must balance environmental damage with the cost of safely dealing with waste, deciding how to treat workers, etc.</a:t>
            </a:r>
          </a:p>
          <a:p>
            <a:pPr>
              <a:lnSpc>
                <a:spcPct val="80000"/>
              </a:lnSpc>
            </a:pPr>
            <a:r>
              <a:rPr lang="en-US" sz="2200" smtClean="0"/>
              <a:t>    3. For Whom to Produce? </a:t>
            </a:r>
            <a:r>
              <a:rPr lang="en-US" sz="2200" smtClean="0">
                <a:sym typeface="Wingdings" pitchFamily="2" charset="2"/>
              </a:rPr>
              <a:t></a:t>
            </a:r>
            <a:r>
              <a:rPr lang="en-US" sz="2200" smtClean="0"/>
              <a:t> who will get your goods or services after they have been produced?  In the US, we use the price system: assign prices to goods based on their production cost and perceived value.</a:t>
            </a:r>
          </a:p>
        </p:txBody>
      </p:sp>
      <p:pic>
        <p:nvPicPr>
          <p:cNvPr id="54277" name="Picture 2" descr="http://www.businesspundit.com/wp-content/uploads/2008/12/factory.png"/>
          <p:cNvPicPr>
            <a:picLocks noChangeAspect="1" noChangeArrowheads="1"/>
          </p:cNvPicPr>
          <p:nvPr/>
        </p:nvPicPr>
        <p:blipFill>
          <a:blip r:embed="rId3" cstate="print"/>
          <a:srcRect/>
          <a:stretch>
            <a:fillRect/>
          </a:stretch>
        </p:blipFill>
        <p:spPr bwMode="auto">
          <a:xfrm>
            <a:off x="152400" y="838200"/>
            <a:ext cx="4038600" cy="3219450"/>
          </a:xfrm>
          <a:prstGeom prst="rect">
            <a:avLst/>
          </a:prstGeom>
          <a:noFill/>
          <a:ln w="9525">
            <a:noFill/>
            <a:miter lim="800000"/>
            <a:headEnd/>
            <a:tailEnd/>
          </a:ln>
        </p:spPr>
      </p:pic>
      <p:pic>
        <p:nvPicPr>
          <p:cNvPr id="54278" name="Picture 4" descr="http://mastersofmedia.hum.uva.nl/wp02/wp-content/uploads/2008/03/low-wage-factory-workers.jpg"/>
          <p:cNvPicPr>
            <a:picLocks noChangeAspect="1" noChangeArrowheads="1"/>
          </p:cNvPicPr>
          <p:nvPr/>
        </p:nvPicPr>
        <p:blipFill>
          <a:blip r:embed="rId4" cstate="print"/>
          <a:srcRect/>
          <a:stretch>
            <a:fillRect/>
          </a:stretch>
        </p:blipFill>
        <p:spPr bwMode="auto">
          <a:xfrm>
            <a:off x="0" y="3505200"/>
            <a:ext cx="4545013" cy="3032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4"/>
          <p:cNvSpPr>
            <a:spLocks noGrp="1"/>
          </p:cNvSpPr>
          <p:nvPr>
            <p:ph type="title"/>
          </p:nvPr>
        </p:nvSpPr>
        <p:spPr/>
        <p:txBody>
          <a:bodyPr/>
          <a:lstStyle/>
          <a:p>
            <a:r>
              <a:rPr lang="en-US" smtClean="0"/>
              <a:t>Economic Systems</a:t>
            </a:r>
          </a:p>
        </p:txBody>
      </p:sp>
      <p:sp>
        <p:nvSpPr>
          <p:cNvPr id="56326" name="Rectangle 6"/>
          <p:cNvSpPr>
            <a:spLocks noGrp="1"/>
          </p:cNvSpPr>
          <p:nvPr>
            <p:ph type="body" idx="1"/>
          </p:nvPr>
        </p:nvSpPr>
        <p:spPr/>
        <p:txBody>
          <a:bodyPr/>
          <a:lstStyle/>
          <a:p>
            <a:pPr>
              <a:lnSpc>
                <a:spcPct val="90000"/>
              </a:lnSpc>
            </a:pPr>
            <a:r>
              <a:rPr lang="en-US" dirty="0" smtClean="0"/>
              <a:t>There are several different ways in which nations can choose how to answer the fundamental questions.</a:t>
            </a:r>
          </a:p>
          <a:p>
            <a:pPr>
              <a:lnSpc>
                <a:spcPct val="90000"/>
              </a:lnSpc>
            </a:pPr>
            <a:r>
              <a:rPr lang="en-US" dirty="0" smtClean="0">
                <a:solidFill>
                  <a:srgbClr val="FF0000"/>
                </a:solidFill>
              </a:rPr>
              <a:t>Traditional</a:t>
            </a:r>
            <a:r>
              <a:rPr lang="en-US" dirty="0" smtClean="0"/>
              <a:t>: </a:t>
            </a:r>
            <a:r>
              <a:rPr lang="en-US" dirty="0" smtClean="0"/>
              <a:t>Decisions are made based on customs and  community leaders (chiefs, elders) or a person’s family background may determine their profession.</a:t>
            </a:r>
          </a:p>
          <a:p>
            <a:pPr>
              <a:lnSpc>
                <a:spcPct val="90000"/>
              </a:lnSpc>
            </a:pPr>
            <a:r>
              <a:rPr lang="en-US" sz="2500" dirty="0" smtClean="0">
                <a:solidFill>
                  <a:srgbClr val="FF0000"/>
                </a:solidFill>
              </a:rPr>
              <a:t>Capitalism</a:t>
            </a:r>
            <a:r>
              <a:rPr lang="en-US" sz="2500" dirty="0" smtClean="0"/>
              <a:t>: an economic system in which private individuals own and decide how to use the Factors of Production.  (aka Market Economy)  Individuals have complete freedom to decide how the fundamental questions are answered.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2000"/>
                                        <p:tgtEl>
                                          <p:spTgt spid="563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6">
                                            <p:txEl>
                                              <p:pRg st="0" end="0"/>
                                            </p:txEl>
                                          </p:spTgt>
                                        </p:tgtEl>
                                        <p:attrNameLst>
                                          <p:attrName>style.visibility</p:attrName>
                                        </p:attrNameLst>
                                      </p:cBhvr>
                                      <p:to>
                                        <p:strVal val="visible"/>
                                      </p:to>
                                    </p:set>
                                    <p:animEffect transition="in" filter="wipe(left)">
                                      <p:cBhvr>
                                        <p:cTn id="12" dur="500"/>
                                        <p:tgtEl>
                                          <p:spTgt spid="563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326">
                                            <p:txEl>
                                              <p:pRg st="1" end="1"/>
                                            </p:txEl>
                                          </p:spTgt>
                                        </p:tgtEl>
                                        <p:attrNameLst>
                                          <p:attrName>style.visibility</p:attrName>
                                        </p:attrNameLst>
                                      </p:cBhvr>
                                      <p:to>
                                        <p:strVal val="visible"/>
                                      </p:to>
                                    </p:set>
                                    <p:animEffect transition="in" filter="wipe(left)">
                                      <p:cBhvr>
                                        <p:cTn id="17" dur="500"/>
                                        <p:tgtEl>
                                          <p:spTgt spid="5632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6326">
                                            <p:txEl>
                                              <p:pRg st="2" end="2"/>
                                            </p:txEl>
                                          </p:spTgt>
                                        </p:tgtEl>
                                        <p:attrNameLst>
                                          <p:attrName>style.visibility</p:attrName>
                                        </p:attrNameLst>
                                      </p:cBhvr>
                                      <p:to>
                                        <p:strVal val="visible"/>
                                      </p:to>
                                    </p:set>
                                    <p:animEffect transition="in" filter="wipe(left)">
                                      <p:cBhvr>
                                        <p:cTn id="22" dur="500"/>
                                        <p:tgtEl>
                                          <p:spTgt spid="563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0"/>
            <a:ext cx="8229600" cy="1143000"/>
          </a:xfrm>
        </p:spPr>
        <p:txBody>
          <a:bodyPr/>
          <a:lstStyle/>
          <a:p>
            <a:r>
              <a:rPr lang="en-US" smtClean="0"/>
              <a:t>Economics Systems</a:t>
            </a:r>
          </a:p>
        </p:txBody>
      </p:sp>
      <p:sp>
        <p:nvSpPr>
          <p:cNvPr id="3" name="Content Placeholder 2"/>
          <p:cNvSpPr>
            <a:spLocks noGrp="1"/>
          </p:cNvSpPr>
          <p:nvPr>
            <p:ph sz="half" idx="1"/>
          </p:nvPr>
        </p:nvSpPr>
        <p:spPr>
          <a:xfrm>
            <a:off x="152400" y="1143000"/>
            <a:ext cx="4648200" cy="5715000"/>
          </a:xfrm>
        </p:spPr>
        <p:txBody>
          <a:bodyPr/>
          <a:lstStyle/>
          <a:p>
            <a:r>
              <a:rPr lang="en-US" sz="2100" dirty="0" smtClean="0">
                <a:solidFill>
                  <a:srgbClr val="FF0000"/>
                </a:solidFill>
              </a:rPr>
              <a:t>Socialism</a:t>
            </a:r>
            <a:r>
              <a:rPr lang="en-US" sz="2100" dirty="0" smtClean="0"/>
              <a:t>: an economic system in which the government owns and decides how to use the Factors of Production.  aka Command Economy</a:t>
            </a:r>
          </a:p>
          <a:p>
            <a:r>
              <a:rPr lang="en-US" sz="2100" dirty="0" smtClean="0">
                <a:solidFill>
                  <a:srgbClr val="FF0000"/>
                </a:solidFill>
              </a:rPr>
              <a:t>Communism</a:t>
            </a:r>
            <a:r>
              <a:rPr lang="en-US" sz="2100" dirty="0" smtClean="0"/>
              <a:t>: an economic system where no one really owns the Factors of Production.  The community owns them, and decisions are made through people working together to decide what is best for the most people.  “The Common Good”</a:t>
            </a:r>
          </a:p>
          <a:p>
            <a:r>
              <a:rPr lang="en-US" sz="2100" dirty="0" smtClean="0">
                <a:solidFill>
                  <a:srgbClr val="FF0000"/>
                </a:solidFill>
              </a:rPr>
              <a:t>Mixed: </a:t>
            </a:r>
            <a:r>
              <a:rPr lang="en-US" sz="2100" dirty="0" smtClean="0"/>
              <a:t>Any economic system in which both individuals and the government play a role in decision-making.</a:t>
            </a:r>
          </a:p>
        </p:txBody>
      </p:sp>
      <p:sp>
        <p:nvSpPr>
          <p:cNvPr id="26627" name="Content Placeholder 3"/>
          <p:cNvSpPr>
            <a:spLocks noGrp="1"/>
          </p:cNvSpPr>
          <p:nvPr>
            <p:ph sz="half" idx="2"/>
          </p:nvPr>
        </p:nvSpPr>
        <p:spPr>
          <a:xfrm>
            <a:off x="5105400" y="1905000"/>
            <a:ext cx="4038600" cy="4435475"/>
          </a:xfrm>
        </p:spPr>
        <p:txBody>
          <a:bodyPr/>
          <a:lstStyle/>
          <a:p>
            <a:endParaRPr lang="en-US" smtClean="0"/>
          </a:p>
        </p:txBody>
      </p:sp>
      <p:pic>
        <p:nvPicPr>
          <p:cNvPr id="26628" name="Picture 2" descr="http://blogs.miaminewtimes.com/riptide/11674.jpg"/>
          <p:cNvPicPr>
            <a:picLocks noChangeAspect="1" noChangeArrowheads="1"/>
          </p:cNvPicPr>
          <p:nvPr/>
        </p:nvPicPr>
        <p:blipFill>
          <a:blip r:embed="rId3" cstate="print"/>
          <a:srcRect/>
          <a:stretch>
            <a:fillRect/>
          </a:stretch>
        </p:blipFill>
        <p:spPr bwMode="auto">
          <a:xfrm>
            <a:off x="4800600" y="4000500"/>
            <a:ext cx="3810000" cy="2857500"/>
          </a:xfrm>
          <a:prstGeom prst="rect">
            <a:avLst/>
          </a:prstGeom>
          <a:noFill/>
          <a:ln w="9525">
            <a:noFill/>
            <a:miter lim="800000"/>
            <a:headEnd/>
            <a:tailEnd/>
          </a:ln>
        </p:spPr>
      </p:pic>
      <p:pic>
        <p:nvPicPr>
          <p:cNvPr id="26629" name="Picture 4" descr="http://3.bp.blogspot.com/_1as5cgzysyk/SZz5JGW4HxI/AAAAAAAABPs/PFyAau02Hq0/s400/cold_war_flag.jpg"/>
          <p:cNvPicPr>
            <a:picLocks noChangeAspect="1" noChangeArrowheads="1"/>
          </p:cNvPicPr>
          <p:nvPr/>
        </p:nvPicPr>
        <p:blipFill>
          <a:blip r:embed="rId4" cstate="print"/>
          <a:srcRect/>
          <a:stretch>
            <a:fillRect/>
          </a:stretch>
        </p:blipFill>
        <p:spPr bwMode="auto">
          <a:xfrm>
            <a:off x="5943600" y="0"/>
            <a:ext cx="3200400" cy="40211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81000" y="0"/>
            <a:ext cx="8229600" cy="1143000"/>
          </a:xfrm>
        </p:spPr>
        <p:txBody>
          <a:bodyPr/>
          <a:lstStyle/>
          <a:p>
            <a:r>
              <a:rPr lang="en-US" smtClean="0"/>
              <a:t>Adam Smith and Capitalism</a:t>
            </a:r>
          </a:p>
        </p:txBody>
      </p:sp>
      <p:sp>
        <p:nvSpPr>
          <p:cNvPr id="3" name="Content Placeholder 2"/>
          <p:cNvSpPr>
            <a:spLocks noGrp="1"/>
          </p:cNvSpPr>
          <p:nvPr>
            <p:ph sz="half" idx="1"/>
          </p:nvPr>
        </p:nvSpPr>
        <p:spPr>
          <a:xfrm>
            <a:off x="457200" y="1905000"/>
            <a:ext cx="4038600" cy="4449763"/>
          </a:xfrm>
        </p:spPr>
        <p:txBody>
          <a:bodyPr>
            <a:normAutofit fontScale="85000" lnSpcReduction="20000"/>
          </a:bodyPr>
          <a:lstStyle/>
          <a:p>
            <a:pPr marL="274320" indent="-274320" fontAlgn="auto">
              <a:spcAft>
                <a:spcPts val="0"/>
              </a:spcAft>
              <a:buClr>
                <a:schemeClr val="accent3"/>
              </a:buClr>
              <a:buFont typeface="Wingdings 2"/>
              <a:buChar char=""/>
              <a:defRPr/>
            </a:pPr>
            <a:endParaRPr lang="en-US" dirty="0"/>
          </a:p>
        </p:txBody>
      </p:sp>
      <p:sp>
        <p:nvSpPr>
          <p:cNvPr id="4" name="Content Placeholder 3"/>
          <p:cNvSpPr>
            <a:spLocks noGrp="1"/>
          </p:cNvSpPr>
          <p:nvPr>
            <p:ph sz="half" idx="2"/>
          </p:nvPr>
        </p:nvSpPr>
        <p:spPr>
          <a:xfrm>
            <a:off x="5105400" y="1143000"/>
            <a:ext cx="4038600" cy="5562600"/>
          </a:xfrm>
        </p:spPr>
        <p:txBody>
          <a:bodyPr>
            <a:normAutofit fontScale="85000" lnSpcReduction="20000"/>
          </a:bodyPr>
          <a:lstStyle/>
          <a:p>
            <a:pPr marL="274320" indent="-274320" fontAlgn="auto">
              <a:spcAft>
                <a:spcPts val="0"/>
              </a:spcAft>
              <a:buClr>
                <a:schemeClr val="accent3"/>
              </a:buClr>
              <a:buFont typeface="Wingdings 2"/>
              <a:buChar char=""/>
              <a:defRPr/>
            </a:pPr>
            <a:r>
              <a:rPr lang="en-US" dirty="0" smtClean="0"/>
              <a:t>The major ideas of modern capitalism were explained by an English economist named Adam Smith in 1776 in his book “On the Wealth of Nations”.</a:t>
            </a:r>
          </a:p>
          <a:p>
            <a:pPr marL="274320" indent="-274320" fontAlgn="auto">
              <a:spcAft>
                <a:spcPts val="0"/>
              </a:spcAft>
              <a:buClr>
                <a:schemeClr val="accent3"/>
              </a:buClr>
              <a:buFont typeface="Wingdings 2"/>
              <a:buChar char=""/>
              <a:defRPr/>
            </a:pPr>
            <a:r>
              <a:rPr lang="en-US" dirty="0" smtClean="0"/>
              <a:t>Smith explained that the most successful economies are the ones where the government gets out of the </a:t>
            </a:r>
            <a:r>
              <a:rPr lang="en-US" dirty="0" smtClean="0"/>
              <a:t>way</a:t>
            </a:r>
            <a:r>
              <a:rPr lang="en-US" dirty="0" smtClean="0"/>
              <a:t> </a:t>
            </a:r>
            <a:r>
              <a:rPr lang="en-US" dirty="0" smtClean="0"/>
              <a:t>= </a:t>
            </a:r>
            <a:r>
              <a:rPr lang="en-US" dirty="0" smtClean="0"/>
              <a:t> </a:t>
            </a:r>
            <a:r>
              <a:rPr lang="en-US" dirty="0" smtClean="0">
                <a:solidFill>
                  <a:srgbClr val="FF0000"/>
                </a:solidFill>
              </a:rPr>
              <a:t>“</a:t>
            </a:r>
            <a:r>
              <a:rPr lang="en-US" dirty="0" err="1" smtClean="0">
                <a:solidFill>
                  <a:srgbClr val="FF0000"/>
                </a:solidFill>
              </a:rPr>
              <a:t>Laisezz</a:t>
            </a:r>
            <a:r>
              <a:rPr lang="en-US" dirty="0" smtClean="0">
                <a:solidFill>
                  <a:srgbClr val="FF0000"/>
                </a:solidFill>
              </a:rPr>
              <a:t> faire”</a:t>
            </a:r>
            <a:endParaRPr lang="en-US" dirty="0" smtClean="0">
              <a:solidFill>
                <a:srgbClr val="FF0000"/>
              </a:solidFill>
            </a:endParaRPr>
          </a:p>
          <a:p>
            <a:pPr marL="274320" indent="-274320" fontAlgn="auto">
              <a:spcAft>
                <a:spcPts val="0"/>
              </a:spcAft>
              <a:buClr>
                <a:schemeClr val="accent3"/>
              </a:buClr>
              <a:buFont typeface="Wingdings 2"/>
              <a:buChar char=""/>
              <a:defRPr/>
            </a:pPr>
            <a:r>
              <a:rPr lang="en-US" dirty="0" smtClean="0"/>
              <a:t>He also said that individuals should only focus on their own interests.  If this occurs, the market will be guided by the </a:t>
            </a:r>
            <a:r>
              <a:rPr lang="en-US" dirty="0" smtClean="0">
                <a:solidFill>
                  <a:srgbClr val="FF0000"/>
                </a:solidFill>
              </a:rPr>
              <a:t>“invisible hand” </a:t>
            </a:r>
            <a:r>
              <a:rPr lang="en-US" dirty="0" smtClean="0"/>
              <a:t>to </a:t>
            </a:r>
            <a:r>
              <a:rPr lang="en-US" dirty="0" smtClean="0"/>
              <a:t>the benefit of all</a:t>
            </a:r>
            <a:r>
              <a:rPr lang="en-US" dirty="0" smtClean="0"/>
              <a:t>.</a:t>
            </a:r>
          </a:p>
          <a:p>
            <a:pPr marL="641033" lvl="1" indent="-274320" fontAlgn="auto">
              <a:spcAft>
                <a:spcPts val="0"/>
              </a:spcAft>
              <a:buClr>
                <a:schemeClr val="accent3"/>
              </a:buClr>
              <a:buFont typeface="Wingdings 2"/>
              <a:buChar char=""/>
              <a:defRPr/>
            </a:pPr>
            <a:r>
              <a:rPr lang="en-US" dirty="0" smtClean="0"/>
              <a:t>Interaction of Supply and Demand</a:t>
            </a:r>
            <a:endParaRPr lang="en-US" dirty="0" smtClean="0"/>
          </a:p>
          <a:p>
            <a:pPr marL="274320" indent="-274320" fontAlgn="auto">
              <a:spcAft>
                <a:spcPts val="0"/>
              </a:spcAft>
              <a:buClr>
                <a:schemeClr val="accent3"/>
              </a:buClr>
              <a:buFont typeface="Wingdings 2"/>
              <a:buChar char=""/>
              <a:defRPr/>
            </a:pPr>
            <a:endParaRPr lang="en-US" dirty="0"/>
          </a:p>
        </p:txBody>
      </p:sp>
      <p:pic>
        <p:nvPicPr>
          <p:cNvPr id="27652" name="Picture 2" descr="http://guynewey.files.wordpress.com/2009/02/adamsmith.jpg"/>
          <p:cNvPicPr>
            <a:picLocks noChangeAspect="1" noChangeArrowheads="1"/>
          </p:cNvPicPr>
          <p:nvPr/>
        </p:nvPicPr>
        <p:blipFill>
          <a:blip r:embed="rId3" cstate="print"/>
          <a:srcRect/>
          <a:stretch>
            <a:fillRect/>
          </a:stretch>
        </p:blipFill>
        <p:spPr bwMode="auto">
          <a:xfrm>
            <a:off x="0" y="1066800"/>
            <a:ext cx="2733675" cy="3333750"/>
          </a:xfrm>
          <a:prstGeom prst="rect">
            <a:avLst/>
          </a:prstGeom>
          <a:noFill/>
          <a:ln w="9525">
            <a:noFill/>
            <a:miter lim="800000"/>
            <a:headEnd/>
            <a:tailEnd/>
          </a:ln>
        </p:spPr>
      </p:pic>
      <p:pic>
        <p:nvPicPr>
          <p:cNvPr id="27653" name="Picture 4" descr="http://www.nls.uk/scotlandspages/timeline/img/1776.jpg"/>
          <p:cNvPicPr>
            <a:picLocks noChangeAspect="1" noChangeArrowheads="1"/>
          </p:cNvPicPr>
          <p:nvPr/>
        </p:nvPicPr>
        <p:blipFill>
          <a:blip r:embed="rId4" cstate="print"/>
          <a:srcRect/>
          <a:stretch>
            <a:fillRect/>
          </a:stretch>
        </p:blipFill>
        <p:spPr bwMode="auto">
          <a:xfrm>
            <a:off x="2286000" y="2695575"/>
            <a:ext cx="2905125" cy="4162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wipe(down)">
                                      <p:cBhvr>
                                        <p:cTn id="2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381000" y="0"/>
            <a:ext cx="8229600" cy="1143000"/>
          </a:xfrm>
        </p:spPr>
        <p:txBody>
          <a:bodyPr/>
          <a:lstStyle/>
          <a:p>
            <a:r>
              <a:rPr lang="en-US" smtClean="0"/>
              <a:t>Aspects of Capitalism</a:t>
            </a:r>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solidFill>
                  <a:srgbClr val="FF0000"/>
                </a:solidFill>
              </a:rPr>
              <a:t>Consumer Sovereignty</a:t>
            </a:r>
            <a:r>
              <a:rPr lang="en-US" dirty="0" smtClean="0"/>
              <a:t>: The consumer is king; they are the ones who determine what will be produced because they determine what they want to buy.</a:t>
            </a:r>
          </a:p>
          <a:p>
            <a:pPr marL="274320" indent="-274320" fontAlgn="auto">
              <a:spcAft>
                <a:spcPts val="0"/>
              </a:spcAft>
              <a:buClr>
                <a:schemeClr val="accent3"/>
              </a:buClr>
              <a:buFont typeface="Wingdings 2"/>
              <a:buChar char=""/>
              <a:defRPr/>
            </a:pPr>
            <a:r>
              <a:rPr lang="en-US" dirty="0" smtClean="0">
                <a:solidFill>
                  <a:srgbClr val="FF0000"/>
                </a:solidFill>
              </a:rPr>
              <a:t>Economic Freedom</a:t>
            </a:r>
            <a:r>
              <a:rPr lang="en-US" dirty="0" smtClean="0"/>
              <a:t>: Individuals and businesses have the freedom to decide what to produce or buy, and what job to have.  This freedom means that we must deal with whatever consequences come from our decisions.</a:t>
            </a:r>
          </a:p>
          <a:p>
            <a:pPr marL="274320" indent="-274320" fontAlgn="auto">
              <a:spcAft>
                <a:spcPts val="0"/>
              </a:spcAft>
              <a:buClr>
                <a:schemeClr val="accent3"/>
              </a:buClr>
              <a:buFont typeface="Wingdings 2"/>
              <a:buChar char=""/>
              <a:defRPr/>
            </a:pPr>
            <a:r>
              <a:rPr lang="en-US" dirty="0" smtClean="0">
                <a:solidFill>
                  <a:srgbClr val="FF0000"/>
                </a:solidFill>
              </a:rPr>
              <a:t>Private Property Rights</a:t>
            </a:r>
            <a:r>
              <a:rPr lang="en-US" dirty="0" smtClean="0"/>
              <a:t>: People and businesses have almost complete control of how to use their own property.  This gives us an incentive to work because we have control of what we gain by working.</a:t>
            </a:r>
          </a:p>
          <a:p>
            <a:pPr marL="274320" indent="-274320" fontAlgn="auto">
              <a:spcAft>
                <a:spcPts val="0"/>
              </a:spcAft>
              <a:buClr>
                <a:schemeClr val="accent3"/>
              </a:buClr>
              <a:buFont typeface="Wingdings 2"/>
              <a:buChar char=""/>
              <a:defRPr/>
            </a:pPr>
            <a:r>
              <a:rPr lang="en-US" dirty="0" smtClean="0">
                <a:solidFill>
                  <a:srgbClr val="FF0000"/>
                </a:solidFill>
              </a:rPr>
              <a:t>Competition</a:t>
            </a:r>
            <a:r>
              <a:rPr lang="en-US" dirty="0" smtClean="0"/>
              <a:t>: Struggle between buyers and sellers to get best products at lowest prices.  Competition is good for consumers because it results in higher quality products and lower prices.</a:t>
            </a:r>
          </a:p>
          <a:p>
            <a:pPr marL="274320" indent="-274320" fontAlgn="auto">
              <a:spcAft>
                <a:spcPts val="0"/>
              </a:spcAft>
              <a:buClr>
                <a:schemeClr val="accent3"/>
              </a:buClr>
              <a:buFont typeface="Wingdings 2"/>
              <a:buChar char=""/>
              <a:defRPr/>
            </a:pPr>
            <a:r>
              <a:rPr lang="en-US" dirty="0" smtClean="0">
                <a:solidFill>
                  <a:srgbClr val="FF0000"/>
                </a:solidFill>
              </a:rPr>
              <a:t>Profit Motive</a:t>
            </a:r>
            <a:r>
              <a:rPr lang="en-US" dirty="0" smtClean="0"/>
              <a:t>: individuals have the right to risk their property and money in order to make a profit.  If they do well, they get to keep what they make.  If they do poorly, they will lose their money.</a:t>
            </a:r>
          </a:p>
          <a:p>
            <a:pPr marL="274320" indent="-274320" fontAlgn="auto">
              <a:spcAft>
                <a:spcPts val="0"/>
              </a:spcAft>
              <a:buClr>
                <a:schemeClr val="accent3"/>
              </a:buClr>
              <a:buFont typeface="Wingdings 2"/>
              <a:buChar char=""/>
              <a:defRPr/>
            </a:pPr>
            <a:r>
              <a:rPr lang="en-US" dirty="0" smtClean="0">
                <a:solidFill>
                  <a:srgbClr val="FF0000"/>
                </a:solidFill>
              </a:rPr>
              <a:t>Voluntary Exchange</a:t>
            </a:r>
            <a:r>
              <a:rPr lang="en-US" dirty="0" smtClean="0"/>
              <a:t>: both buyers and sellers agree to any transaction that is made; no one is forced to buy or sell anything by the government.  Both parties engage in the transaction because they will be better off after making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152400"/>
            <a:ext cx="8229600" cy="1143000"/>
          </a:xfrm>
        </p:spPr>
        <p:txBody>
          <a:bodyPr/>
          <a:lstStyle/>
          <a:p>
            <a:r>
              <a:rPr lang="en-US" sz="4000" smtClean="0"/>
              <a:t>The Circular Flow of Economic Activity</a:t>
            </a:r>
          </a:p>
        </p:txBody>
      </p:sp>
      <p:sp>
        <p:nvSpPr>
          <p:cNvPr id="4" name="Content Placeholder 3"/>
          <p:cNvSpPr>
            <a:spLocks noGrp="1"/>
          </p:cNvSpPr>
          <p:nvPr>
            <p:ph idx="1"/>
          </p:nvPr>
        </p:nvSpPr>
        <p:spPr>
          <a:xfrm>
            <a:off x="457200" y="1295400"/>
            <a:ext cx="8229600" cy="5257800"/>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solidFill>
                  <a:srgbClr val="FF0000"/>
                </a:solidFill>
              </a:rPr>
              <a:t>Market: </a:t>
            </a:r>
            <a:r>
              <a:rPr lang="en-US" dirty="0" smtClean="0"/>
              <a:t>a location  or other situation that allows buyers and sellers to exchange a product</a:t>
            </a:r>
          </a:p>
          <a:p>
            <a:pPr marL="274320" indent="-274320" fontAlgn="auto">
              <a:spcAft>
                <a:spcPts val="0"/>
              </a:spcAft>
              <a:buClr>
                <a:schemeClr val="accent3"/>
              </a:buClr>
              <a:buFont typeface="Wingdings 2"/>
              <a:buChar char=""/>
              <a:defRPr/>
            </a:pPr>
            <a:r>
              <a:rPr lang="en-US" dirty="0" smtClean="0">
                <a:solidFill>
                  <a:srgbClr val="FF0000"/>
                </a:solidFill>
              </a:rPr>
              <a:t>Factor Markets</a:t>
            </a:r>
            <a:r>
              <a:rPr lang="en-US" dirty="0" smtClean="0"/>
              <a:t>: where productive resources (labor, natural resources, capital) are bought and sold</a:t>
            </a:r>
          </a:p>
          <a:p>
            <a:pPr marL="274320" indent="-274320" fontAlgn="auto">
              <a:spcAft>
                <a:spcPts val="0"/>
              </a:spcAft>
              <a:buClr>
                <a:schemeClr val="accent3"/>
              </a:buClr>
              <a:buFont typeface="Wingdings 2"/>
              <a:buChar char=""/>
              <a:defRPr/>
            </a:pPr>
            <a:r>
              <a:rPr lang="en-US" dirty="0" smtClean="0">
                <a:solidFill>
                  <a:srgbClr val="FF0000"/>
                </a:solidFill>
              </a:rPr>
              <a:t>Product Markets: </a:t>
            </a:r>
            <a:r>
              <a:rPr lang="en-US" dirty="0" smtClean="0"/>
              <a:t>where businesses offer finished products for sale</a:t>
            </a:r>
          </a:p>
          <a:p>
            <a:pPr marL="274320" indent="-274320" fontAlgn="auto">
              <a:spcAft>
                <a:spcPts val="0"/>
              </a:spcAft>
              <a:buClr>
                <a:schemeClr val="accent3"/>
              </a:buClr>
              <a:buFont typeface="Wingdings 2"/>
              <a:buChar char=""/>
              <a:defRPr/>
            </a:pPr>
            <a:r>
              <a:rPr lang="en-US" dirty="0" smtClean="0">
                <a:solidFill>
                  <a:srgbClr val="FF0000"/>
                </a:solidFill>
              </a:rPr>
              <a:t>Government Involvement</a:t>
            </a:r>
            <a:r>
              <a:rPr lang="en-US" dirty="0" smtClean="0"/>
              <a:t>: all three levels of government produce goods and services to be sold/distributed to consumers and also consume goods and services produced by businesses</a:t>
            </a:r>
          </a:p>
          <a:p>
            <a:pPr marL="274320" indent="-274320" fontAlgn="auto">
              <a:spcAft>
                <a:spcPts val="0"/>
              </a:spcAft>
              <a:buClr>
                <a:schemeClr val="accent3"/>
              </a:buClr>
              <a:buFont typeface="Wingdings 2"/>
              <a:buChar char=""/>
              <a:defRPr/>
            </a:pPr>
            <a:r>
              <a:rPr lang="en-US" dirty="0" smtClean="0">
                <a:solidFill>
                  <a:srgbClr val="FF0000"/>
                </a:solidFill>
              </a:rPr>
              <a:t>The Circular Flow Model </a:t>
            </a:r>
            <a:r>
              <a:rPr lang="en-US" dirty="0" smtClean="0"/>
              <a:t>shows how money and goods “flow” through the economy.  They travel in a big circle.  Money goes one direction, while goods and services go the opposite direction.</a:t>
            </a:r>
          </a:p>
          <a:p>
            <a:pPr marL="274320" indent="-274320" fontAlgn="auto">
              <a:spcAft>
                <a:spcPts val="0"/>
              </a:spcAft>
              <a:buClr>
                <a:schemeClr val="accent3"/>
              </a:buClr>
              <a:buFont typeface="Wingdings 2"/>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14400" y="152400"/>
            <a:ext cx="7421563"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
        <p:nvSpPr>
          <p:cNvPr id="4099" name="Rectangle 3"/>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4100" name="Rectangle 4"/>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4101" name="Rectangle 5"/>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4102" name="Rectangle 6"/>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4103" name="Rectangle 7"/>
          <p:cNvSpPr>
            <a:spLocks noChangeArrowheads="1"/>
          </p:cNvSpPr>
          <p:nvPr/>
        </p:nvSpPr>
        <p:spPr bwMode="auto">
          <a:xfrm>
            <a:off x="716280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4104" name="Rectangle 8"/>
          <p:cNvSpPr>
            <a:spLocks noChangeArrowheads="1"/>
          </p:cNvSpPr>
          <p:nvPr/>
        </p:nvSpPr>
        <p:spPr bwMode="auto">
          <a:xfrm>
            <a:off x="4191000" y="1524000"/>
            <a:ext cx="2174875" cy="828675"/>
          </a:xfrm>
          <a:prstGeom prst="rect">
            <a:avLst/>
          </a:prstGeom>
          <a:noFill/>
          <a:ln w="12700">
            <a:noFill/>
            <a:miter lim="800000"/>
            <a:headEnd/>
            <a:tailEnd/>
          </a:ln>
        </p:spPr>
        <p:txBody>
          <a:bodyPr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4105" name="Rectangle 9"/>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4106" name="Rectangle 10"/>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4101"/>
                                        </p:tgtEl>
                                        <p:attrNameLst>
                                          <p:attrName>style.visibility</p:attrName>
                                        </p:attrNameLst>
                                      </p:cBhvr>
                                      <p:to>
                                        <p:strVal val="visible"/>
                                      </p:to>
                                    </p:set>
                                    <p:anim calcmode="lin" valueType="num">
                                      <p:cBhvr>
                                        <p:cTn id="11" dur="500" fill="hold"/>
                                        <p:tgtEl>
                                          <p:spTgt spid="4101"/>
                                        </p:tgtEl>
                                        <p:attrNameLst>
                                          <p:attrName>ppt_w</p:attrName>
                                        </p:attrNameLst>
                                      </p:cBhvr>
                                      <p:tavLst>
                                        <p:tav tm="0">
                                          <p:val>
                                            <p:fltVal val="0"/>
                                          </p:val>
                                        </p:tav>
                                        <p:tav tm="100000">
                                          <p:val>
                                            <p:strVal val="#ppt_w"/>
                                          </p:val>
                                        </p:tav>
                                      </p:tavLst>
                                    </p:anim>
                                    <p:anim calcmode="lin" valueType="num">
                                      <p:cBhvr>
                                        <p:cTn id="12" dur="500" fill="hold"/>
                                        <p:tgtEl>
                                          <p:spTgt spid="4101"/>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4103"/>
                                        </p:tgtEl>
                                        <p:attrNameLst>
                                          <p:attrName>style.visibility</p:attrName>
                                        </p:attrNameLst>
                                      </p:cBhvr>
                                      <p:to>
                                        <p:strVal val="visible"/>
                                      </p:to>
                                    </p:set>
                                    <p:anim calcmode="lin" valueType="num">
                                      <p:cBhvr>
                                        <p:cTn id="16" dur="500" fill="hold"/>
                                        <p:tgtEl>
                                          <p:spTgt spid="4103"/>
                                        </p:tgtEl>
                                        <p:attrNameLst>
                                          <p:attrName>ppt_w</p:attrName>
                                        </p:attrNameLst>
                                      </p:cBhvr>
                                      <p:tavLst>
                                        <p:tav tm="0">
                                          <p:val>
                                            <p:fltVal val="0"/>
                                          </p:val>
                                        </p:tav>
                                        <p:tav tm="100000">
                                          <p:val>
                                            <p:strVal val="#ppt_w"/>
                                          </p:val>
                                        </p:tav>
                                      </p:tavLst>
                                    </p:anim>
                                    <p:anim calcmode="lin" valueType="num">
                                      <p:cBhvr>
                                        <p:cTn id="17" dur="500" fill="hold"/>
                                        <p:tgtEl>
                                          <p:spTgt spid="4103"/>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4100"/>
                                        </p:tgtEl>
                                        <p:attrNameLst>
                                          <p:attrName>style.visibility</p:attrName>
                                        </p:attrNameLst>
                                      </p:cBhvr>
                                      <p:to>
                                        <p:strVal val="visible"/>
                                      </p:to>
                                    </p:set>
                                    <p:anim calcmode="lin" valueType="num">
                                      <p:cBhvr>
                                        <p:cTn id="22" dur="500" fill="hold"/>
                                        <p:tgtEl>
                                          <p:spTgt spid="4100"/>
                                        </p:tgtEl>
                                        <p:attrNameLst>
                                          <p:attrName>ppt_w</p:attrName>
                                        </p:attrNameLst>
                                      </p:cBhvr>
                                      <p:tavLst>
                                        <p:tav tm="0">
                                          <p:val>
                                            <p:fltVal val="0"/>
                                          </p:val>
                                        </p:tav>
                                        <p:tav tm="100000">
                                          <p:val>
                                            <p:strVal val="#ppt_w"/>
                                          </p:val>
                                        </p:tav>
                                      </p:tavLst>
                                    </p:anim>
                                    <p:anim calcmode="lin" valueType="num">
                                      <p:cBhvr>
                                        <p:cTn id="23" dur="500" fill="hold"/>
                                        <p:tgtEl>
                                          <p:spTgt spid="4100"/>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3" presetClass="entr" presetSubtype="16" fill="hold" grpId="0" nodeType="afterEffect">
                                  <p:stCondLst>
                                    <p:cond delay="0"/>
                                  </p:stCondLst>
                                  <p:childTnLst>
                                    <p:set>
                                      <p:cBhvr>
                                        <p:cTn id="26" dur="1" fill="hold">
                                          <p:stCondLst>
                                            <p:cond delay="0"/>
                                          </p:stCondLst>
                                        </p:cTn>
                                        <p:tgtEl>
                                          <p:spTgt spid="4102"/>
                                        </p:tgtEl>
                                        <p:attrNameLst>
                                          <p:attrName>style.visibility</p:attrName>
                                        </p:attrNameLst>
                                      </p:cBhvr>
                                      <p:to>
                                        <p:strVal val="visible"/>
                                      </p:to>
                                    </p:set>
                                    <p:anim calcmode="lin" valueType="num">
                                      <p:cBhvr>
                                        <p:cTn id="27" dur="500" fill="hold"/>
                                        <p:tgtEl>
                                          <p:spTgt spid="4102"/>
                                        </p:tgtEl>
                                        <p:attrNameLst>
                                          <p:attrName>ppt_w</p:attrName>
                                        </p:attrNameLst>
                                      </p:cBhvr>
                                      <p:tavLst>
                                        <p:tav tm="0">
                                          <p:val>
                                            <p:fltVal val="0"/>
                                          </p:val>
                                        </p:tav>
                                        <p:tav tm="100000">
                                          <p:val>
                                            <p:strVal val="#ppt_w"/>
                                          </p:val>
                                        </p:tav>
                                      </p:tavLst>
                                    </p:anim>
                                    <p:anim calcmode="lin" valueType="num">
                                      <p:cBhvr>
                                        <p:cTn id="28" dur="500" fill="hold"/>
                                        <p:tgtEl>
                                          <p:spTgt spid="4102"/>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4099"/>
                                        </p:tgtEl>
                                        <p:attrNameLst>
                                          <p:attrName>style.visibility</p:attrName>
                                        </p:attrNameLst>
                                      </p:cBhvr>
                                      <p:to>
                                        <p:strVal val="visible"/>
                                      </p:to>
                                    </p:set>
                                    <p:anim calcmode="lin" valueType="num">
                                      <p:cBhvr>
                                        <p:cTn id="33" dur="500" fill="hold"/>
                                        <p:tgtEl>
                                          <p:spTgt spid="4099"/>
                                        </p:tgtEl>
                                        <p:attrNameLst>
                                          <p:attrName>ppt_w</p:attrName>
                                        </p:attrNameLst>
                                      </p:cBhvr>
                                      <p:tavLst>
                                        <p:tav tm="0">
                                          <p:val>
                                            <p:fltVal val="0"/>
                                          </p:val>
                                        </p:tav>
                                        <p:tav tm="100000">
                                          <p:val>
                                            <p:strVal val="#ppt_w"/>
                                          </p:val>
                                        </p:tav>
                                      </p:tavLst>
                                    </p:anim>
                                    <p:anim calcmode="lin" valueType="num">
                                      <p:cBhvr>
                                        <p:cTn id="34" dur="500" fill="hold"/>
                                        <p:tgtEl>
                                          <p:spTgt spid="4099"/>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23" presetClass="entr" presetSubtype="16" fill="hold" grpId="0" nodeType="afterEffect">
                                  <p:stCondLst>
                                    <p:cond delay="0"/>
                                  </p:stCondLst>
                                  <p:childTnLst>
                                    <p:set>
                                      <p:cBhvr>
                                        <p:cTn id="37" dur="1" fill="hold">
                                          <p:stCondLst>
                                            <p:cond delay="0"/>
                                          </p:stCondLst>
                                        </p:cTn>
                                        <p:tgtEl>
                                          <p:spTgt spid="4104"/>
                                        </p:tgtEl>
                                        <p:attrNameLst>
                                          <p:attrName>style.visibility</p:attrName>
                                        </p:attrNameLst>
                                      </p:cBhvr>
                                      <p:to>
                                        <p:strVal val="visible"/>
                                      </p:to>
                                    </p:set>
                                    <p:anim calcmode="lin" valueType="num">
                                      <p:cBhvr>
                                        <p:cTn id="38" dur="500" fill="hold"/>
                                        <p:tgtEl>
                                          <p:spTgt spid="4104"/>
                                        </p:tgtEl>
                                        <p:attrNameLst>
                                          <p:attrName>ppt_w</p:attrName>
                                        </p:attrNameLst>
                                      </p:cBhvr>
                                      <p:tavLst>
                                        <p:tav tm="0">
                                          <p:val>
                                            <p:fltVal val="0"/>
                                          </p:val>
                                        </p:tav>
                                        <p:tav tm="100000">
                                          <p:val>
                                            <p:strVal val="#ppt_w"/>
                                          </p:val>
                                        </p:tav>
                                      </p:tavLst>
                                    </p:anim>
                                    <p:anim calcmode="lin" valueType="num">
                                      <p:cBhvr>
                                        <p:cTn id="39" dur="500" fill="hold"/>
                                        <p:tgtEl>
                                          <p:spTgt spid="4104"/>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4105"/>
                                        </p:tgtEl>
                                        <p:attrNameLst>
                                          <p:attrName>style.visibility</p:attrName>
                                        </p:attrNameLst>
                                      </p:cBhvr>
                                      <p:to>
                                        <p:strVal val="visible"/>
                                      </p:to>
                                    </p:set>
                                    <p:anim calcmode="lin" valueType="num">
                                      <p:cBhvr>
                                        <p:cTn id="44" dur="500" fill="hold"/>
                                        <p:tgtEl>
                                          <p:spTgt spid="4105"/>
                                        </p:tgtEl>
                                        <p:attrNameLst>
                                          <p:attrName>ppt_w</p:attrName>
                                        </p:attrNameLst>
                                      </p:cBhvr>
                                      <p:tavLst>
                                        <p:tav tm="0">
                                          <p:val>
                                            <p:fltVal val="0"/>
                                          </p:val>
                                        </p:tav>
                                        <p:tav tm="100000">
                                          <p:val>
                                            <p:strVal val="#ppt_w"/>
                                          </p:val>
                                        </p:tav>
                                      </p:tavLst>
                                    </p:anim>
                                    <p:anim calcmode="lin" valueType="num">
                                      <p:cBhvr>
                                        <p:cTn id="45" dur="500" fill="hold"/>
                                        <p:tgtEl>
                                          <p:spTgt spid="4105"/>
                                        </p:tgtEl>
                                        <p:attrNameLst>
                                          <p:attrName>ppt_h</p:attrName>
                                        </p:attrNameLst>
                                      </p:cBhvr>
                                      <p:tavLst>
                                        <p:tav tm="0">
                                          <p:val>
                                            <p:fltVal val="0"/>
                                          </p:val>
                                        </p:tav>
                                        <p:tav tm="100000">
                                          <p:val>
                                            <p:strVal val="#ppt_h"/>
                                          </p:val>
                                        </p:tav>
                                      </p:tavLst>
                                    </p:anim>
                                  </p:childTnLst>
                                </p:cTn>
                              </p:par>
                            </p:childTnLst>
                          </p:cTn>
                        </p:par>
                        <p:par>
                          <p:cTn id="46" fill="hold">
                            <p:stCondLst>
                              <p:cond delay="500"/>
                            </p:stCondLst>
                            <p:childTnLst>
                              <p:par>
                                <p:cTn id="47" presetID="23" presetClass="entr" presetSubtype="16" fill="hold" grpId="0" nodeType="afterEffect">
                                  <p:stCondLst>
                                    <p:cond delay="0"/>
                                  </p:stCondLst>
                                  <p:childTnLst>
                                    <p:set>
                                      <p:cBhvr>
                                        <p:cTn id="48" dur="1" fill="hold">
                                          <p:stCondLst>
                                            <p:cond delay="0"/>
                                          </p:stCondLst>
                                        </p:cTn>
                                        <p:tgtEl>
                                          <p:spTgt spid="4106"/>
                                        </p:tgtEl>
                                        <p:attrNameLst>
                                          <p:attrName>style.visibility</p:attrName>
                                        </p:attrNameLst>
                                      </p:cBhvr>
                                      <p:to>
                                        <p:strVal val="visible"/>
                                      </p:to>
                                    </p:set>
                                    <p:anim calcmode="lin" valueType="num">
                                      <p:cBhvr>
                                        <p:cTn id="49" dur="500" fill="hold"/>
                                        <p:tgtEl>
                                          <p:spTgt spid="4106"/>
                                        </p:tgtEl>
                                        <p:attrNameLst>
                                          <p:attrName>ppt_w</p:attrName>
                                        </p:attrNameLst>
                                      </p:cBhvr>
                                      <p:tavLst>
                                        <p:tav tm="0">
                                          <p:val>
                                            <p:fltVal val="0"/>
                                          </p:val>
                                        </p:tav>
                                        <p:tav tm="100000">
                                          <p:val>
                                            <p:strVal val="#ppt_w"/>
                                          </p:val>
                                        </p:tav>
                                      </p:tavLst>
                                    </p:anim>
                                    <p:anim calcmode="lin" valueType="num">
                                      <p:cBhvr>
                                        <p:cTn id="50" dur="500" fill="hold"/>
                                        <p:tgtEl>
                                          <p:spTgt spid="41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animBg="1"/>
      <p:bldP spid="4100" grpId="0" animBg="1"/>
      <p:bldP spid="4101" grpId="0" animBg="1"/>
      <p:bldP spid="4102" grpId="0" autoUpdateAnimBg="0"/>
      <p:bldP spid="4103" grpId="0" autoUpdateAnimBg="0"/>
      <p:bldP spid="4104" grpId="0" autoUpdateAnimBg="0"/>
      <p:bldP spid="4105" grpId="0" animBg="1"/>
      <p:bldP spid="410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17410" name="Rectangle 3"/>
          <p:cNvSpPr>
            <a:spLocks noChangeArrowheads="1"/>
          </p:cNvSpPr>
          <p:nvPr/>
        </p:nvSpPr>
        <p:spPr bwMode="auto">
          <a:xfrm>
            <a:off x="2271713" y="4468813"/>
            <a:ext cx="5972175" cy="2116137"/>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17411" name="Rectangle 4"/>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7412"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7413"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7414"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7415" name="AutoShape 8"/>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7416" name="Rectangle 9"/>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17417" name="Rectangle 10"/>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17418" name="Rectangle 11"/>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5132" name="Rectangle 12"/>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5133" name="Rectangle 13"/>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17421" name="Rectangle 14"/>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7422" name="Rectangle 15"/>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
        <p:nvSpPr>
          <p:cNvPr id="17423" name="Rectangle 17"/>
          <p:cNvSpPr>
            <a:spLocks noChangeArrowheads="1"/>
          </p:cNvSpPr>
          <p:nvPr/>
        </p:nvSpPr>
        <p:spPr bwMode="auto">
          <a:xfrm>
            <a:off x="1700213" y="93663"/>
            <a:ext cx="7421562"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33"/>
                                        </p:tgtEl>
                                        <p:attrNameLst>
                                          <p:attrName>style.visibility</p:attrName>
                                        </p:attrNameLst>
                                      </p:cBhvr>
                                      <p:to>
                                        <p:strVal val="visible"/>
                                      </p:to>
                                    </p:set>
                                    <p:animEffect transition="in" filter="wipe(left)">
                                      <p:cBhvr>
                                        <p:cTn id="7" dur="500"/>
                                        <p:tgtEl>
                                          <p:spTgt spid="51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32"/>
                                        </p:tgtEl>
                                        <p:attrNameLst>
                                          <p:attrName>style.visibility</p:attrName>
                                        </p:attrNameLst>
                                      </p:cBhvr>
                                      <p:to>
                                        <p:strVal val="visible"/>
                                      </p:to>
                                    </p:set>
                                    <p:animEffect transition="in" filter="wipe(left)">
                                      <p:cBhvr>
                                        <p:cTn id="11"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autoUpdateAnimBg="0"/>
      <p:bldP spid="513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18434" name="AutoShape 3"/>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18435" name="Rectangle 4"/>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8436"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8437"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8438"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8439" name="AutoShape 8"/>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8440" name="Rectangle 9"/>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18441" name="Rectangle 10"/>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18442" name="Rectangle 11"/>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18443" name="Rectangle 12"/>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18444" name="Rectangle 13"/>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18445" name="AutoShape 14"/>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8446" name="AutoShape 15"/>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6160" name="Rectangle 16"/>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6161" name="Rectangle 17"/>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6162" name="Rectangle 18"/>
          <p:cNvSpPr>
            <a:spLocks noChangeArrowheads="1"/>
          </p:cNvSpPr>
          <p:nvPr/>
        </p:nvSpPr>
        <p:spPr bwMode="auto">
          <a:xfrm>
            <a:off x="2938463" y="4640263"/>
            <a:ext cx="1468437" cy="698500"/>
          </a:xfrm>
          <a:prstGeom prst="rect">
            <a:avLst/>
          </a:prstGeom>
          <a:noFill/>
          <a:ln w="12700">
            <a:noFill/>
            <a:miter lim="800000"/>
            <a:headEnd/>
            <a:tailEnd/>
          </a:ln>
          <a:effectLst/>
        </p:spPr>
        <p:txBody>
          <a:bodyPr wrap="none" lIns="90488" tIns="44450" rIns="90488" bIns="44450">
            <a:spAutoFit/>
          </a:bodyPr>
          <a:lstStyle/>
          <a:p>
            <a:pPr algn="ctr" eaLnBrk="0" fontAlgn="auto" hangingPunct="0">
              <a:spcBef>
                <a:spcPts val="0"/>
              </a:spcBef>
              <a:spcAft>
                <a:spcPts val="0"/>
              </a:spcAft>
              <a:defRPr/>
            </a:pPr>
            <a:r>
              <a:rPr lang="en-US" sz="2000" b="1">
                <a:solidFill>
                  <a:srgbClr val="006600"/>
                </a:solidFill>
                <a:effectLst>
                  <a:outerShdw blurRad="38100" dist="38100" dir="2700000" algn="tl">
                    <a:srgbClr val="C0C0C0"/>
                  </a:outerShdw>
                </a:effectLst>
                <a:latin typeface="+mn-lt"/>
              </a:rPr>
              <a:t>GOODS &amp;</a:t>
            </a:r>
          </a:p>
          <a:p>
            <a:pPr algn="ctr" eaLnBrk="0" fontAlgn="auto" hangingPunct="0">
              <a:spcBef>
                <a:spcPts val="0"/>
              </a:spcBef>
              <a:spcAft>
                <a:spcPts val="0"/>
              </a:spcAft>
              <a:defRPr/>
            </a:pPr>
            <a:r>
              <a:rPr lang="en-US" sz="2000" b="1">
                <a:solidFill>
                  <a:srgbClr val="006600"/>
                </a:solidFill>
                <a:effectLst>
                  <a:outerShdw blurRad="38100" dist="38100" dir="2700000" algn="tl">
                    <a:srgbClr val="C0C0C0"/>
                  </a:outerShdw>
                </a:effectLst>
                <a:latin typeface="+mn-lt"/>
              </a:rPr>
              <a:t>SERVICES</a:t>
            </a:r>
          </a:p>
        </p:txBody>
      </p:sp>
      <p:sp>
        <p:nvSpPr>
          <p:cNvPr id="6163" name="Rectangle 19"/>
          <p:cNvSpPr>
            <a:spLocks noChangeArrowheads="1"/>
          </p:cNvSpPr>
          <p:nvPr/>
        </p:nvSpPr>
        <p:spPr bwMode="auto">
          <a:xfrm>
            <a:off x="5956300" y="4640263"/>
            <a:ext cx="1468438" cy="698500"/>
          </a:xfrm>
          <a:prstGeom prst="rect">
            <a:avLst/>
          </a:prstGeom>
          <a:noFill/>
          <a:ln w="12700">
            <a:noFill/>
            <a:miter lim="800000"/>
            <a:headEnd/>
            <a:tailEnd/>
          </a:ln>
          <a:effectLst/>
        </p:spPr>
        <p:txBody>
          <a:bodyPr wrap="none" lIns="90488" tIns="44450" rIns="90488" bIns="44450">
            <a:spAutoFit/>
          </a:bodyPr>
          <a:lstStyle/>
          <a:p>
            <a:pPr algn="ctr" eaLnBrk="0" fontAlgn="auto" hangingPunct="0">
              <a:spcBef>
                <a:spcPts val="0"/>
              </a:spcBef>
              <a:spcAft>
                <a:spcPts val="0"/>
              </a:spcAft>
              <a:defRPr/>
            </a:pPr>
            <a:r>
              <a:rPr lang="en-US" sz="2000" b="1">
                <a:solidFill>
                  <a:srgbClr val="006600"/>
                </a:solidFill>
                <a:effectLst>
                  <a:outerShdw blurRad="38100" dist="38100" dir="2700000" algn="tl">
                    <a:srgbClr val="C0C0C0"/>
                  </a:outerShdw>
                </a:effectLst>
                <a:latin typeface="+mn-lt"/>
              </a:rPr>
              <a:t>GOODS &amp;</a:t>
            </a:r>
          </a:p>
          <a:p>
            <a:pPr algn="ctr" eaLnBrk="0" fontAlgn="auto" hangingPunct="0">
              <a:spcBef>
                <a:spcPts val="0"/>
              </a:spcBef>
              <a:spcAft>
                <a:spcPts val="0"/>
              </a:spcAft>
              <a:defRPr/>
            </a:pPr>
            <a:r>
              <a:rPr lang="en-US" sz="2000" b="1">
                <a:solidFill>
                  <a:srgbClr val="006600"/>
                </a:solidFill>
                <a:effectLst>
                  <a:outerShdw blurRad="38100" dist="38100" dir="2700000" algn="tl">
                    <a:srgbClr val="C0C0C0"/>
                  </a:outerShdw>
                </a:effectLst>
                <a:latin typeface="+mn-lt"/>
              </a:rPr>
              <a:t>SERVICES</a:t>
            </a:r>
          </a:p>
        </p:txBody>
      </p:sp>
      <p:sp>
        <p:nvSpPr>
          <p:cNvPr id="18451" name="AutoShape 20"/>
          <p:cNvSpPr>
            <a:spLocks noChangeArrowheads="1"/>
          </p:cNvSpPr>
          <p:nvPr/>
        </p:nvSpPr>
        <p:spPr bwMode="auto">
          <a:xfrm rot="5400000">
            <a:off x="4071938" y="5522912"/>
            <a:ext cx="630238" cy="309563"/>
          </a:xfrm>
          <a:prstGeom prst="triangle">
            <a:avLst>
              <a:gd name="adj" fmla="val 49995"/>
            </a:avLst>
          </a:prstGeom>
          <a:solidFill>
            <a:srgbClr val="FF1515"/>
          </a:solidFill>
          <a:ln w="12700">
            <a:solidFill>
              <a:srgbClr val="FF1515"/>
            </a:solidFill>
            <a:miter lim="800000"/>
            <a:headEnd/>
            <a:tailEnd/>
          </a:ln>
        </p:spPr>
        <p:txBody>
          <a:bodyPr wrap="none" anchor="ctr"/>
          <a:lstStyle/>
          <a:p>
            <a:endParaRPr lang="en-US">
              <a:latin typeface="Constantia" pitchFamily="18" charset="0"/>
            </a:endParaRPr>
          </a:p>
        </p:txBody>
      </p:sp>
      <p:sp>
        <p:nvSpPr>
          <p:cNvPr id="18452" name="AutoShape 21"/>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8453" name="AutoShape 22"/>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8454" name="Rectangle 23"/>
          <p:cNvSpPr>
            <a:spLocks noChangeArrowheads="1"/>
          </p:cNvSpPr>
          <p:nvPr/>
        </p:nvSpPr>
        <p:spPr bwMode="auto">
          <a:xfrm>
            <a:off x="1801813" y="4478338"/>
            <a:ext cx="7037387" cy="2043112"/>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18455" name="Rectangle 24"/>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8456" name="Rectangle 25"/>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
        <p:nvSpPr>
          <p:cNvPr id="18457" name="Rectangle 27"/>
          <p:cNvSpPr>
            <a:spLocks noChangeArrowheads="1"/>
          </p:cNvSpPr>
          <p:nvPr/>
        </p:nvSpPr>
        <p:spPr bwMode="auto">
          <a:xfrm>
            <a:off x="1700213" y="93663"/>
            <a:ext cx="7421562"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60"/>
                                        </p:tgtEl>
                                        <p:attrNameLst>
                                          <p:attrName>style.visibility</p:attrName>
                                        </p:attrNameLst>
                                      </p:cBhvr>
                                      <p:to>
                                        <p:strVal val="visible"/>
                                      </p:to>
                                    </p:set>
                                    <p:animEffect transition="in" filter="wipe(left)">
                                      <p:cBhvr>
                                        <p:cTn id="7" dur="500"/>
                                        <p:tgtEl>
                                          <p:spTgt spid="616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61"/>
                                        </p:tgtEl>
                                        <p:attrNameLst>
                                          <p:attrName>style.visibility</p:attrName>
                                        </p:attrNameLst>
                                      </p:cBhvr>
                                      <p:to>
                                        <p:strVal val="visible"/>
                                      </p:to>
                                    </p:set>
                                    <p:animEffect transition="in" filter="wipe(left)">
                                      <p:cBhvr>
                                        <p:cTn id="11" dur="500"/>
                                        <p:tgtEl>
                                          <p:spTgt spid="6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0" grpId="0" autoUpdateAnimBg="0"/>
      <p:bldP spid="616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19458" name="Rectangle 3"/>
          <p:cNvSpPr>
            <a:spLocks noChangeArrowheads="1"/>
          </p:cNvSpPr>
          <p:nvPr/>
        </p:nvSpPr>
        <p:spPr bwMode="auto">
          <a:xfrm>
            <a:off x="2052638" y="3835400"/>
            <a:ext cx="65563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19459"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19460" name="Rectangle 5"/>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9461" name="Rectangle 6"/>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9462" name="Rectangle 7"/>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9463" name="AutoShape 8"/>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9464" name="AutoShape 9"/>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9465" name="Rectangle 10"/>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19466" name="Rectangle 11"/>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19467" name="Rectangle 12"/>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19468" name="Rectangle 13"/>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19469" name="Rectangle 14"/>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19470" name="AutoShape 15"/>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9471" name="AutoShape 16"/>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9472" name="Rectangle 17"/>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19473" name="Rectangle 18"/>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19474" name="Rectangle 19"/>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9475" name="Rectangle 20"/>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
        <p:nvSpPr>
          <p:cNvPr id="7189" name="Rectangle 21"/>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7190" name="Rectangle 22"/>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19478" name="AutoShape 23"/>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9479" name="AutoShape 24"/>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9480" name="Rectangle 26"/>
          <p:cNvSpPr>
            <a:spLocks noChangeArrowheads="1"/>
          </p:cNvSpPr>
          <p:nvPr/>
        </p:nvSpPr>
        <p:spPr bwMode="auto">
          <a:xfrm>
            <a:off x="1700213" y="93663"/>
            <a:ext cx="7421562"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89"/>
                                        </p:tgtEl>
                                        <p:attrNameLst>
                                          <p:attrName>style.visibility</p:attrName>
                                        </p:attrNameLst>
                                      </p:cBhvr>
                                      <p:to>
                                        <p:strVal val="visible"/>
                                      </p:to>
                                    </p:set>
                                    <p:animEffect transition="in" filter="wipe(left)">
                                      <p:cBhvr>
                                        <p:cTn id="7" dur="500"/>
                                        <p:tgtEl>
                                          <p:spTgt spid="718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190"/>
                                        </p:tgtEl>
                                        <p:attrNameLst>
                                          <p:attrName>style.visibility</p:attrName>
                                        </p:attrNameLst>
                                      </p:cBhvr>
                                      <p:to>
                                        <p:strVal val="visible"/>
                                      </p:to>
                                    </p:set>
                                    <p:animEffect transition="in" filter="wipe(left)">
                                      <p:cBhvr>
                                        <p:cTn id="11" dur="500"/>
                                        <p:tgtEl>
                                          <p:spTgt spid="7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9" grpId="0" autoUpdateAnimBg="0"/>
      <p:bldP spid="719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0482" name="AutoShape 3"/>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0483"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0484" name="Rectangle 5"/>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0485" name="Rectangle 6"/>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0486" name="Rectangle 7"/>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0487" name="AutoShape 8"/>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0488" name="AutoShape 9"/>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0489" name="Rectangle 10"/>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20490" name="Rectangle 11"/>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20491" name="Rectangle 12"/>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20492" name="Rectangle 13"/>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0493" name="Rectangle 14"/>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0494" name="AutoShape 15"/>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0495" name="AutoShape 16"/>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0496" name="Rectangle 17"/>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0497" name="Rectangle 18"/>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0498" name="Rectangle 19"/>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0499" name="Rectangle 20"/>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
        <p:nvSpPr>
          <p:cNvPr id="20500" name="Rectangle 21"/>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0501" name="Rectangle 22"/>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0502" name="AutoShape 23"/>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0503" name="AutoShape 24"/>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0504" name="AutoShape 25"/>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0505" name="AutoShape 26"/>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8219" name="Rectangle 27"/>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8220" name="Rectangle 28"/>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sp>
        <p:nvSpPr>
          <p:cNvPr id="20508" name="Rectangle 30"/>
          <p:cNvSpPr>
            <a:spLocks noChangeArrowheads="1"/>
          </p:cNvSpPr>
          <p:nvPr/>
        </p:nvSpPr>
        <p:spPr bwMode="auto">
          <a:xfrm>
            <a:off x="1700213" y="93663"/>
            <a:ext cx="7421562"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19"/>
                                        </p:tgtEl>
                                        <p:attrNameLst>
                                          <p:attrName>style.visibility</p:attrName>
                                        </p:attrNameLst>
                                      </p:cBhvr>
                                      <p:to>
                                        <p:strVal val="visible"/>
                                      </p:to>
                                    </p:set>
                                    <p:animEffect transition="in" filter="wipe(left)">
                                      <p:cBhvr>
                                        <p:cTn id="7" dur="500"/>
                                        <p:tgtEl>
                                          <p:spTgt spid="82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220"/>
                                        </p:tgtEl>
                                        <p:attrNameLst>
                                          <p:attrName>style.visibility</p:attrName>
                                        </p:attrNameLst>
                                      </p:cBhvr>
                                      <p:to>
                                        <p:strVal val="visible"/>
                                      </p:to>
                                    </p:set>
                                    <p:animEffect transition="in" filter="wipe(left)">
                                      <p:cBhvr>
                                        <p:cTn id="11" dur="500"/>
                                        <p:tgtEl>
                                          <p:spTgt spid="8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9" grpId="0" autoUpdateAnimBg="0"/>
      <p:bldP spid="82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1506" name="AutoShape 3"/>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1507"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1508"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1509"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1510"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1511" name="Rectangle 8"/>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BUSINESSES</a:t>
            </a:r>
          </a:p>
        </p:txBody>
      </p:sp>
      <p:sp>
        <p:nvSpPr>
          <p:cNvPr id="21512" name="Rectangle 9"/>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HOUSEHOLDS</a:t>
            </a:r>
          </a:p>
        </p:txBody>
      </p:sp>
      <p:sp>
        <p:nvSpPr>
          <p:cNvPr id="21513" name="Rectangle 10"/>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1514" name="Rectangle 11"/>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1515" name="AutoShape 12"/>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1516" name="Rectangle 13"/>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1517" name="Rectangle 14"/>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1518" name="Rectangle 15"/>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1519" name="Rectangle 16"/>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PRODUCT</a:t>
            </a:r>
          </a:p>
          <a:p>
            <a:pPr algn="ctr" eaLnBrk="0" hangingPunct="0"/>
            <a:r>
              <a:rPr lang="en-US" sz="1600" b="1">
                <a:solidFill>
                  <a:srgbClr val="000000"/>
                </a:solidFill>
                <a:latin typeface="Constantia" pitchFamily="18" charset="0"/>
              </a:rPr>
              <a:t>MARKET</a:t>
            </a:r>
          </a:p>
        </p:txBody>
      </p:sp>
      <p:sp>
        <p:nvSpPr>
          <p:cNvPr id="21520" name="Rectangle 17"/>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1521" name="Rectangle 18"/>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1522" name="AutoShape 19"/>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1523" name="AutoShape 20"/>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1524" name="AutoShape 21"/>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1525" name="AutoShape 22"/>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1526" name="Rectangle 23"/>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21527" name="Rectangle 24"/>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grpSp>
        <p:nvGrpSpPr>
          <p:cNvPr id="2" name="Group 25"/>
          <p:cNvGrpSpPr>
            <a:grpSpLocks/>
          </p:cNvGrpSpPr>
          <p:nvPr/>
        </p:nvGrpSpPr>
        <p:grpSpPr bwMode="auto">
          <a:xfrm>
            <a:off x="3365500" y="3883025"/>
            <a:ext cx="1125538" cy="630238"/>
            <a:chOff x="2120" y="2366"/>
            <a:chExt cx="709" cy="397"/>
          </a:xfrm>
        </p:grpSpPr>
        <p:sp>
          <p:nvSpPr>
            <p:cNvPr id="21539" name="Line 26"/>
            <p:cNvSpPr>
              <a:spLocks noChangeShapeType="1"/>
            </p:cNvSpPr>
            <p:nvPr/>
          </p:nvSpPr>
          <p:spPr bwMode="auto">
            <a:xfrm>
              <a:off x="2120" y="2565"/>
              <a:ext cx="67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1540" name="AutoShape 27"/>
            <p:cNvSpPr>
              <a:spLocks noChangeArrowheads="1"/>
            </p:cNvSpPr>
            <p:nvPr/>
          </p:nvSpPr>
          <p:spPr bwMode="auto">
            <a:xfrm rot="5400000">
              <a:off x="2532" y="2467"/>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3" name="Group 28"/>
          <p:cNvGrpSpPr>
            <a:grpSpLocks/>
          </p:cNvGrpSpPr>
          <p:nvPr/>
        </p:nvGrpSpPr>
        <p:grpSpPr bwMode="auto">
          <a:xfrm flipH="1">
            <a:off x="3340100" y="3273425"/>
            <a:ext cx="1125538" cy="630238"/>
            <a:chOff x="2120" y="2366"/>
            <a:chExt cx="709" cy="397"/>
          </a:xfrm>
        </p:grpSpPr>
        <p:sp>
          <p:nvSpPr>
            <p:cNvPr id="21537" name="Line 29"/>
            <p:cNvSpPr>
              <a:spLocks noChangeShapeType="1"/>
            </p:cNvSpPr>
            <p:nvPr/>
          </p:nvSpPr>
          <p:spPr bwMode="auto">
            <a:xfrm>
              <a:off x="2120" y="2565"/>
              <a:ext cx="67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1538" name="AutoShape 30"/>
            <p:cNvSpPr>
              <a:spLocks noChangeArrowheads="1"/>
            </p:cNvSpPr>
            <p:nvPr/>
          </p:nvSpPr>
          <p:spPr bwMode="auto">
            <a:xfrm rot="5400000">
              <a:off x="2532" y="2467"/>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1530" name="Rectangle 31"/>
          <p:cNvSpPr>
            <a:spLocks noChangeArrowheads="1"/>
          </p:cNvSpPr>
          <p:nvPr/>
        </p:nvSpPr>
        <p:spPr bwMode="auto">
          <a:xfrm>
            <a:off x="44878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1536" name="Rectangle 32"/>
          <p:cNvSpPr>
            <a:spLocks noChangeArrowheads="1"/>
          </p:cNvSpPr>
          <p:nvPr/>
        </p:nvSpPr>
        <p:spPr bwMode="auto">
          <a:xfrm>
            <a:off x="4432300" y="3706813"/>
            <a:ext cx="1635125"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GOVERNMENT</a:t>
            </a:r>
          </a:p>
        </p:txBody>
      </p:sp>
      <p:sp>
        <p:nvSpPr>
          <p:cNvPr id="21532" name="Rectangle 33"/>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1533" name="Rectangle 34"/>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RESOURCE/</a:t>
            </a:r>
          </a:p>
          <a:p>
            <a:pPr algn="ctr" eaLnBrk="0" hangingPunct="0"/>
            <a:r>
              <a:rPr lang="en-US" sz="1600" b="1">
                <a:solidFill>
                  <a:srgbClr val="000000"/>
                </a:solidFill>
                <a:latin typeface="Constantia" pitchFamily="18" charset="0"/>
              </a:rPr>
              <a:t>FACTOR</a:t>
            </a:r>
          </a:p>
          <a:p>
            <a:pPr algn="ctr" eaLnBrk="0" hangingPunct="0"/>
            <a:r>
              <a:rPr lang="en-US" sz="1600" b="1">
                <a:solidFill>
                  <a:srgbClr val="000000"/>
                </a:solidFill>
                <a:latin typeface="Constantia" pitchFamily="18" charset="0"/>
              </a:rPr>
              <a:t>MARKET</a:t>
            </a:r>
          </a:p>
        </p:txBody>
      </p:sp>
      <p:sp>
        <p:nvSpPr>
          <p:cNvPr id="21534" name="AutoShape 35"/>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1535" name="AutoShape 36"/>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4" name="Rectangle 43"/>
          <p:cNvSpPr>
            <a:spLocks noChangeArrowheads="1"/>
          </p:cNvSpPr>
          <p:nvPr/>
        </p:nvSpPr>
        <p:spPr bwMode="auto">
          <a:xfrm>
            <a:off x="1760538" y="147638"/>
            <a:ext cx="7324725" cy="519112"/>
          </a:xfrm>
          <a:prstGeom prst="rect">
            <a:avLst/>
          </a:prstGeom>
          <a:noFill/>
          <a:ln w="19050">
            <a:noFill/>
            <a:miter lim="800000"/>
            <a:headEnd/>
            <a:tailEnd/>
          </a:ln>
        </p:spPr>
        <p:txBody>
          <a:bodyPr wrap="none" lIns="92075" tIns="46038" rIns="92075" bIns="46038">
            <a:spAutoFit/>
          </a:bodyPr>
          <a:lstStyle/>
          <a:p>
            <a:pPr eaLnBrk="0" hangingPunct="0"/>
            <a:r>
              <a:rPr lang="en-US" sz="2800" b="1">
                <a:solidFill>
                  <a:srgbClr val="000099"/>
                </a:solidFill>
                <a:latin typeface="Times New Roman" pitchFamily="18" charset="0"/>
              </a:rPr>
              <a:t>PUBLIC SECTOR: GOVERNMENT’S ROLE</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1536"/>
                                        </p:tgtEl>
                                        <p:attrNameLst>
                                          <p:attrName>style.visibility</p:attrName>
                                        </p:attrNameLst>
                                      </p:cBhvr>
                                      <p:to>
                                        <p:strVal val="visible"/>
                                      </p:to>
                                    </p:set>
                                    <p:anim calcmode="lin" valueType="num">
                                      <p:cBhvr>
                                        <p:cTn id="11" dur="1000" fill="hold"/>
                                        <p:tgtEl>
                                          <p:spTgt spid="21536"/>
                                        </p:tgtEl>
                                        <p:attrNameLst>
                                          <p:attrName>ppt_w</p:attrName>
                                        </p:attrNameLst>
                                      </p:cBhvr>
                                      <p:tavLst>
                                        <p:tav tm="0">
                                          <p:val>
                                            <p:fltVal val="0"/>
                                          </p:val>
                                        </p:tav>
                                        <p:tav tm="100000">
                                          <p:val>
                                            <p:strVal val="#ppt_w"/>
                                          </p:val>
                                        </p:tav>
                                      </p:tavLst>
                                    </p:anim>
                                    <p:anim calcmode="lin" valueType="num">
                                      <p:cBhvr>
                                        <p:cTn id="12" dur="1000" fill="hold"/>
                                        <p:tgtEl>
                                          <p:spTgt spid="21536"/>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2" presetClass="entr" presetSubtype="2"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right)">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2530" name="AutoShape 3"/>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2531"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2532"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2533"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2534"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2535" name="Rectangle 8"/>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BUSINESSES</a:t>
            </a:r>
          </a:p>
        </p:txBody>
      </p:sp>
      <p:sp>
        <p:nvSpPr>
          <p:cNvPr id="22536" name="Rectangle 9"/>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HOUSEHOLDS</a:t>
            </a:r>
          </a:p>
        </p:txBody>
      </p:sp>
      <p:sp>
        <p:nvSpPr>
          <p:cNvPr id="22537" name="Rectangle 10"/>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2538" name="Rectangle 11"/>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2539" name="AutoShape 12"/>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2540" name="Rectangle 13"/>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2541" name="Rectangle 14"/>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2542" name="Rectangle 15"/>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2543" name="Rectangle 16"/>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PRODUCT</a:t>
            </a:r>
          </a:p>
          <a:p>
            <a:pPr algn="ctr" eaLnBrk="0" hangingPunct="0"/>
            <a:r>
              <a:rPr lang="en-US" sz="1600" b="1">
                <a:solidFill>
                  <a:srgbClr val="000000"/>
                </a:solidFill>
                <a:latin typeface="Constantia" pitchFamily="18" charset="0"/>
              </a:rPr>
              <a:t>MARKET</a:t>
            </a:r>
          </a:p>
        </p:txBody>
      </p:sp>
      <p:sp>
        <p:nvSpPr>
          <p:cNvPr id="22544" name="Rectangle 17"/>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2545" name="Rectangle 18"/>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2546" name="AutoShape 19"/>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2547" name="AutoShape 20"/>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2548" name="AutoShape 21"/>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2549" name="AutoShape 22"/>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2550" name="Rectangle 23"/>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22551" name="Rectangle 24"/>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grpSp>
        <p:nvGrpSpPr>
          <p:cNvPr id="22552" name="Group 25"/>
          <p:cNvGrpSpPr>
            <a:grpSpLocks/>
          </p:cNvGrpSpPr>
          <p:nvPr/>
        </p:nvGrpSpPr>
        <p:grpSpPr bwMode="auto">
          <a:xfrm>
            <a:off x="3365500" y="3883025"/>
            <a:ext cx="1125538" cy="630238"/>
            <a:chOff x="2120" y="2366"/>
            <a:chExt cx="709" cy="397"/>
          </a:xfrm>
        </p:grpSpPr>
        <p:sp>
          <p:nvSpPr>
            <p:cNvPr id="22569" name="Line 26"/>
            <p:cNvSpPr>
              <a:spLocks noChangeShapeType="1"/>
            </p:cNvSpPr>
            <p:nvPr/>
          </p:nvSpPr>
          <p:spPr bwMode="auto">
            <a:xfrm>
              <a:off x="2120" y="2565"/>
              <a:ext cx="67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2570" name="AutoShape 27"/>
            <p:cNvSpPr>
              <a:spLocks noChangeArrowheads="1"/>
            </p:cNvSpPr>
            <p:nvPr/>
          </p:nvSpPr>
          <p:spPr bwMode="auto">
            <a:xfrm rot="5400000">
              <a:off x="2532" y="2467"/>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3" name="Group 28"/>
          <p:cNvGrpSpPr>
            <a:grpSpLocks/>
          </p:cNvGrpSpPr>
          <p:nvPr/>
        </p:nvGrpSpPr>
        <p:grpSpPr bwMode="auto">
          <a:xfrm>
            <a:off x="5986463" y="3883025"/>
            <a:ext cx="1216025" cy="630238"/>
            <a:chOff x="3762" y="2366"/>
            <a:chExt cx="766" cy="397"/>
          </a:xfrm>
        </p:grpSpPr>
        <p:sp>
          <p:nvSpPr>
            <p:cNvPr id="22567" name="Line 29"/>
            <p:cNvSpPr>
              <a:spLocks noChangeShapeType="1"/>
            </p:cNvSpPr>
            <p:nvPr/>
          </p:nvSpPr>
          <p:spPr bwMode="auto">
            <a:xfrm>
              <a:off x="3816" y="2565"/>
              <a:ext cx="7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2568" name="AutoShape 30"/>
            <p:cNvSpPr>
              <a:spLocks noChangeArrowheads="1"/>
            </p:cNvSpPr>
            <p:nvPr/>
          </p:nvSpPr>
          <p:spPr bwMode="auto">
            <a:xfrm rot="-5400000">
              <a:off x="3661" y="2467"/>
              <a:ext cx="397" cy="195"/>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2554" name="Group 31"/>
          <p:cNvGrpSpPr>
            <a:grpSpLocks/>
          </p:cNvGrpSpPr>
          <p:nvPr/>
        </p:nvGrpSpPr>
        <p:grpSpPr bwMode="auto">
          <a:xfrm flipH="1">
            <a:off x="3340100" y="3273425"/>
            <a:ext cx="1125538" cy="630238"/>
            <a:chOff x="2120" y="2366"/>
            <a:chExt cx="709" cy="397"/>
          </a:xfrm>
        </p:grpSpPr>
        <p:sp>
          <p:nvSpPr>
            <p:cNvPr id="22565" name="Line 32"/>
            <p:cNvSpPr>
              <a:spLocks noChangeShapeType="1"/>
            </p:cNvSpPr>
            <p:nvPr/>
          </p:nvSpPr>
          <p:spPr bwMode="auto">
            <a:xfrm>
              <a:off x="2120" y="2565"/>
              <a:ext cx="67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2566" name="AutoShape 33"/>
            <p:cNvSpPr>
              <a:spLocks noChangeArrowheads="1"/>
            </p:cNvSpPr>
            <p:nvPr/>
          </p:nvSpPr>
          <p:spPr bwMode="auto">
            <a:xfrm rot="5400000">
              <a:off x="2532" y="2467"/>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grpSp>
        <p:nvGrpSpPr>
          <p:cNvPr id="5" name="Group 34"/>
          <p:cNvGrpSpPr>
            <a:grpSpLocks/>
          </p:cNvGrpSpPr>
          <p:nvPr/>
        </p:nvGrpSpPr>
        <p:grpSpPr bwMode="auto">
          <a:xfrm flipH="1">
            <a:off x="6010275" y="3273425"/>
            <a:ext cx="1216025" cy="630238"/>
            <a:chOff x="3762" y="2366"/>
            <a:chExt cx="766" cy="397"/>
          </a:xfrm>
        </p:grpSpPr>
        <p:sp>
          <p:nvSpPr>
            <p:cNvPr id="22563" name="Line 35"/>
            <p:cNvSpPr>
              <a:spLocks noChangeShapeType="1"/>
            </p:cNvSpPr>
            <p:nvPr/>
          </p:nvSpPr>
          <p:spPr bwMode="auto">
            <a:xfrm>
              <a:off x="3816" y="2565"/>
              <a:ext cx="7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2564" name="AutoShape 36"/>
            <p:cNvSpPr>
              <a:spLocks noChangeArrowheads="1"/>
            </p:cNvSpPr>
            <p:nvPr/>
          </p:nvSpPr>
          <p:spPr bwMode="auto">
            <a:xfrm rot="-5400000">
              <a:off x="3661" y="2467"/>
              <a:ext cx="397" cy="195"/>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2556" name="Rectangle 37"/>
          <p:cNvSpPr>
            <a:spLocks noChangeArrowheads="1"/>
          </p:cNvSpPr>
          <p:nvPr/>
        </p:nvSpPr>
        <p:spPr bwMode="auto">
          <a:xfrm>
            <a:off x="44878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2557" name="Rectangle 38"/>
          <p:cNvSpPr>
            <a:spLocks noChangeArrowheads="1"/>
          </p:cNvSpPr>
          <p:nvPr/>
        </p:nvSpPr>
        <p:spPr bwMode="auto">
          <a:xfrm>
            <a:off x="4432300" y="3706813"/>
            <a:ext cx="1635125"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GOVERNMENT</a:t>
            </a:r>
          </a:p>
        </p:txBody>
      </p:sp>
      <p:sp>
        <p:nvSpPr>
          <p:cNvPr id="22558" name="Rectangle 39"/>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2559" name="Rectangle 40"/>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RESOURCE/</a:t>
            </a:r>
          </a:p>
          <a:p>
            <a:pPr algn="ctr" eaLnBrk="0" hangingPunct="0"/>
            <a:r>
              <a:rPr lang="en-US" sz="1600" b="1">
                <a:solidFill>
                  <a:srgbClr val="000000"/>
                </a:solidFill>
                <a:latin typeface="Constantia" pitchFamily="18" charset="0"/>
              </a:rPr>
              <a:t>FACTOR</a:t>
            </a:r>
          </a:p>
          <a:p>
            <a:pPr algn="ctr" eaLnBrk="0" hangingPunct="0"/>
            <a:r>
              <a:rPr lang="en-US" sz="1600" b="1">
                <a:solidFill>
                  <a:srgbClr val="000000"/>
                </a:solidFill>
                <a:latin typeface="Constantia" pitchFamily="18" charset="0"/>
              </a:rPr>
              <a:t>MARKET</a:t>
            </a:r>
          </a:p>
        </p:txBody>
      </p:sp>
      <p:sp>
        <p:nvSpPr>
          <p:cNvPr id="22560" name="AutoShape 41"/>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2561" name="AutoShape 42"/>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2562" name="Rectangle 49"/>
          <p:cNvSpPr>
            <a:spLocks noChangeArrowheads="1"/>
          </p:cNvSpPr>
          <p:nvPr/>
        </p:nvSpPr>
        <p:spPr bwMode="auto">
          <a:xfrm>
            <a:off x="1760538" y="147638"/>
            <a:ext cx="7324725" cy="519112"/>
          </a:xfrm>
          <a:prstGeom prst="rect">
            <a:avLst/>
          </a:prstGeom>
          <a:noFill/>
          <a:ln w="19050">
            <a:noFill/>
            <a:miter lim="800000"/>
            <a:headEnd/>
            <a:tailEnd/>
          </a:ln>
        </p:spPr>
        <p:txBody>
          <a:bodyPr wrap="none" lIns="92075" tIns="46038" rIns="92075" bIns="46038">
            <a:spAutoFit/>
          </a:bodyPr>
          <a:lstStyle/>
          <a:p>
            <a:pPr eaLnBrk="0" hangingPunct="0"/>
            <a:r>
              <a:rPr lang="en-US" sz="2800" b="1">
                <a:solidFill>
                  <a:srgbClr val="000099"/>
                </a:solidFill>
                <a:latin typeface="Times New Roman" pitchFamily="18" charset="0"/>
              </a:rPr>
              <a:t>PUBLIC SECTOR: GOVERNMENT’S ROLE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433</TotalTime>
  <Words>1096</Words>
  <Application>Microsoft Office PowerPoint</Application>
  <PresentationFormat>On-screen Show (4:3)</PresentationFormat>
  <Paragraphs>184</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The American Economy</vt:lpstr>
      <vt:lpstr>The Circular Flow of Economic Activity</vt:lpstr>
      <vt:lpstr>Slide 3</vt:lpstr>
      <vt:lpstr>Slide 4</vt:lpstr>
      <vt:lpstr>Slide 5</vt:lpstr>
      <vt:lpstr>Slide 6</vt:lpstr>
      <vt:lpstr>Slide 7</vt:lpstr>
      <vt:lpstr>Slide 8</vt:lpstr>
      <vt:lpstr>Slide 9</vt:lpstr>
      <vt:lpstr>Slide 10</vt:lpstr>
      <vt:lpstr>Slide 11</vt:lpstr>
      <vt:lpstr>Productivity and Economic Growth</vt:lpstr>
      <vt:lpstr>The Three Fundamental Questions of Economics</vt:lpstr>
      <vt:lpstr>Economic Systems</vt:lpstr>
      <vt:lpstr>Economics Systems</vt:lpstr>
      <vt:lpstr>Adam Smith and Capitalism</vt:lpstr>
      <vt:lpstr>Aspects of Capitalism</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Economy</dc:title>
  <dc:creator>WCPSS</dc:creator>
  <cp:lastModifiedBy>nmosley</cp:lastModifiedBy>
  <cp:revision>17</cp:revision>
  <dcterms:created xsi:type="dcterms:W3CDTF">2009-11-30T12:47:23Z</dcterms:created>
  <dcterms:modified xsi:type="dcterms:W3CDTF">2013-05-08T13:55:15Z</dcterms:modified>
</cp:coreProperties>
</file>