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0" r:id="rId5"/>
    <p:sldId id="261" r:id="rId6"/>
    <p:sldId id="262" r:id="rId7"/>
    <p:sldId id="264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0" autoAdjust="0"/>
    <p:restoredTop sz="94660"/>
  </p:normalViewPr>
  <p:slideViewPr>
    <p:cSldViewPr>
      <p:cViewPr varScale="1">
        <p:scale>
          <a:sx n="60" d="100"/>
          <a:sy n="60" d="100"/>
        </p:scale>
        <p:origin x="3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29A8-5F6A-4373-9999-7A7448B6D439}" type="datetimeFigureOut">
              <a:rPr lang="en-US" smtClean="0"/>
              <a:pPr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922B2-DC38-4C69-AC25-92ADF2F839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cpss.net/common-cor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mosley@wcpss.net" TargetMode="External"/><Relationship Id="rId2" Type="http://schemas.openxmlformats.org/officeDocument/2006/relationships/hyperlink" Target="http://mosleysocialstudies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FL00101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953000" cy="398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48600" cy="1470025"/>
          </a:xfrm>
        </p:spPr>
        <p:txBody>
          <a:bodyPr/>
          <a:lstStyle/>
          <a:p>
            <a:r>
              <a:rPr lang="en-US" b="1" dirty="0"/>
              <a:t>Welcome to Open House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410200"/>
            <a:ext cx="7620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Ms. Mosley / American History II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and Instructor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676400"/>
            <a:ext cx="4800600" cy="2895600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000" u="sng" dirty="0"/>
              <a:t>Nancy Snipes </a:t>
            </a:r>
            <a:r>
              <a:rPr lang="en-US" sz="2000" u="sng" dirty="0" smtClean="0"/>
              <a:t>Mosley</a:t>
            </a:r>
            <a:endParaRPr lang="en-US" sz="2000" u="sng" dirty="0"/>
          </a:p>
          <a:p>
            <a:pPr lvl="0"/>
            <a:r>
              <a:rPr lang="en-US" sz="2000" dirty="0"/>
              <a:t>B.A. in Sociology and Journalism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&amp; Mass </a:t>
            </a:r>
            <a:r>
              <a:rPr lang="en-US" sz="2000" dirty="0" err="1" smtClean="0"/>
              <a:t>Comm</a:t>
            </a:r>
            <a:r>
              <a:rPr lang="en-US" sz="2000" dirty="0" smtClean="0"/>
              <a:t> </a:t>
            </a:r>
            <a:r>
              <a:rPr lang="en-US" sz="2000" dirty="0"/>
              <a:t>from UNC-Chapel Hill</a:t>
            </a:r>
          </a:p>
          <a:p>
            <a:pPr lvl="0"/>
            <a:r>
              <a:rPr lang="en-US" sz="2000" dirty="0"/>
              <a:t>Worked at NC Governor’s School</a:t>
            </a:r>
          </a:p>
          <a:p>
            <a:pPr lvl="0"/>
            <a:r>
              <a:rPr lang="en-US" sz="2000" dirty="0"/>
              <a:t>M.A.Ed. from Wake Forest </a:t>
            </a:r>
            <a:r>
              <a:rPr lang="en-US" sz="2000" dirty="0" smtClean="0"/>
              <a:t>University</a:t>
            </a:r>
          </a:p>
          <a:p>
            <a:pPr lvl="0"/>
            <a:r>
              <a:rPr lang="en-US" sz="2000" dirty="0" smtClean="0"/>
              <a:t>Joined LRHS in 2004</a:t>
            </a:r>
            <a:endParaRPr lang="en-US" sz="2000" dirty="0"/>
          </a:p>
          <a:p>
            <a:pPr lvl="0"/>
            <a:r>
              <a:rPr lang="en-US" sz="2000" dirty="0"/>
              <a:t>National Board Certified</a:t>
            </a:r>
          </a:p>
          <a:p>
            <a:pPr lvl="0"/>
            <a:r>
              <a:rPr lang="en-US" sz="2000" dirty="0"/>
              <a:t>Model UN </a:t>
            </a:r>
            <a:r>
              <a:rPr lang="en-US" sz="2000" dirty="0" smtClean="0"/>
              <a:t>Advisor</a:t>
            </a:r>
          </a:p>
          <a:p>
            <a:pPr lvl="0">
              <a:buNone/>
            </a:pP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3124200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800"/>
              </a:spcAft>
            </a:pPr>
            <a:r>
              <a:rPr lang="en-US" sz="3600" b="1" dirty="0" smtClean="0"/>
              <a:t>American II</a:t>
            </a:r>
            <a:endParaRPr lang="en-US" sz="24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Required for graduation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Exam is </a:t>
            </a:r>
            <a:r>
              <a:rPr lang="en-US" sz="2200" dirty="0" smtClean="0"/>
              <a:t>20</a:t>
            </a:r>
            <a:r>
              <a:rPr lang="en-US" sz="2200" dirty="0" smtClean="0"/>
              <a:t>% of final grade </a:t>
            </a:r>
            <a:r>
              <a:rPr lang="en-US" sz="2200" dirty="0" smtClean="0"/>
              <a:t>(may be NCFE or teacher made, stay tuned…)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Honors </a:t>
            </a:r>
            <a:r>
              <a:rPr lang="en-US" sz="2200" dirty="0" smtClean="0"/>
              <a:t>involves more independent reading and more rigorous writing assignments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 t="10447" r="23880" b="32106"/>
          <a:stretch/>
        </p:blipFill>
        <p:spPr>
          <a:xfrm>
            <a:off x="4724400" y="4830762"/>
            <a:ext cx="1736748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34232" r="25001" b="18022"/>
          <a:stretch/>
        </p:blipFill>
        <p:spPr>
          <a:xfrm>
            <a:off x="6705600" y="4830762"/>
            <a:ext cx="1766776" cy="143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Local Settings\Temporary Internet Files\Content.IE5\5NE5G3XT\MP900408891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l="5417" r="5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 “Typical” Class Period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315200" cy="3840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Mix of:</a:t>
            </a:r>
          </a:p>
          <a:p>
            <a:r>
              <a:rPr lang="en-US" dirty="0" smtClean="0"/>
              <a:t>Direct instruction, notes, video, etc. </a:t>
            </a:r>
            <a:br>
              <a:rPr lang="en-US" dirty="0" smtClean="0"/>
            </a:br>
            <a:r>
              <a:rPr lang="en-US" dirty="0" smtClean="0"/>
              <a:t>with whole class discussion</a:t>
            </a:r>
          </a:p>
          <a:p>
            <a:r>
              <a:rPr lang="en-US" dirty="0" smtClean="0"/>
              <a:t>Independent reading and writing</a:t>
            </a:r>
          </a:p>
          <a:p>
            <a:pPr lvl="0"/>
            <a:r>
              <a:rPr lang="en-US" dirty="0" smtClean="0"/>
              <a:t>Partner </a:t>
            </a:r>
            <a:r>
              <a:rPr lang="en-US" dirty="0"/>
              <a:t>or group activity </a:t>
            </a:r>
          </a:p>
          <a:p>
            <a:endParaRPr lang="en-US" dirty="0"/>
          </a:p>
        </p:txBody>
      </p:sp>
      <p:pic>
        <p:nvPicPr>
          <p:cNvPr id="6146" name="Picture 2" descr="Pictur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953000"/>
            <a:ext cx="2779059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Course Benefits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029200" cy="48768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Deepen understanding of historical legacies and trends in America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Connect the past, present, and future in American and global affairs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Improve reading, writing, research, and presentation skills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Develop decision-making and problem-solving abilities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Prepare to participate in the American political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3400723"/>
            <a:ext cx="2514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"Whenever the people are well-informed, they can be trusted with their own government."  </a:t>
            </a:r>
          </a:p>
          <a:p>
            <a:r>
              <a:rPr lang="en-US" sz="2000" dirty="0" smtClean="0"/>
              <a:t> </a:t>
            </a:r>
            <a:br>
              <a:rPr lang="en-US" sz="2000" dirty="0" smtClean="0"/>
            </a:br>
            <a:r>
              <a:rPr lang="en-US" sz="2000" dirty="0" smtClean="0"/>
              <a:t>- Thomas Jefferson</a:t>
            </a:r>
            <a:endParaRPr lang="en-US" sz="2000" dirty="0"/>
          </a:p>
        </p:txBody>
      </p:sp>
      <p:pic>
        <p:nvPicPr>
          <p:cNvPr id="7" name="Picture 5" descr="http://upload.wikimedia.org/wikipedia/commons/1/1e/Thomas_Jefferson_by_Rembrandt_Peale,_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65275"/>
            <a:ext cx="1370497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acupuncture.org.au/portals/0/AACMAFiles/Images/Publications/Open%20Book.jpg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 l="6944" r="37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Curriculum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447800"/>
            <a:ext cx="28194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Great West </a:t>
            </a:r>
            <a:br>
              <a:rPr lang="en-US" dirty="0" smtClean="0"/>
            </a:br>
            <a:r>
              <a:rPr lang="en-US" dirty="0" smtClean="0"/>
              <a:t>&amp; Gilded Age </a:t>
            </a:r>
            <a:br>
              <a:rPr lang="en-US" dirty="0" smtClean="0"/>
            </a:br>
            <a:r>
              <a:rPr lang="en-US" sz="1900" dirty="0" smtClean="0"/>
              <a:t>(1870-1920)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Imperialism </a:t>
            </a:r>
            <a:br>
              <a:rPr lang="en-US" dirty="0" smtClean="0"/>
            </a:br>
            <a:r>
              <a:rPr lang="en-US" dirty="0" smtClean="0"/>
              <a:t>&amp; Isolationism </a:t>
            </a:r>
            <a:r>
              <a:rPr lang="en-US" sz="1900" dirty="0" smtClean="0"/>
              <a:t>(1890-1930)</a:t>
            </a:r>
          </a:p>
          <a:p>
            <a:pPr lvl="0"/>
            <a:endParaRPr lang="en-US" sz="1900" dirty="0" smtClean="0"/>
          </a:p>
          <a:p>
            <a:pPr lvl="0"/>
            <a:r>
              <a:rPr lang="en-US" dirty="0" smtClean="0"/>
              <a:t>Speakeasies </a:t>
            </a:r>
            <a:br>
              <a:rPr lang="en-US" dirty="0" smtClean="0"/>
            </a:br>
            <a:r>
              <a:rPr lang="en-US" dirty="0" smtClean="0"/>
              <a:t>&amp; </a:t>
            </a:r>
            <a:r>
              <a:rPr lang="en-US" dirty="0" err="1" smtClean="0"/>
              <a:t>Hoovervilles</a:t>
            </a:r>
            <a:r>
              <a:rPr lang="en-US" dirty="0" smtClean="0"/>
              <a:t> </a:t>
            </a:r>
            <a:r>
              <a:rPr lang="en-US" sz="1900" dirty="0" smtClean="0"/>
              <a:t>(1920-1940)</a:t>
            </a:r>
          </a:p>
          <a:p>
            <a:endParaRPr lang="en-US" dirty="0"/>
          </a:p>
        </p:txBody>
      </p:sp>
      <p:pic>
        <p:nvPicPr>
          <p:cNvPr id="7" name="Picture 6" descr="gildedage.jpg"/>
          <p:cNvPicPr>
            <a:picLocks noChangeAspect="1"/>
          </p:cNvPicPr>
          <p:nvPr/>
        </p:nvPicPr>
        <p:blipFill>
          <a:blip r:embed="rId3" cstate="print"/>
          <a:srcRect l="20465" r="18018" b="10339"/>
          <a:stretch>
            <a:fillRect/>
          </a:stretch>
        </p:blipFill>
        <p:spPr>
          <a:xfrm>
            <a:off x="0" y="1600200"/>
            <a:ext cx="1447800" cy="1371600"/>
          </a:xfrm>
          <a:prstGeom prst="rect">
            <a:avLst/>
          </a:prstGeom>
        </p:spPr>
      </p:pic>
      <p:pic>
        <p:nvPicPr>
          <p:cNvPr id="8" name="Picture 7" descr="world_war_one.jpg"/>
          <p:cNvPicPr>
            <a:picLocks noChangeAspect="1"/>
          </p:cNvPicPr>
          <p:nvPr/>
        </p:nvPicPr>
        <p:blipFill>
          <a:blip r:embed="rId4" cstate="print"/>
          <a:srcRect r="4203" b="38293"/>
          <a:stretch>
            <a:fillRect/>
          </a:stretch>
        </p:blipFill>
        <p:spPr>
          <a:xfrm>
            <a:off x="0" y="3124200"/>
            <a:ext cx="1447800" cy="1375410"/>
          </a:xfrm>
          <a:prstGeom prst="rect">
            <a:avLst/>
          </a:prstGeom>
        </p:spPr>
      </p:pic>
      <p:pic>
        <p:nvPicPr>
          <p:cNvPr id="9" name="Picture 8" descr="depression_f.jpg"/>
          <p:cNvPicPr>
            <a:picLocks noChangeAspect="1"/>
          </p:cNvPicPr>
          <p:nvPr/>
        </p:nvPicPr>
        <p:blipFill>
          <a:blip r:embed="rId5" cstate="print"/>
          <a:srcRect l="17790" t="1805" r="6364" b="5425"/>
          <a:stretch>
            <a:fillRect/>
          </a:stretch>
        </p:blipFill>
        <p:spPr>
          <a:xfrm>
            <a:off x="0" y="4724400"/>
            <a:ext cx="1447800" cy="1371600"/>
          </a:xfrm>
          <a:prstGeom prst="rect">
            <a:avLst/>
          </a:prstGeom>
        </p:spPr>
      </p:pic>
      <p:pic>
        <p:nvPicPr>
          <p:cNvPr id="10" name="Picture 9" descr="abomb.jpg"/>
          <p:cNvPicPr>
            <a:picLocks noChangeAspect="1"/>
          </p:cNvPicPr>
          <p:nvPr/>
        </p:nvPicPr>
        <p:blipFill>
          <a:blip r:embed="rId6" cstate="print"/>
          <a:srcRect l="27406" t="18000" r="20028" b="34000"/>
          <a:stretch>
            <a:fillRect/>
          </a:stretch>
        </p:blipFill>
        <p:spPr>
          <a:xfrm>
            <a:off x="4648200" y="1600200"/>
            <a:ext cx="1447800" cy="1371600"/>
          </a:xfrm>
          <a:prstGeom prst="rect">
            <a:avLst/>
          </a:prstGeom>
        </p:spPr>
      </p:pic>
      <p:pic>
        <p:nvPicPr>
          <p:cNvPr id="11" name="Picture 10" descr="Birmingham_campaign_dogs.jpg"/>
          <p:cNvPicPr>
            <a:picLocks noChangeAspect="1"/>
          </p:cNvPicPr>
          <p:nvPr/>
        </p:nvPicPr>
        <p:blipFill>
          <a:blip r:embed="rId7" cstate="print"/>
          <a:srcRect l="10000" t="13674" r="25787"/>
          <a:stretch>
            <a:fillRect/>
          </a:stretch>
        </p:blipFill>
        <p:spPr>
          <a:xfrm>
            <a:off x="4648200" y="3124200"/>
            <a:ext cx="1447800" cy="1371600"/>
          </a:xfrm>
          <a:prstGeom prst="rect">
            <a:avLst/>
          </a:prstGeom>
        </p:spPr>
      </p:pic>
      <p:pic>
        <p:nvPicPr>
          <p:cNvPr id="12" name="Picture 11" descr="911.jpg"/>
          <p:cNvPicPr>
            <a:picLocks noChangeAspect="1"/>
          </p:cNvPicPr>
          <p:nvPr/>
        </p:nvPicPr>
        <p:blipFill>
          <a:blip r:embed="rId8" cstate="print"/>
          <a:srcRect t="16713" r="22589"/>
          <a:stretch>
            <a:fillRect/>
          </a:stretch>
        </p:blipFill>
        <p:spPr>
          <a:xfrm>
            <a:off x="4660900" y="4724400"/>
            <a:ext cx="1435100" cy="137160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6324600" y="1447800"/>
            <a:ext cx="2819400" cy="48768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From D-day</a:t>
            </a:r>
            <a:br>
              <a:rPr lang="en-US" dirty="0" smtClean="0"/>
            </a:br>
            <a:r>
              <a:rPr lang="en-US" dirty="0" smtClean="0"/>
              <a:t>to Doomsday</a:t>
            </a:r>
            <a:br>
              <a:rPr lang="en-US" dirty="0" smtClean="0"/>
            </a:br>
            <a:r>
              <a:rPr lang="en-US" sz="1900" dirty="0" smtClean="0"/>
              <a:t>(1940-1960)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Crisis of </a:t>
            </a:r>
            <a:br>
              <a:rPr lang="en-US" dirty="0" smtClean="0"/>
            </a:br>
            <a:r>
              <a:rPr lang="en-US" dirty="0" smtClean="0"/>
              <a:t>Authority</a:t>
            </a:r>
            <a:br>
              <a:rPr lang="en-US" dirty="0" smtClean="0"/>
            </a:br>
            <a:r>
              <a:rPr lang="en-US" sz="1900" dirty="0" smtClean="0"/>
              <a:t>(1960-1980)</a:t>
            </a:r>
          </a:p>
          <a:p>
            <a:pPr lvl="0"/>
            <a:endParaRPr lang="en-US" sz="1900" dirty="0" smtClean="0"/>
          </a:p>
          <a:p>
            <a:pPr lvl="0"/>
            <a:r>
              <a:rPr lang="en-US" dirty="0" smtClean="0"/>
              <a:t>New Hopes, </a:t>
            </a:r>
            <a:br>
              <a:rPr lang="en-US" dirty="0" smtClean="0"/>
            </a:br>
            <a:r>
              <a:rPr lang="en-US" dirty="0" smtClean="0"/>
              <a:t>New Fears</a:t>
            </a:r>
            <a:br>
              <a:rPr lang="en-US" dirty="0" smtClean="0"/>
            </a:br>
            <a:r>
              <a:rPr lang="en-US" sz="1900" dirty="0" smtClean="0"/>
              <a:t>(1980-Present)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How You Can Help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057400"/>
            <a:ext cx="5334000" cy="4068763"/>
          </a:xfrm>
        </p:spPr>
        <p:txBody>
          <a:bodyPr/>
          <a:lstStyle/>
          <a:p>
            <a:pPr lvl="0"/>
            <a:r>
              <a:rPr lang="en-US" dirty="0"/>
              <a:t>Have high but reasonable expectations</a:t>
            </a:r>
          </a:p>
          <a:p>
            <a:pPr lvl="0"/>
            <a:r>
              <a:rPr lang="en-US" dirty="0"/>
              <a:t>Encourage asking for help</a:t>
            </a:r>
          </a:p>
          <a:p>
            <a:pPr lvl="0"/>
            <a:r>
              <a:rPr lang="en-US" dirty="0"/>
              <a:t>Help teach study skills</a:t>
            </a:r>
          </a:p>
          <a:p>
            <a:pPr lvl="0"/>
            <a:r>
              <a:rPr lang="en-US" dirty="0"/>
              <a:t>Stay informed and keep me informed</a:t>
            </a:r>
          </a:p>
          <a:p>
            <a:endParaRPr lang="en-US" dirty="0"/>
          </a:p>
        </p:txBody>
      </p:sp>
      <p:pic>
        <p:nvPicPr>
          <p:cNvPr id="1030" name="Picture 6" descr="C:\Documents and Settings\nmosley\Local Settings\Temporary Internet Files\Content.IE5\28R9X4TF\MP90039932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2081784" cy="31211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Administrator\Local Settings\Temporary Internet Files\Content.IE5\A75KNW5E\MP900174977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4572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Course Materials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Binder or folder</a:t>
            </a:r>
          </a:p>
          <a:p>
            <a:r>
              <a:rPr lang="en-US" dirty="0" smtClean="0"/>
              <a:t>Loose-leaf notebook paper</a:t>
            </a:r>
          </a:p>
          <a:p>
            <a:r>
              <a:rPr lang="en-US" dirty="0" smtClean="0"/>
              <a:t>No. 2 pencils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sz="2400" dirty="0" smtClean="0"/>
              <a:t>Strongly recommended:</a:t>
            </a:r>
          </a:p>
          <a:p>
            <a:r>
              <a:rPr lang="en-US" sz="2400" dirty="0" smtClean="0"/>
              <a:t>Use of an agenda or planner</a:t>
            </a:r>
          </a:p>
          <a:p>
            <a:r>
              <a:rPr lang="en-US" sz="2400" dirty="0" err="1" smtClean="0"/>
              <a:t>Highlighers</a:t>
            </a:r>
            <a:endParaRPr lang="en-US" sz="2400" dirty="0" smtClean="0"/>
          </a:p>
          <a:p>
            <a:r>
              <a:rPr lang="en-US" sz="2400" dirty="0" smtClean="0"/>
              <a:t>4x6 index cards</a:t>
            </a:r>
            <a:endParaRPr lang="en-US" sz="2400" dirty="0"/>
          </a:p>
        </p:txBody>
      </p:sp>
      <p:pic>
        <p:nvPicPr>
          <p:cNvPr id="1031" name="Picture 7" descr="C:\Documents and Settings\nmosley\Local Settings\Temporary Internet Files\Content.IE5\28R9X4TF\MC900239307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10400" y="3352800"/>
            <a:ext cx="1837030" cy="14456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53200" y="48006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Donations appreciated!</a:t>
            </a:r>
            <a:endParaRPr lang="en-US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Stay In Touch…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mosleysocialstudies.weebly.com</a:t>
            </a:r>
            <a:endParaRPr lang="en-US" dirty="0" smtClean="0"/>
          </a:p>
          <a:p>
            <a:pPr lvl="0">
              <a:spcAft>
                <a:spcPts val="1200"/>
              </a:spcAft>
            </a:pPr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nmosley@wcpss.net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Power School: See LRHS website for info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Student will use Remind and Google Classroom for assignments – email me if you would like Parent access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pic>
        <p:nvPicPr>
          <p:cNvPr id="1026" name="Picture 2" descr="http://mosleysocialstudies.weebly.com/uploads/1/0/4/6/10464811/133926967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83" y="5599274"/>
            <a:ext cx="4464017" cy="635173"/>
          </a:xfrm>
          <a:prstGeom prst="rect">
            <a:avLst/>
          </a:prstGeom>
          <a:ln>
            <a:noFill/>
          </a:ln>
          <a:effectLst>
            <a:outerShdw blurRad="152400" dist="101600" dir="2700000" sx="98000" sy="98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54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280</TotalTime>
  <Words>217</Words>
  <Application>Microsoft Office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Welcome to Open House!</vt:lpstr>
      <vt:lpstr>Course and Instructor</vt:lpstr>
      <vt:lpstr>A “Typical” Class Period</vt:lpstr>
      <vt:lpstr>Course Benefits</vt:lpstr>
      <vt:lpstr>Curriculum</vt:lpstr>
      <vt:lpstr>How You Can Help</vt:lpstr>
      <vt:lpstr>Course Materials</vt:lpstr>
      <vt:lpstr>Stay In Touch…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House!</dc:title>
  <dc:creator>Wake County Public Schools</dc:creator>
  <cp:lastModifiedBy>nmosley</cp:lastModifiedBy>
  <cp:revision>33</cp:revision>
  <dcterms:created xsi:type="dcterms:W3CDTF">2011-08-23T16:18:37Z</dcterms:created>
  <dcterms:modified xsi:type="dcterms:W3CDTF">2017-08-24T21:49:26Z</dcterms:modified>
</cp:coreProperties>
</file>