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69" r:id="rId4"/>
    <p:sldId id="270" r:id="rId5"/>
    <p:sldId id="261" r:id="rId6"/>
    <p:sldId id="271" r:id="rId7"/>
    <p:sldId id="272" r:id="rId8"/>
    <p:sldId id="274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24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29A8-5F6A-4373-9999-7A7448B6D439}" type="datetimeFigureOut">
              <a:rPr lang="en-US" smtClean="0"/>
              <a:pPr/>
              <a:t>8/24/2017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922B2-DC38-4C69-AC25-92ADF2F839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29A8-5F6A-4373-9999-7A7448B6D439}" type="datetimeFigureOut">
              <a:rPr lang="en-US" smtClean="0"/>
              <a:pPr/>
              <a:t>8/24/2017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922B2-DC38-4C69-AC25-92ADF2F839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29A8-5F6A-4373-9999-7A7448B6D439}" type="datetimeFigureOut">
              <a:rPr lang="en-US" smtClean="0"/>
              <a:pPr/>
              <a:t>8/24/2017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922B2-DC38-4C69-AC25-92ADF2F839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29A8-5F6A-4373-9999-7A7448B6D439}" type="datetimeFigureOut">
              <a:rPr lang="en-US" smtClean="0"/>
              <a:pPr/>
              <a:t>8/24/2017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922B2-DC38-4C69-AC25-92ADF2F839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29A8-5F6A-4373-9999-7A7448B6D439}" type="datetimeFigureOut">
              <a:rPr lang="en-US" smtClean="0"/>
              <a:pPr/>
              <a:t>8/24/2017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922B2-DC38-4C69-AC25-92ADF2F839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29A8-5F6A-4373-9999-7A7448B6D439}" type="datetimeFigureOut">
              <a:rPr lang="en-US" smtClean="0"/>
              <a:pPr/>
              <a:t>8/24/2017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922B2-DC38-4C69-AC25-92ADF2F839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29A8-5F6A-4373-9999-7A7448B6D439}" type="datetimeFigureOut">
              <a:rPr lang="en-US" smtClean="0"/>
              <a:pPr/>
              <a:t>8/24/2017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922B2-DC38-4C69-AC25-92ADF2F839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29A8-5F6A-4373-9999-7A7448B6D439}" type="datetimeFigureOut">
              <a:rPr lang="en-US" smtClean="0"/>
              <a:pPr/>
              <a:t>8/24/2017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922B2-DC38-4C69-AC25-92ADF2F839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29A8-5F6A-4373-9999-7A7448B6D439}" type="datetimeFigureOut">
              <a:rPr lang="en-US" smtClean="0"/>
              <a:pPr/>
              <a:t>8/24/2017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922B2-DC38-4C69-AC25-92ADF2F839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29A8-5F6A-4373-9999-7A7448B6D439}" type="datetimeFigureOut">
              <a:rPr lang="en-US" smtClean="0"/>
              <a:pPr/>
              <a:t>8/24/2017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922B2-DC38-4C69-AC25-92ADF2F839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29A8-5F6A-4373-9999-7A7448B6D439}" type="datetimeFigureOut">
              <a:rPr lang="en-US" smtClean="0"/>
              <a:pPr/>
              <a:t>8/24/2017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922B2-DC38-4C69-AC25-92ADF2F839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BE29A8-5F6A-4373-9999-7A7448B6D439}" type="datetimeFigureOut">
              <a:rPr lang="en-US" smtClean="0"/>
              <a:pPr/>
              <a:t>8/24/2017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1922B2-DC38-4C69-AC25-92ADF2F8395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cpss.net/common-core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12" Type="http://schemas.openxmlformats.org/officeDocument/2006/relationships/image" Target="../media/image17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jpeg"/><Relationship Id="rId11" Type="http://schemas.openxmlformats.org/officeDocument/2006/relationships/image" Target="../media/image16.jpe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nmosley@wcpss.net" TargetMode="External"/><Relationship Id="rId2" Type="http://schemas.openxmlformats.org/officeDocument/2006/relationships/hyperlink" Target="http://mosleysocialstudies.weebly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CFL00101_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1524000"/>
            <a:ext cx="4953000" cy="3984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848600" cy="1470025"/>
          </a:xfrm>
        </p:spPr>
        <p:txBody>
          <a:bodyPr/>
          <a:lstStyle/>
          <a:p>
            <a:r>
              <a:rPr lang="en-US" b="1" dirty="0"/>
              <a:t>Welcome to Open House</a:t>
            </a:r>
            <a:r>
              <a:rPr lang="en-US" b="1" dirty="0" smtClean="0"/>
              <a:t>!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410200"/>
            <a:ext cx="6400800" cy="17526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Ms. Mosley / Civics and Economics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Course and Instructor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0" y="1676400"/>
            <a:ext cx="4800600" cy="2895600"/>
          </a:xfrm>
        </p:spPr>
        <p:txBody>
          <a:bodyPr>
            <a:noAutofit/>
          </a:bodyPr>
          <a:lstStyle/>
          <a:p>
            <a:pPr lvl="0">
              <a:buNone/>
            </a:pPr>
            <a:r>
              <a:rPr lang="en-US" sz="2000" u="sng" dirty="0"/>
              <a:t>Nancy Snipes </a:t>
            </a:r>
            <a:r>
              <a:rPr lang="en-US" sz="2000" u="sng" dirty="0" smtClean="0"/>
              <a:t>Mosley</a:t>
            </a:r>
            <a:endParaRPr lang="en-US" sz="2000" u="sng" dirty="0"/>
          </a:p>
          <a:p>
            <a:pPr lvl="0"/>
            <a:r>
              <a:rPr lang="en-US" sz="2000" dirty="0"/>
              <a:t>B.A. in Sociology and Journalism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&amp; Mass </a:t>
            </a:r>
            <a:r>
              <a:rPr lang="en-US" sz="2000" dirty="0" err="1" smtClean="0"/>
              <a:t>Comm</a:t>
            </a:r>
            <a:r>
              <a:rPr lang="en-US" sz="2000" dirty="0" smtClean="0"/>
              <a:t> </a:t>
            </a:r>
            <a:r>
              <a:rPr lang="en-US" sz="2000" dirty="0"/>
              <a:t>from UNC-Chapel Hill</a:t>
            </a:r>
          </a:p>
          <a:p>
            <a:pPr lvl="0"/>
            <a:r>
              <a:rPr lang="en-US" sz="2000" dirty="0"/>
              <a:t>Worked at NC Governor’s School</a:t>
            </a:r>
          </a:p>
          <a:p>
            <a:pPr lvl="0"/>
            <a:r>
              <a:rPr lang="en-US" sz="2000" dirty="0"/>
              <a:t>M.A.Ed. from Wake Forest </a:t>
            </a:r>
            <a:r>
              <a:rPr lang="en-US" sz="2000" dirty="0" smtClean="0"/>
              <a:t>University</a:t>
            </a:r>
          </a:p>
          <a:p>
            <a:pPr lvl="0"/>
            <a:r>
              <a:rPr lang="en-US" sz="2000" dirty="0" smtClean="0"/>
              <a:t>Joined LRHS in 2004</a:t>
            </a:r>
            <a:endParaRPr lang="en-US" sz="2000" dirty="0"/>
          </a:p>
          <a:p>
            <a:pPr lvl="0"/>
            <a:r>
              <a:rPr lang="en-US" sz="2000" dirty="0"/>
              <a:t>National Board Certified</a:t>
            </a:r>
          </a:p>
          <a:p>
            <a:pPr lvl="0"/>
            <a:r>
              <a:rPr lang="en-US" sz="2000" dirty="0"/>
              <a:t>Model UN </a:t>
            </a:r>
            <a:r>
              <a:rPr lang="en-US" sz="2000" dirty="0" smtClean="0"/>
              <a:t>Advisor</a:t>
            </a:r>
          </a:p>
          <a:p>
            <a:pPr lvl="0">
              <a:buNone/>
            </a:pPr>
            <a:endParaRPr lang="en-US" sz="20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533400" y="1600200"/>
            <a:ext cx="3124200" cy="44730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800"/>
              </a:spcAft>
            </a:pPr>
            <a:r>
              <a:rPr lang="en-US" sz="3600" b="1" dirty="0" smtClean="0"/>
              <a:t>Civics &amp; Econ</a:t>
            </a:r>
            <a:endParaRPr lang="en-US" sz="2400" b="1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sz="2200" dirty="0" smtClean="0"/>
              <a:t>Required for graduation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200" dirty="0" smtClean="0"/>
              <a:t>Exam is teacher-made worth 20% of final grade </a:t>
            </a:r>
            <a:r>
              <a:rPr lang="en-US" sz="2200" dirty="0" smtClean="0"/>
              <a:t>(may be NCFE or teacher-made, stay tuned…)</a:t>
            </a:r>
            <a:endParaRPr lang="en-US" sz="22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sz="2200" dirty="0" smtClean="0"/>
              <a:t>Honors involves more independent reading and more rigorous writing assignments</a:t>
            </a:r>
            <a:endParaRPr lang="en-US" sz="2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80" t="10447" r="23880" b="32106"/>
          <a:stretch/>
        </p:blipFill>
        <p:spPr>
          <a:xfrm>
            <a:off x="4724400" y="4830762"/>
            <a:ext cx="1736748" cy="14324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33" t="34232" r="25001" b="18022"/>
          <a:stretch/>
        </p:blipFill>
        <p:spPr>
          <a:xfrm>
            <a:off x="6705600" y="4830762"/>
            <a:ext cx="1766776" cy="14324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90871569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dministrator\Local Settings\Temporary Internet Files\Content.IE5\5NE5G3XT\MP900408891[1]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 l="5417" r="541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A “Typical” Class Period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828800"/>
            <a:ext cx="7315200" cy="38401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Mix of:</a:t>
            </a:r>
          </a:p>
          <a:p>
            <a:r>
              <a:rPr lang="en-US" dirty="0" smtClean="0"/>
              <a:t>Direct instruction, notes, video, etc. </a:t>
            </a:r>
            <a:br>
              <a:rPr lang="en-US" dirty="0" smtClean="0"/>
            </a:br>
            <a:r>
              <a:rPr lang="en-US" dirty="0" smtClean="0"/>
              <a:t>with whole class discussion</a:t>
            </a:r>
          </a:p>
          <a:p>
            <a:r>
              <a:rPr lang="en-US" dirty="0" smtClean="0"/>
              <a:t>Independent reading and writing</a:t>
            </a:r>
          </a:p>
          <a:p>
            <a:pPr lvl="0"/>
            <a:r>
              <a:rPr lang="en-US" dirty="0" smtClean="0"/>
              <a:t>Partner </a:t>
            </a:r>
            <a:r>
              <a:rPr lang="en-US" dirty="0"/>
              <a:t>or group activity </a:t>
            </a:r>
          </a:p>
          <a:p>
            <a:endParaRPr lang="en-US" dirty="0"/>
          </a:p>
        </p:txBody>
      </p:sp>
      <p:pic>
        <p:nvPicPr>
          <p:cNvPr id="6146" name="Picture 2" descr="Picture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8800" y="4953000"/>
            <a:ext cx="2779059" cy="1219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5477927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Course Benefits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1400" y="1676400"/>
            <a:ext cx="5029200" cy="4876800"/>
          </a:xfrm>
        </p:spPr>
        <p:txBody>
          <a:bodyPr>
            <a:noAutofit/>
          </a:bodyPr>
          <a:lstStyle/>
          <a:p>
            <a:pPr lvl="0"/>
            <a:r>
              <a:rPr lang="en-US" sz="2400" dirty="0"/>
              <a:t>Deepen understanding of political and economic concepts</a:t>
            </a:r>
          </a:p>
          <a:p>
            <a:pPr lvl="0"/>
            <a:r>
              <a:rPr lang="en-US" sz="2400" dirty="0"/>
              <a:t>Improve reading comprehension and Social Studies vocabulary</a:t>
            </a:r>
          </a:p>
          <a:p>
            <a:pPr lvl="0"/>
            <a:r>
              <a:rPr lang="en-US" sz="2400" dirty="0"/>
              <a:t>Refine research and presentation skills</a:t>
            </a:r>
          </a:p>
          <a:p>
            <a:pPr lvl="0"/>
            <a:r>
              <a:rPr lang="en-US" sz="2400" dirty="0"/>
              <a:t>Develop decision-making and </a:t>
            </a:r>
            <a:br>
              <a:rPr lang="en-US" sz="2400" dirty="0"/>
            </a:br>
            <a:r>
              <a:rPr lang="en-US" sz="2400" dirty="0"/>
              <a:t>problem-solving abilities</a:t>
            </a:r>
          </a:p>
          <a:p>
            <a:pPr lvl="0"/>
            <a:r>
              <a:rPr lang="en-US" sz="2400" dirty="0"/>
              <a:t>Prepare to participate in the </a:t>
            </a:r>
            <a:br>
              <a:rPr lang="en-US" sz="2400" dirty="0"/>
            </a:br>
            <a:r>
              <a:rPr lang="en-US" sz="2400" dirty="0"/>
              <a:t>American political process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5800" y="3400723"/>
            <a:ext cx="25146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/>
              <a:t>"Whenever the people are well-informed, they can be trusted with their own government."  </a:t>
            </a:r>
          </a:p>
          <a:p>
            <a:r>
              <a:rPr lang="en-US" sz="2000" dirty="0" smtClean="0"/>
              <a:t> </a:t>
            </a:r>
            <a:br>
              <a:rPr lang="en-US" sz="2000" dirty="0" smtClean="0"/>
            </a:br>
            <a:r>
              <a:rPr lang="en-US" sz="2000" dirty="0" smtClean="0"/>
              <a:t>- Thomas Jefferson</a:t>
            </a:r>
            <a:endParaRPr lang="en-US" sz="2000" dirty="0"/>
          </a:p>
        </p:txBody>
      </p:sp>
      <p:pic>
        <p:nvPicPr>
          <p:cNvPr id="7" name="Picture 5" descr="http://upload.wikimedia.org/wikipedia/commons/1/1e/Thomas_Jefferson_by_Rembrandt_Peale,_18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565275"/>
            <a:ext cx="1370497" cy="163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8871061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www.acupuncture.org.au/portals/0/AACMAFiles/Images/Publications/Open%20Book.jpg"/>
          <p:cNvPicPr>
            <a:picLocks noChangeAspect="1" noChangeArrowheads="1"/>
          </p:cNvPicPr>
          <p:nvPr/>
        </p:nvPicPr>
        <p:blipFill>
          <a:blip r:embed="rId2" cstate="print">
            <a:lum bright="30000" contrast="-20000"/>
          </a:blip>
          <a:srcRect l="6944" r="372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Curriculum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Pict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680" y="1260217"/>
            <a:ext cx="919593" cy="873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ictur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752" y="2397661"/>
            <a:ext cx="973448" cy="878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ictur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757" y="3550939"/>
            <a:ext cx="933588" cy="878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Pictur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752" y="4800600"/>
            <a:ext cx="945096" cy="878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Pictur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752" y="5982126"/>
            <a:ext cx="962025" cy="875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Pictur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6878" y="1295400"/>
            <a:ext cx="942975" cy="890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Picture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382194"/>
            <a:ext cx="1003078" cy="906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Picture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6878" y="3550939"/>
            <a:ext cx="990600" cy="890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Picture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6992" y="4732637"/>
            <a:ext cx="950486" cy="906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Picture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9738" y="5963965"/>
            <a:ext cx="981075" cy="88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300692" y="1447800"/>
            <a:ext cx="3359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dirty="0"/>
              <a:t>American </a:t>
            </a:r>
            <a:r>
              <a:rPr lang="en-US" sz="2400" dirty="0" smtClean="0"/>
              <a:t>Government</a:t>
            </a:r>
            <a:endParaRPr lang="en-US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1319644" y="2606964"/>
            <a:ext cx="3359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dirty="0" smtClean="0"/>
              <a:t>U.S. Constitution</a:t>
            </a:r>
            <a:endParaRPr 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1347464" y="3581400"/>
            <a:ext cx="33594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dirty="0" smtClean="0"/>
              <a:t>Levels and Branches of Government</a:t>
            </a:r>
            <a:endParaRPr lang="en-US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1273764" y="4972122"/>
            <a:ext cx="3359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dirty="0" smtClean="0"/>
              <a:t>Active Citizenship</a:t>
            </a:r>
            <a:endParaRPr lang="en-US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1364982" y="6131286"/>
            <a:ext cx="3359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dirty="0" smtClean="0"/>
              <a:t>Making Laws</a:t>
            </a:r>
            <a:endParaRPr lang="en-US" sz="2400" dirty="0"/>
          </a:p>
        </p:txBody>
      </p:sp>
      <p:sp>
        <p:nvSpPr>
          <p:cNvPr id="22" name="TextBox 21"/>
          <p:cNvSpPr txBox="1"/>
          <p:nvPr/>
        </p:nvSpPr>
        <p:spPr>
          <a:xfrm>
            <a:off x="5814185" y="1507610"/>
            <a:ext cx="3359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dirty="0" smtClean="0"/>
              <a:t>Legal Process</a:t>
            </a:r>
            <a:endParaRPr lang="en-US" sz="2400" dirty="0"/>
          </a:p>
        </p:txBody>
      </p:sp>
      <p:sp>
        <p:nvSpPr>
          <p:cNvPr id="23" name="TextBox 22"/>
          <p:cNvSpPr txBox="1"/>
          <p:nvPr/>
        </p:nvSpPr>
        <p:spPr>
          <a:xfrm>
            <a:off x="5900364" y="2567000"/>
            <a:ext cx="3359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dirty="0" smtClean="0"/>
              <a:t>Personal Finance</a:t>
            </a:r>
            <a:endParaRPr lang="en-US" sz="2400" dirty="0"/>
          </a:p>
        </p:txBody>
      </p:sp>
      <p:sp>
        <p:nvSpPr>
          <p:cNvPr id="24" name="TextBox 23"/>
          <p:cNvSpPr txBox="1"/>
          <p:nvPr/>
        </p:nvSpPr>
        <p:spPr>
          <a:xfrm>
            <a:off x="5867400" y="3733800"/>
            <a:ext cx="3359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dirty="0" smtClean="0"/>
              <a:t>Economic Fundamentals</a:t>
            </a:r>
            <a:endParaRPr lang="en-US" sz="2400" dirty="0"/>
          </a:p>
        </p:txBody>
      </p:sp>
      <p:sp>
        <p:nvSpPr>
          <p:cNvPr id="25" name="TextBox 24"/>
          <p:cNvSpPr txBox="1"/>
          <p:nvPr/>
        </p:nvSpPr>
        <p:spPr>
          <a:xfrm>
            <a:off x="5896952" y="4800600"/>
            <a:ext cx="33594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dirty="0" smtClean="0"/>
              <a:t>Government in the Economy</a:t>
            </a:r>
            <a:endParaRPr lang="en-US" sz="2400" dirty="0"/>
          </a:p>
        </p:txBody>
      </p:sp>
      <p:sp>
        <p:nvSpPr>
          <p:cNvPr id="26" name="TextBox 25"/>
          <p:cNvSpPr txBox="1"/>
          <p:nvPr/>
        </p:nvSpPr>
        <p:spPr>
          <a:xfrm>
            <a:off x="5936982" y="6096000"/>
            <a:ext cx="3359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dirty="0" smtClean="0"/>
              <a:t>International</a:t>
            </a:r>
            <a:endParaRPr 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7" grpId="0"/>
      <p:bldP spid="18" grpId="0"/>
      <p:bldP spid="19" grpId="0"/>
      <p:bldP spid="20" grpId="0"/>
      <p:bldP spid="22" grpId="0"/>
      <p:bldP spid="23" grpId="0"/>
      <p:bldP spid="24" grpId="0"/>
      <p:bldP spid="25" grpId="0"/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How You Can Help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2800" y="2057400"/>
            <a:ext cx="5334000" cy="4068763"/>
          </a:xfrm>
        </p:spPr>
        <p:txBody>
          <a:bodyPr/>
          <a:lstStyle/>
          <a:p>
            <a:pPr lvl="0"/>
            <a:r>
              <a:rPr lang="en-US" dirty="0"/>
              <a:t>Have high but reasonable expectations</a:t>
            </a:r>
          </a:p>
          <a:p>
            <a:pPr lvl="0"/>
            <a:r>
              <a:rPr lang="en-US" dirty="0"/>
              <a:t>Encourage asking for help</a:t>
            </a:r>
          </a:p>
          <a:p>
            <a:pPr lvl="0"/>
            <a:r>
              <a:rPr lang="en-US" dirty="0"/>
              <a:t>Help teach study skills</a:t>
            </a:r>
          </a:p>
          <a:p>
            <a:pPr lvl="0"/>
            <a:r>
              <a:rPr lang="en-US" dirty="0"/>
              <a:t>Stay informed and keep me informed</a:t>
            </a:r>
          </a:p>
          <a:p>
            <a:endParaRPr lang="en-US" dirty="0"/>
          </a:p>
        </p:txBody>
      </p:sp>
      <p:pic>
        <p:nvPicPr>
          <p:cNvPr id="1030" name="Picture 6" descr="C:\Documents and Settings\nmosley\Local Settings\Temporary Internet Files\Content.IE5\28R9X4TF\MP900399329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2133600"/>
            <a:ext cx="2081784" cy="31211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8740750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C:\Documents and Settings\Administrator\Local Settings\Temporary Internet Files\Content.IE5\A75KNW5E\MP900174977[1]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457200" y="0"/>
            <a:ext cx="10287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Course Materials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828800"/>
            <a:ext cx="80010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Binder or folder</a:t>
            </a:r>
          </a:p>
          <a:p>
            <a:r>
              <a:rPr lang="en-US" dirty="0" smtClean="0"/>
              <a:t>Loose-leaf notebook paper</a:t>
            </a:r>
          </a:p>
          <a:p>
            <a:r>
              <a:rPr lang="en-US" dirty="0" smtClean="0"/>
              <a:t>No. 2 pencils</a:t>
            </a:r>
            <a:br>
              <a:rPr lang="en-US" dirty="0" smtClean="0"/>
            </a:br>
            <a:endParaRPr lang="en-US" dirty="0" smtClean="0"/>
          </a:p>
          <a:p>
            <a:pPr>
              <a:buNone/>
            </a:pPr>
            <a:r>
              <a:rPr lang="en-US" sz="2400" dirty="0" smtClean="0"/>
              <a:t>Strongly recommended:</a:t>
            </a:r>
          </a:p>
          <a:p>
            <a:r>
              <a:rPr lang="en-US" sz="2400" dirty="0" smtClean="0"/>
              <a:t>Use of an agenda or planner</a:t>
            </a:r>
          </a:p>
          <a:p>
            <a:r>
              <a:rPr lang="en-US" sz="2400" dirty="0" err="1" smtClean="0"/>
              <a:t>Highlighers</a:t>
            </a:r>
            <a:endParaRPr lang="en-US" sz="2400" dirty="0" smtClean="0"/>
          </a:p>
          <a:p>
            <a:r>
              <a:rPr lang="en-US" sz="2400" dirty="0" smtClean="0"/>
              <a:t>4x6 index cards</a:t>
            </a:r>
            <a:endParaRPr lang="en-US" sz="2400" dirty="0"/>
          </a:p>
        </p:txBody>
      </p:sp>
      <p:pic>
        <p:nvPicPr>
          <p:cNvPr id="1031" name="Picture 7" descr="C:\Documents and Settings\nmosley\Local Settings\Temporary Internet Files\Content.IE5\28R9X4TF\MC900239307[1].wmf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7010400" y="3352800"/>
            <a:ext cx="1837030" cy="1445666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6553200" y="4800600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smtClean="0"/>
              <a:t>Donations appreciated!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138870252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Stay In Touch…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525963"/>
          </a:xfrm>
        </p:spPr>
        <p:txBody>
          <a:bodyPr>
            <a:normAutofit/>
          </a:bodyPr>
          <a:lstStyle/>
          <a:p>
            <a:pPr lvl="0">
              <a:spcAft>
                <a:spcPts val="1200"/>
              </a:spcAft>
            </a:pPr>
            <a:r>
              <a:rPr lang="en-US" dirty="0" smtClean="0"/>
              <a:t>Website:  </a:t>
            </a:r>
            <a:r>
              <a:rPr lang="en-US" dirty="0" smtClean="0">
                <a:hlinkClick r:id="rId2"/>
              </a:rPr>
              <a:t>mosleysocialstudies.weebly.com</a:t>
            </a:r>
            <a:endParaRPr lang="en-US" dirty="0" smtClean="0"/>
          </a:p>
          <a:p>
            <a:pPr lvl="0">
              <a:spcAft>
                <a:spcPts val="1200"/>
              </a:spcAft>
            </a:pPr>
            <a:r>
              <a:rPr lang="en-US" dirty="0" smtClean="0"/>
              <a:t>Email: </a:t>
            </a:r>
            <a:r>
              <a:rPr lang="en-US" dirty="0" smtClean="0">
                <a:hlinkClick r:id="rId3"/>
              </a:rPr>
              <a:t>nmosley@wcpss.net</a:t>
            </a:r>
            <a:endParaRPr lang="en-US" dirty="0" smtClean="0"/>
          </a:p>
          <a:p>
            <a:pPr>
              <a:spcAft>
                <a:spcPts val="1200"/>
              </a:spcAft>
            </a:pPr>
            <a:r>
              <a:rPr lang="en-US" dirty="0" smtClean="0"/>
              <a:t>Power School: See LRHS website for info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Student will use Remind and Google Classroom for assignments – email me if you would like Parent access</a:t>
            </a:r>
            <a:endParaRPr lang="en-US" dirty="0" smtClean="0"/>
          </a:p>
          <a:p>
            <a:pPr>
              <a:spcAft>
                <a:spcPts val="1200"/>
              </a:spcAft>
            </a:pPr>
            <a:endParaRPr lang="en-US" dirty="0"/>
          </a:p>
        </p:txBody>
      </p:sp>
      <p:pic>
        <p:nvPicPr>
          <p:cNvPr id="1026" name="Picture 2" descr="http://mosleysocialstudies.weebly.com/uploads/1/0/4/6/10464811/1339269677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2783" y="5599274"/>
            <a:ext cx="4464017" cy="635173"/>
          </a:xfrm>
          <a:prstGeom prst="rect">
            <a:avLst/>
          </a:prstGeom>
          <a:ln>
            <a:noFill/>
          </a:ln>
          <a:effectLst>
            <a:outerShdw blurRad="152400" dist="101600" dir="2700000" sx="98000" sy="98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333086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120</TotalTime>
  <Words>217</Words>
  <Application>Microsoft Office PowerPoint</Application>
  <PresentationFormat>On-screen Show (4:3)</PresentationFormat>
  <Paragraphs>57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Welcome to Open House!</vt:lpstr>
      <vt:lpstr>Course and Instructor</vt:lpstr>
      <vt:lpstr>A “Typical” Class Period</vt:lpstr>
      <vt:lpstr>Course Benefits</vt:lpstr>
      <vt:lpstr>Curriculum</vt:lpstr>
      <vt:lpstr>How You Can Help</vt:lpstr>
      <vt:lpstr>Course Materials</vt:lpstr>
      <vt:lpstr>Stay In Touch…</vt:lpstr>
    </vt:vector>
  </TitlesOfParts>
  <Company>Wake County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Open House!</dc:title>
  <dc:creator>Wake County Public Schools</dc:creator>
  <cp:lastModifiedBy>nmosley</cp:lastModifiedBy>
  <cp:revision>22</cp:revision>
  <dcterms:created xsi:type="dcterms:W3CDTF">2011-08-23T16:18:37Z</dcterms:created>
  <dcterms:modified xsi:type="dcterms:W3CDTF">2017-08-24T21:50:34Z</dcterms:modified>
</cp:coreProperties>
</file>