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5" r:id="rId4"/>
    <p:sldId id="260" r:id="rId5"/>
    <p:sldId id="261" r:id="rId6"/>
    <p:sldId id="273" r:id="rId7"/>
    <p:sldId id="274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29A8-5F6A-4373-9999-7A7448B6D439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pss.net/common-cor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mosley@wcpss.net" TargetMode="External"/><Relationship Id="rId2" Type="http://schemas.openxmlformats.org/officeDocument/2006/relationships/hyperlink" Target="http://mosleysocialstudies.weeb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twitter.com/mosleylr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48600" cy="1470025"/>
          </a:xfrm>
        </p:spPr>
        <p:txBody>
          <a:bodyPr/>
          <a:lstStyle/>
          <a:p>
            <a:r>
              <a:rPr lang="en-US" b="1" dirty="0"/>
              <a:t>Welcome to Open House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Ms. Mosley / Honors Sociology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j0090125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1"/>
            <a:ext cx="47244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Course and Instructor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0"/>
            <a:ext cx="4800600" cy="31242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000" u="sng" dirty="0"/>
              <a:t>Nancy Snipes </a:t>
            </a:r>
            <a:r>
              <a:rPr lang="en-US" sz="2000" u="sng" dirty="0" smtClean="0"/>
              <a:t>Mosley</a:t>
            </a:r>
            <a:endParaRPr lang="en-US" sz="2000" u="sng" dirty="0"/>
          </a:p>
          <a:p>
            <a:pPr lvl="0"/>
            <a:r>
              <a:rPr lang="en-US" sz="2000" dirty="0"/>
              <a:t>B.A. in Sociology and Journalism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&amp; Mass </a:t>
            </a:r>
            <a:r>
              <a:rPr lang="en-US" sz="2000" dirty="0" err="1" smtClean="0"/>
              <a:t>Comm</a:t>
            </a:r>
            <a:r>
              <a:rPr lang="en-US" sz="2000" dirty="0" smtClean="0"/>
              <a:t> </a:t>
            </a:r>
            <a:r>
              <a:rPr lang="en-US" sz="2000" dirty="0"/>
              <a:t>from UNC-Chapel Hill</a:t>
            </a:r>
          </a:p>
          <a:p>
            <a:pPr lvl="0"/>
            <a:r>
              <a:rPr lang="en-US" sz="2000" dirty="0"/>
              <a:t>Worked at NC Governor’s School</a:t>
            </a:r>
          </a:p>
          <a:p>
            <a:pPr lvl="0"/>
            <a:r>
              <a:rPr lang="en-US" sz="2000" dirty="0"/>
              <a:t>M.A.Ed. from Wake Forest </a:t>
            </a:r>
            <a:r>
              <a:rPr lang="en-US" sz="2000" dirty="0" smtClean="0"/>
              <a:t>University</a:t>
            </a:r>
          </a:p>
          <a:p>
            <a:pPr lvl="0"/>
            <a:r>
              <a:rPr lang="en-US" sz="2000" dirty="0" smtClean="0"/>
              <a:t>Joined LRHS in 2004</a:t>
            </a:r>
            <a:endParaRPr lang="en-US" sz="2000" dirty="0"/>
          </a:p>
          <a:p>
            <a:pPr lvl="0"/>
            <a:r>
              <a:rPr lang="en-US" sz="2000" dirty="0"/>
              <a:t>National Board Certified</a:t>
            </a:r>
          </a:p>
          <a:p>
            <a:pPr lvl="0"/>
            <a:r>
              <a:rPr lang="en-US" sz="2000" dirty="0"/>
              <a:t>Model UN </a:t>
            </a:r>
            <a:r>
              <a:rPr lang="en-US" sz="2000" dirty="0" smtClean="0"/>
              <a:t>Advisor</a:t>
            </a:r>
          </a:p>
          <a:p>
            <a:pPr lvl="0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3124200" cy="429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</a:pPr>
            <a:r>
              <a:rPr lang="en-US" sz="3600" b="1" dirty="0" smtClean="0"/>
              <a:t>Hon. Sociology</a:t>
            </a:r>
            <a:endParaRPr lang="en-US" sz="24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Social Studies Elective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Exam is teacher-made, worth 20% </a:t>
            </a:r>
            <a:br>
              <a:rPr lang="en-US" sz="2400" dirty="0" smtClean="0"/>
            </a:br>
            <a:r>
              <a:rPr lang="en-US" sz="2400" dirty="0" smtClean="0"/>
              <a:t>of final grade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Seniors who qualify may be exempt based on Grade and Attendance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10447" r="23880" b="32106"/>
          <a:stretch/>
        </p:blipFill>
        <p:spPr>
          <a:xfrm>
            <a:off x="4698021" y="4942901"/>
            <a:ext cx="1736748" cy="143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4232" r="25001" b="18022"/>
          <a:stretch/>
        </p:blipFill>
        <p:spPr>
          <a:xfrm>
            <a:off x="6781800" y="4953000"/>
            <a:ext cx="1766776" cy="143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Local Settings\Temporary Internet Files\Content.IE5\5NE5G3XT\MP900408891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417" r="5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“Typical” Class Period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15200" cy="3840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Mix of:</a:t>
            </a:r>
          </a:p>
          <a:p>
            <a:r>
              <a:rPr lang="en-US" dirty="0" smtClean="0"/>
              <a:t>Direct instruction, notes, video, etc. </a:t>
            </a:r>
            <a:br>
              <a:rPr lang="en-US" dirty="0" smtClean="0"/>
            </a:br>
            <a:r>
              <a:rPr lang="en-US" dirty="0" smtClean="0"/>
              <a:t>with whole class discussion</a:t>
            </a:r>
          </a:p>
          <a:p>
            <a:r>
              <a:rPr lang="en-US" dirty="0" smtClean="0"/>
              <a:t>Independent reading and writing</a:t>
            </a:r>
          </a:p>
          <a:p>
            <a:pPr lvl="0"/>
            <a:r>
              <a:rPr lang="en-US" dirty="0" smtClean="0"/>
              <a:t>Partner </a:t>
            </a:r>
            <a:r>
              <a:rPr lang="en-US" dirty="0"/>
              <a:t>or group activity </a:t>
            </a:r>
          </a:p>
          <a:p>
            <a:endParaRPr lang="en-US" dirty="0"/>
          </a:p>
        </p:txBody>
      </p:sp>
      <p:pic>
        <p:nvPicPr>
          <p:cNvPr id="6146" name="Picture 2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953000"/>
            <a:ext cx="277905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Course Benefits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876800" cy="50292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dirty="0" smtClean="0"/>
              <a:t>Learn to see connections between personal and societal issues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Apply scientific methods to the study of societies and social behavior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Understand how culture is learned and transmitted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Expand perspective and explore different ways of interpreting social trends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Develop critical thinking and decision-making skills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289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"Studying sociology should be a liberating experience: sociology enlarges our sympathies and imagination, opens </a:t>
            </a:r>
            <a:br>
              <a:rPr lang="en-US" sz="2000" b="1" i="1" dirty="0" smtClean="0"/>
            </a:br>
            <a:r>
              <a:rPr lang="en-US" sz="2000" b="1" i="1" dirty="0" smtClean="0"/>
              <a:t>up new perspectives </a:t>
            </a:r>
            <a:br>
              <a:rPr lang="en-US" sz="2000" b="1" i="1" dirty="0" smtClean="0"/>
            </a:br>
            <a:r>
              <a:rPr lang="en-US" sz="2000" b="1" i="1" dirty="0" smtClean="0"/>
              <a:t>on the sources of </a:t>
            </a:r>
            <a:br>
              <a:rPr lang="en-US" sz="2000" b="1" i="1" dirty="0" smtClean="0"/>
            </a:br>
            <a:r>
              <a:rPr lang="en-US" sz="2000" b="1" i="1" dirty="0" smtClean="0"/>
              <a:t>our own </a:t>
            </a:r>
            <a:r>
              <a:rPr lang="en-US" sz="2000" b="1" i="1" dirty="0" err="1" smtClean="0"/>
              <a:t>behaviour</a:t>
            </a:r>
            <a:r>
              <a:rPr lang="en-US" sz="2000" b="1" i="1" dirty="0" smtClean="0"/>
              <a:t>, </a:t>
            </a:r>
            <a:br>
              <a:rPr lang="en-US" sz="2000" b="1" i="1" dirty="0" smtClean="0"/>
            </a:br>
            <a:r>
              <a:rPr lang="en-US" sz="2000" b="1" i="1" dirty="0" smtClean="0"/>
              <a:t>and deepens a sense </a:t>
            </a:r>
            <a:br>
              <a:rPr lang="en-US" sz="2000" b="1" i="1" dirty="0" smtClean="0"/>
            </a:br>
            <a:r>
              <a:rPr lang="en-US" sz="2000" b="1" i="1" dirty="0" smtClean="0"/>
              <a:t>of cultural settings different from our own."</a:t>
            </a:r>
            <a:r>
              <a:rPr lang="en-US" sz="2000" dirty="0" smtClean="0"/>
              <a:t>  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Anthony </a:t>
            </a:r>
            <a:r>
              <a:rPr lang="en-US" sz="2000" dirty="0" err="1" smtClean="0"/>
              <a:t>Giddens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cupuncture.org.au/portals/0/AACMAFiles/Images/Publications/Open%20Book.jp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 l="6944" r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Curriculum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55837"/>
            <a:ext cx="3733800" cy="4525963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Perspectives</a:t>
            </a:r>
          </a:p>
          <a:p>
            <a:pPr lvl="0"/>
            <a:r>
              <a:rPr lang="en-US" sz="3200" dirty="0" smtClean="0"/>
              <a:t>Methods</a:t>
            </a:r>
          </a:p>
          <a:p>
            <a:pPr lvl="0"/>
            <a:r>
              <a:rPr lang="en-US" sz="3200" dirty="0" smtClean="0"/>
              <a:t>Culture</a:t>
            </a:r>
          </a:p>
          <a:p>
            <a:pPr lvl="0"/>
            <a:r>
              <a:rPr lang="en-US" sz="3200" dirty="0" smtClean="0"/>
              <a:t>Socialization</a:t>
            </a:r>
          </a:p>
          <a:p>
            <a:pPr lvl="0"/>
            <a:r>
              <a:rPr lang="en-US" sz="3200" dirty="0" smtClean="0"/>
              <a:t>Social structure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255837"/>
            <a:ext cx="3657600" cy="4525963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Interaction</a:t>
            </a:r>
          </a:p>
          <a:p>
            <a:pPr lvl="0"/>
            <a:r>
              <a:rPr lang="en-US" sz="3200" dirty="0" smtClean="0"/>
              <a:t>Stratification</a:t>
            </a:r>
          </a:p>
          <a:p>
            <a:r>
              <a:rPr lang="en-US" sz="3200" dirty="0" smtClean="0"/>
              <a:t>Change</a:t>
            </a:r>
          </a:p>
          <a:p>
            <a:r>
              <a:rPr lang="en-US" sz="3200" dirty="0" smtClean="0"/>
              <a:t>Institutions</a:t>
            </a:r>
          </a:p>
          <a:p>
            <a:r>
              <a:rPr lang="en-US" sz="3200" dirty="0" smtClean="0"/>
              <a:t>Deviance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You Can Help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057400"/>
            <a:ext cx="5334000" cy="4068763"/>
          </a:xfrm>
        </p:spPr>
        <p:txBody>
          <a:bodyPr/>
          <a:lstStyle/>
          <a:p>
            <a:pPr lvl="0"/>
            <a:r>
              <a:rPr lang="en-US" dirty="0"/>
              <a:t>Have high but reasonable expectations</a:t>
            </a:r>
          </a:p>
          <a:p>
            <a:pPr lvl="0"/>
            <a:r>
              <a:rPr lang="en-US" dirty="0"/>
              <a:t>Encourage asking for help</a:t>
            </a:r>
          </a:p>
          <a:p>
            <a:pPr lvl="0"/>
            <a:r>
              <a:rPr lang="en-US" dirty="0"/>
              <a:t>Help teach study skills</a:t>
            </a:r>
          </a:p>
          <a:p>
            <a:pPr lvl="0"/>
            <a:r>
              <a:rPr lang="en-US" dirty="0"/>
              <a:t>Stay informed and keep me informed</a:t>
            </a:r>
          </a:p>
          <a:p>
            <a:endParaRPr lang="en-US" dirty="0"/>
          </a:p>
        </p:txBody>
      </p:sp>
      <p:pic>
        <p:nvPicPr>
          <p:cNvPr id="1030" name="Picture 6" descr="C:\Documents and Settings\nmosley\Local Settings\Temporary Internet Files\Content.IE5\28R9X4TF\MP9003993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2081784" cy="312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219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istrator\Local Settings\Temporary Internet Files\Content.IE5\A75KNW5E\MP900174977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572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Course Materials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Binder or folder</a:t>
            </a:r>
            <a:endParaRPr lang="en-US" dirty="0" smtClean="0"/>
          </a:p>
          <a:p>
            <a:r>
              <a:rPr lang="en-US" dirty="0" smtClean="0"/>
              <a:t>Loose-leaf notebook paper</a:t>
            </a:r>
          </a:p>
          <a:p>
            <a:r>
              <a:rPr lang="en-US" dirty="0" smtClean="0"/>
              <a:t>No. 2 pencils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sz="2400" dirty="0" smtClean="0"/>
              <a:t>Strongly recommended:</a:t>
            </a:r>
          </a:p>
          <a:p>
            <a:r>
              <a:rPr lang="en-US" sz="2400" dirty="0" smtClean="0"/>
              <a:t>Use of an agenda or planner</a:t>
            </a:r>
          </a:p>
          <a:p>
            <a:r>
              <a:rPr lang="en-US" sz="2400" dirty="0" err="1" smtClean="0"/>
              <a:t>Highlighers</a:t>
            </a:r>
            <a:endParaRPr lang="en-US" sz="2400" dirty="0" smtClean="0"/>
          </a:p>
          <a:p>
            <a:r>
              <a:rPr lang="en-US" sz="2400" dirty="0" smtClean="0"/>
              <a:t>4x6 index cards</a:t>
            </a:r>
            <a:endParaRPr lang="en-US" sz="2400" dirty="0"/>
          </a:p>
        </p:txBody>
      </p:sp>
      <p:pic>
        <p:nvPicPr>
          <p:cNvPr id="1031" name="Picture 7" descr="C:\Documents and Settings\nmosley\Local Settings\Temporary Internet Files\Content.IE5\28R9X4TF\MC900239307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0400" y="3352800"/>
            <a:ext cx="1837030" cy="14456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53200" y="480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Donations appreciated!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24821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Stay In Touch…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 smtClean="0"/>
              <a:t>Website:  </a:t>
            </a:r>
            <a:r>
              <a:rPr lang="en-US" dirty="0" smtClean="0">
                <a:hlinkClick r:id="rId2"/>
              </a:rPr>
              <a:t>mosleysocialstudies.weebly.com</a:t>
            </a:r>
            <a:endParaRPr lang="en-US" dirty="0" smtClean="0"/>
          </a:p>
          <a:p>
            <a:pPr lvl="0">
              <a:spcAft>
                <a:spcPts val="1200"/>
              </a:spcAft>
            </a:pP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nmosley@wcpss.net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Power School: See LRHS website for info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Twitter: Follow we @</a:t>
            </a:r>
            <a:r>
              <a:rPr lang="en-US" dirty="0" err="1" smtClean="0"/>
              <a:t>mosleyLRHS</a:t>
            </a:r>
            <a:r>
              <a:rPr lang="en-US" dirty="0" smtClean="0"/>
              <a:t> or bookmark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twitter.com/mosleylrhs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1026" name="Picture 2" descr="http://mosleysocialstudies.weebly.com/uploads/1/0/4/6/10464811/133926967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92" y="5400952"/>
            <a:ext cx="4464017" cy="635173"/>
          </a:xfrm>
          <a:prstGeom prst="rect">
            <a:avLst/>
          </a:prstGeom>
          <a:ln>
            <a:noFill/>
          </a:ln>
          <a:effectLst>
            <a:outerShdw blurRad="152400" dist="101600" dir="2700000" sx="98000" sy="98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8367" t="24653" r="20409" b="29520"/>
          <a:stretch/>
        </p:blipFill>
        <p:spPr>
          <a:xfrm>
            <a:off x="5924954" y="5285426"/>
            <a:ext cx="2057400" cy="866226"/>
          </a:xfrm>
          <a:prstGeom prst="rect">
            <a:avLst/>
          </a:prstGeom>
          <a:ln>
            <a:noFill/>
          </a:ln>
          <a:effectLst>
            <a:outerShdw blurRad="152400" dist="101600" dir="2700000" sx="98000" sy="98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172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</TotalTime>
  <Words>195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Welcome to Open House!</vt:lpstr>
      <vt:lpstr>Course and Instructor</vt:lpstr>
      <vt:lpstr>A “Typical” Class Period</vt:lpstr>
      <vt:lpstr>Course Benefits</vt:lpstr>
      <vt:lpstr>Curriculum</vt:lpstr>
      <vt:lpstr>How You Can Help</vt:lpstr>
      <vt:lpstr>Course Materials</vt:lpstr>
      <vt:lpstr>Stay In Touch…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House!</dc:title>
  <dc:creator>Wake County Public Schools</dc:creator>
  <cp:lastModifiedBy>nmosley</cp:lastModifiedBy>
  <cp:revision>28</cp:revision>
  <dcterms:created xsi:type="dcterms:W3CDTF">2011-08-23T16:18:37Z</dcterms:created>
  <dcterms:modified xsi:type="dcterms:W3CDTF">2015-08-20T19:41:07Z</dcterms:modified>
</cp:coreProperties>
</file>