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65" r:id="rId6"/>
    <p:sldId id="259" r:id="rId7"/>
    <p:sldId id="260" r:id="rId8"/>
    <p:sldId id="262" r:id="rId9"/>
    <p:sldId id="263" r:id="rId10"/>
    <p:sldId id="266" r:id="rId11"/>
    <p:sldId id="261"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FF"/>
    <a:srgbClr val="FF0000"/>
    <a:srgbClr val="00FF00"/>
    <a:srgbClr val="FF015C"/>
    <a:srgbClr val="FF9900"/>
    <a:srgbClr val="FFCCCC"/>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835752-D39E-433C-88E2-705A584514AC}" type="datetimeFigureOut">
              <a:rPr lang="en-US"/>
              <a:pPr>
                <a:defRPr/>
              </a:pPr>
              <a:t>5/10/2013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9C1DE6-8F46-4809-A11F-2CC39612FFEB}" type="slidenum">
              <a:rPr lang="en-US"/>
              <a:pPr>
                <a:defRPr/>
              </a:pPr>
              <a:t>‹#›</a:t>
            </a:fld>
            <a:endParaRPr lang="en-US"/>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8A96A8-1180-4766-93DF-8D1CE0E0F37E}" type="datetimeFigureOut">
              <a:rPr lang="en-US"/>
              <a:pPr>
                <a:defRPr/>
              </a:pPr>
              <a:t>5/10/2013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385A33-781E-4290-9389-AFB7FF55AD03}" type="slidenum">
              <a:rPr lang="en-US"/>
              <a:pPr>
                <a:defRPr/>
              </a:pPr>
              <a:t>‹#›</a:t>
            </a:fld>
            <a:endParaRPr lang="en-US"/>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70899B-1C0A-41C0-B10E-C81156FCC2E2}" type="datetimeFigureOut">
              <a:rPr lang="en-US"/>
              <a:pPr>
                <a:defRPr/>
              </a:pPr>
              <a:t>5/10/2013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895577-FE2D-4CB0-B317-060083B02498}" type="slidenum">
              <a:rPr lang="en-US"/>
              <a:pPr>
                <a:defRPr/>
              </a:pPr>
              <a:t>‹#›</a:t>
            </a:fld>
            <a:endParaRPr lang="en-US"/>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FCDA14-64C6-44FF-A9EF-4EE3D3D5A36F}" type="datetimeFigureOut">
              <a:rPr lang="en-US"/>
              <a:pPr>
                <a:defRPr/>
              </a:pPr>
              <a:t>5/10/2013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650902-5435-4340-9229-91E75C01E6DC}" type="slidenum">
              <a:rPr lang="en-US"/>
              <a:pPr>
                <a:defRPr/>
              </a:pPr>
              <a:t>‹#›</a:t>
            </a:fld>
            <a:endParaRPr lang="en-US"/>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A22B6E-3F46-409F-8488-DD24CBB54038}" type="datetimeFigureOut">
              <a:rPr lang="en-US"/>
              <a:pPr>
                <a:defRPr/>
              </a:pPr>
              <a:t>5/10/2013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6B7789-B343-4EA8-A05C-D223CA89C46A}" type="slidenum">
              <a:rPr lang="en-US"/>
              <a:pPr>
                <a:defRPr/>
              </a:pPr>
              <a:t>‹#›</a:t>
            </a:fld>
            <a:endParaRPr lang="en-US"/>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85ACFEC-FABB-41E3-AA83-DC2AF47ABAB5}" type="datetimeFigureOut">
              <a:rPr lang="en-US"/>
              <a:pPr>
                <a:defRPr/>
              </a:pPr>
              <a:t>5/10/2013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AA8662-EABA-46EA-8219-9F6771E9F1B4}" type="slidenum">
              <a:rPr lang="en-US"/>
              <a:pPr>
                <a:defRPr/>
              </a:pPr>
              <a:t>‹#›</a:t>
            </a:fld>
            <a:endParaRPr lang="en-US"/>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E3A66E3-3159-4F56-828D-BC5D5F870A3B}" type="datetimeFigureOut">
              <a:rPr lang="en-US"/>
              <a:pPr>
                <a:defRPr/>
              </a:pPr>
              <a:t>5/10/2013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69F608-0AC3-4A16-BD67-0CECA5094533}" type="slidenum">
              <a:rPr lang="en-US"/>
              <a:pPr>
                <a:defRPr/>
              </a:pPr>
              <a:t>‹#›</a:t>
            </a:fld>
            <a:endParaRPr lang="en-US"/>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564FB7-44D5-4ADE-82D2-BF6023B833C7}" type="datetimeFigureOut">
              <a:rPr lang="en-US"/>
              <a:pPr>
                <a:defRPr/>
              </a:pPr>
              <a:t>5/10/2013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A19034-C8DD-414C-A067-DB716D5B941B}" type="slidenum">
              <a:rPr lang="en-US"/>
              <a:pPr>
                <a:defRPr/>
              </a:pPr>
              <a:t>‹#›</a:t>
            </a:fld>
            <a:endParaRPr lang="en-US"/>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149245-B6A7-434C-8618-DF6C2FD8A0E0}" type="datetimeFigureOut">
              <a:rPr lang="en-US"/>
              <a:pPr>
                <a:defRPr/>
              </a:pPr>
              <a:t>5/10/2013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BDD912-DC6D-4068-B679-8A6A31DA7B44}" type="slidenum">
              <a:rPr lang="en-US"/>
              <a:pPr>
                <a:defRPr/>
              </a:pPr>
              <a:t>‹#›</a:t>
            </a:fld>
            <a:endParaRPr lang="en-US"/>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FAB1F6-98A3-402E-B788-850EBA791956}" type="datetimeFigureOut">
              <a:rPr lang="en-US"/>
              <a:pPr>
                <a:defRPr/>
              </a:pPr>
              <a:t>5/10/2013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1B70E1-D25A-4514-AC4E-167E8CB5F448}" type="slidenum">
              <a:rPr lang="en-US"/>
              <a:pPr>
                <a:defRPr/>
              </a:pPr>
              <a:t>‹#›</a:t>
            </a:fld>
            <a:endParaRPr lang="en-US"/>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A41A15-B209-4443-BD1E-E9F59214ECF2}" type="datetimeFigureOut">
              <a:rPr lang="en-US"/>
              <a:pPr>
                <a:defRPr/>
              </a:pPr>
              <a:t>5/10/2013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9F13AB-D4A6-4EB4-807A-2ACCB99C97C2}" type="slidenum">
              <a:rPr lang="en-US"/>
              <a:pPr>
                <a:defRPr/>
              </a:pPr>
              <a:t>‹#›</a:t>
            </a:fld>
            <a:endParaRPr lang="en-US"/>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F397C8-ECF0-4ADB-AC94-4A666C6D5889}" type="datetimeFigureOut">
              <a:rPr lang="en-US"/>
              <a:pPr>
                <a:defRPr/>
              </a:pPr>
              <a:t>5/10/2013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AE5B786-D45E-483A-B13A-3625F1F9D4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D:\My%20Documents\Varya\Radioactive%20-%20Imagine%20Dragons%20%5bInstrumental%5d.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descr="new logo.JPG"/>
          <p:cNvPicPr>
            <a:picLocks noChangeAspect="1"/>
          </p:cNvPicPr>
          <p:nvPr/>
        </p:nvPicPr>
        <p:blipFill>
          <a:blip r:embed="rId3" cstate="print"/>
          <a:srcRect/>
          <a:stretch>
            <a:fillRect/>
          </a:stretch>
        </p:blipFill>
        <p:spPr bwMode="auto">
          <a:xfrm>
            <a:off x="0" y="2286000"/>
            <a:ext cx="9144000" cy="2286000"/>
          </a:xfrm>
          <a:prstGeom prst="rect">
            <a:avLst/>
          </a:prstGeom>
          <a:noFill/>
          <a:ln w="9525">
            <a:noFill/>
            <a:miter lim="800000"/>
            <a:headEnd/>
            <a:tailEnd/>
          </a:ln>
        </p:spPr>
      </p:pic>
      <p:pic>
        <p:nvPicPr>
          <p:cNvPr id="2" name="Radioactive - Imagine Dragons [Instrumental].mp3">
            <a:hlinkClick r:id="" action="ppaction://media"/>
          </p:cNvPr>
          <p:cNvPicPr>
            <a:picLocks noRot="1" noChangeAspect="1"/>
          </p:cNvPicPr>
          <p:nvPr>
            <a:audioFile r:link="rId1"/>
          </p:nvPr>
        </p:nvPicPr>
        <p:blipFill>
          <a:blip r:embed="rId4" cstate="print"/>
          <a:srcRect/>
          <a:stretch>
            <a:fillRect/>
          </a:stretch>
        </p:blipFill>
        <p:spPr bwMode="auto">
          <a:xfrm>
            <a:off x="-30163" y="0"/>
            <a:ext cx="304801" cy="304800"/>
          </a:xfrm>
          <a:prstGeom prst="rect">
            <a:avLst/>
          </a:prstGeom>
          <a:noFill/>
          <a:ln w="9525">
            <a:noFill/>
            <a:miter lim="800000"/>
            <a:headEnd/>
            <a:tailEnd/>
          </a:ln>
        </p:spPr>
      </p:pic>
    </p:spTree>
  </p:cSld>
  <p:clrMapOvr>
    <a:masterClrMapping/>
  </p:clrMapOvr>
  <p:transition spd="slow" advClick="0"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cstate="print"/>
          <a:srcRect/>
          <a:stretch>
            <a:fillRect/>
          </a:stretch>
        </p:blipFill>
        <p:spPr bwMode="auto">
          <a:xfrm>
            <a:off x="228600" y="171450"/>
            <a:ext cx="8763000" cy="6457950"/>
          </a:xfrm>
          <a:prstGeom prst="rect">
            <a:avLst/>
          </a:prstGeom>
          <a:noFill/>
          <a:ln w="9525">
            <a:noFill/>
            <a:miter lim="800000"/>
            <a:headEnd/>
            <a:tailEnd/>
          </a:ln>
        </p:spPr>
      </p:pic>
    </p:spTree>
  </p:cSld>
  <p:clrMapOvr>
    <a:masterClrMapping/>
  </p:clrMapOvr>
  <p:transition spd="slow" advTm="4000">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57200"/>
            <a:ext cx="8229600" cy="1143000"/>
          </a:xfrm>
        </p:spPr>
        <p:txBody>
          <a:bodyPr/>
          <a:lstStyle/>
          <a:p>
            <a:pPr eaLnBrk="1" hangingPunct="1">
              <a:defRPr/>
            </a:pPr>
            <a:r>
              <a:rPr lang="en-US" sz="9600" b="1" i="1" dirty="0" smtClean="0">
                <a:solidFill>
                  <a:srgbClr val="00FF00"/>
                </a:solidFill>
                <a:effectLst>
                  <a:outerShdw blurRad="38100" dist="38100" dir="2700000" algn="tl">
                    <a:srgbClr val="FFFFFF"/>
                  </a:outerShdw>
                </a:effectLst>
                <a:latin typeface="Berlin Sans FB Demi" pitchFamily="34" charset="0"/>
              </a:rPr>
              <a:t>the Loop</a:t>
            </a:r>
            <a:r>
              <a:rPr lang="en-US" sz="4000" dirty="0" smtClean="0">
                <a:solidFill>
                  <a:schemeClr val="bg1"/>
                </a:solidFill>
              </a:rPr>
              <a:t/>
            </a:r>
            <a:br>
              <a:rPr lang="en-US" sz="4000" dirty="0" smtClean="0">
                <a:solidFill>
                  <a:schemeClr val="bg1"/>
                </a:solidFill>
              </a:rPr>
            </a:br>
            <a:endParaRPr lang="en-US" sz="4000" dirty="0" smtClean="0">
              <a:solidFill>
                <a:schemeClr val="bg1"/>
              </a:solidFill>
            </a:endParaRPr>
          </a:p>
        </p:txBody>
      </p:sp>
      <p:sp>
        <p:nvSpPr>
          <p:cNvPr id="3" name="Content Placeholder 2"/>
          <p:cNvSpPr>
            <a:spLocks noGrp="1"/>
          </p:cNvSpPr>
          <p:nvPr>
            <p:ph idx="1"/>
          </p:nvPr>
        </p:nvSpPr>
        <p:spPr>
          <a:xfrm>
            <a:off x="0" y="1295400"/>
            <a:ext cx="9144000" cy="5562600"/>
          </a:xfrm>
        </p:spPr>
        <p:txBody>
          <a:bodyPr rtlCol="0">
            <a:normAutofit fontScale="70000" lnSpcReduction="20000"/>
          </a:bodyPr>
          <a:lstStyle/>
          <a:p>
            <a:pPr algn="ctr" eaLnBrk="1" fontAlgn="auto" hangingPunct="1">
              <a:spcAft>
                <a:spcPts val="0"/>
              </a:spcAft>
              <a:buFont typeface="Arial" pitchFamily="34" charset="0"/>
              <a:buNone/>
              <a:defRPr/>
            </a:pPr>
            <a:endParaRPr lang="en-US" dirty="0" smtClean="0">
              <a:solidFill>
                <a:schemeClr val="bg1"/>
              </a:solidFill>
            </a:endParaRPr>
          </a:p>
          <a:p>
            <a:pPr algn="ctr" eaLnBrk="1" fontAlgn="auto" hangingPunct="1">
              <a:spcAft>
                <a:spcPts val="0"/>
              </a:spcAft>
              <a:buFont typeface="Arial" pitchFamily="34" charset="0"/>
              <a:buNone/>
              <a:defRPr/>
            </a:pPr>
            <a:r>
              <a:rPr lang="en-US" dirty="0" smtClean="0">
                <a:solidFill>
                  <a:schemeClr val="bg1"/>
                </a:solidFill>
              </a:rPr>
              <a:t/>
            </a:r>
            <a:br>
              <a:rPr lang="en-US" dirty="0" smtClean="0">
                <a:solidFill>
                  <a:schemeClr val="bg1"/>
                </a:solidFill>
              </a:rPr>
            </a:br>
            <a:r>
              <a:rPr lang="en-US" sz="4000" dirty="0" smtClean="0">
                <a:solidFill>
                  <a:schemeClr val="bg1"/>
                </a:solidFill>
                <a:latin typeface="Berlin Sans FB Demi" pitchFamily="34" charset="0"/>
              </a:rPr>
              <a:t>the Loop will be a safe environment where teens can be themselves and have a good time. the Loop would provide food to the teens and always have entertainment. The hours of the club will be reasonable because we do not want to take away from the teens school work and other activities. </a:t>
            </a:r>
          </a:p>
          <a:p>
            <a:pPr algn="ctr" eaLnBrk="1" fontAlgn="auto" hangingPunct="1">
              <a:spcAft>
                <a:spcPts val="0"/>
              </a:spcAft>
              <a:buFont typeface="Arial" pitchFamily="34" charset="0"/>
              <a:buNone/>
              <a:defRPr/>
            </a:pPr>
            <a:endParaRPr lang="en-US" sz="4000" dirty="0" smtClean="0">
              <a:solidFill>
                <a:schemeClr val="bg1"/>
              </a:solidFill>
              <a:latin typeface="Berlin Sans FB Demi" pitchFamily="34" charset="0"/>
            </a:endParaRPr>
          </a:p>
          <a:p>
            <a:pPr algn="ctr" eaLnBrk="1" fontAlgn="auto" hangingPunct="1">
              <a:spcAft>
                <a:spcPts val="0"/>
              </a:spcAft>
              <a:buFont typeface="Arial" pitchFamily="34" charset="0"/>
              <a:buNone/>
              <a:defRPr/>
            </a:pPr>
            <a:r>
              <a:rPr lang="en-US" sz="4000" u="sng" dirty="0" smtClean="0">
                <a:solidFill>
                  <a:schemeClr val="bg1"/>
                </a:solidFill>
                <a:latin typeface="Berlin Sans FB Demi" pitchFamily="34" charset="0"/>
              </a:rPr>
              <a:t>What are the risks?:</a:t>
            </a:r>
            <a:r>
              <a:rPr lang="en-US" sz="4000" dirty="0" smtClean="0">
                <a:solidFill>
                  <a:schemeClr val="bg1"/>
                </a:solidFill>
                <a:latin typeface="Berlin Sans FB Demi" pitchFamily="34" charset="0"/>
              </a:rPr>
              <a:t> </a:t>
            </a:r>
            <a:r>
              <a:rPr lang="en-US" sz="4000" dirty="0">
                <a:solidFill>
                  <a:schemeClr val="bg1"/>
                </a:solidFill>
                <a:latin typeface="Berlin Sans FB Demi" pitchFamily="34" charset="0"/>
              </a:rPr>
              <a:t>T</a:t>
            </a:r>
            <a:r>
              <a:rPr lang="en-US" sz="4000" dirty="0" smtClean="0">
                <a:solidFill>
                  <a:schemeClr val="bg1"/>
                </a:solidFill>
                <a:latin typeface="Berlin Sans FB Demi" pitchFamily="34" charset="0"/>
              </a:rPr>
              <a:t>eens will not come </a:t>
            </a:r>
          </a:p>
          <a:p>
            <a:pPr algn="ctr" eaLnBrk="1" fontAlgn="auto" hangingPunct="1">
              <a:spcAft>
                <a:spcPts val="0"/>
              </a:spcAft>
              <a:buFont typeface="Arial" pitchFamily="34" charset="0"/>
              <a:buNone/>
              <a:defRPr/>
            </a:pPr>
            <a:r>
              <a:rPr lang="en-US" sz="4000" u="sng" dirty="0" smtClean="0">
                <a:solidFill>
                  <a:schemeClr val="bg1"/>
                </a:solidFill>
                <a:latin typeface="Berlin Sans FB Demi" pitchFamily="34" charset="0"/>
              </a:rPr>
              <a:t>Return on Investment:</a:t>
            </a:r>
            <a:r>
              <a:rPr lang="en-US" sz="4000" dirty="0" smtClean="0">
                <a:solidFill>
                  <a:schemeClr val="bg1"/>
                </a:solidFill>
                <a:latin typeface="Berlin Sans FB Demi" pitchFamily="34" charset="0"/>
              </a:rPr>
              <a:t> The club will become a popular hang out space so memberships will increase and that will produce our profit. </a:t>
            </a:r>
          </a:p>
        </p:txBody>
      </p:sp>
      <p:sp>
        <p:nvSpPr>
          <p:cNvPr id="12292" name="TextBox 1"/>
          <p:cNvSpPr txBox="1">
            <a:spLocks noChangeArrowheads="1"/>
          </p:cNvSpPr>
          <p:nvPr/>
        </p:nvSpPr>
        <p:spPr bwMode="auto">
          <a:xfrm>
            <a:off x="0" y="846138"/>
            <a:ext cx="9144000" cy="830262"/>
          </a:xfrm>
          <a:prstGeom prst="rect">
            <a:avLst/>
          </a:prstGeom>
          <a:noFill/>
          <a:ln w="9525">
            <a:noFill/>
            <a:miter lim="800000"/>
            <a:headEnd/>
            <a:tailEnd/>
          </a:ln>
        </p:spPr>
        <p:txBody>
          <a:bodyPr>
            <a:spAutoFit/>
          </a:bodyPr>
          <a:lstStyle/>
          <a:p>
            <a:pPr algn="ctr"/>
            <a:r>
              <a:rPr lang="en-US" sz="4800">
                <a:solidFill>
                  <a:srgbClr val="FF0000"/>
                </a:solidFill>
                <a:latin typeface="Berlin Sans FB Demi" pitchFamily="34" charset="0"/>
              </a:rPr>
              <a:t>Why Invest in us?</a:t>
            </a:r>
          </a:p>
        </p:txBody>
      </p:sp>
    </p:spTree>
  </p:cSld>
  <p:clrMapOvr>
    <a:masterClrMapping/>
  </p:clrMapOvr>
  <p:transition spd="slow" advTm="15000">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p:cNvPicPr>
          <p:nvPr/>
        </p:nvPicPr>
        <p:blipFill>
          <a:blip r:embed="rId2" cstate="print"/>
          <a:srcRect/>
          <a:stretch>
            <a:fillRect/>
          </a:stretch>
        </p:blipFill>
        <p:spPr bwMode="auto">
          <a:xfrm>
            <a:off x="0" y="523875"/>
            <a:ext cx="9144000" cy="6257925"/>
          </a:xfrm>
          <a:prstGeom prst="rect">
            <a:avLst/>
          </a:prstGeom>
          <a:noFill/>
          <a:ln w="9525">
            <a:noFill/>
            <a:miter lim="800000"/>
            <a:headEnd/>
            <a:tailEnd/>
          </a:ln>
        </p:spPr>
      </p:pic>
      <p:sp>
        <p:nvSpPr>
          <p:cNvPr id="13315" name="TextBox 6"/>
          <p:cNvSpPr txBox="1">
            <a:spLocks noChangeArrowheads="1"/>
          </p:cNvSpPr>
          <p:nvPr/>
        </p:nvSpPr>
        <p:spPr bwMode="auto">
          <a:xfrm>
            <a:off x="0" y="-76200"/>
            <a:ext cx="9144000" cy="1200150"/>
          </a:xfrm>
          <a:prstGeom prst="rect">
            <a:avLst/>
          </a:prstGeom>
          <a:noFill/>
          <a:ln w="9525">
            <a:noFill/>
            <a:miter lim="800000"/>
            <a:headEnd/>
            <a:tailEnd/>
          </a:ln>
        </p:spPr>
        <p:txBody>
          <a:bodyPr>
            <a:spAutoFit/>
          </a:bodyPr>
          <a:lstStyle/>
          <a:p>
            <a:pPr algn="ctr"/>
            <a:r>
              <a:rPr lang="en-US" sz="7200" b="1">
                <a:solidFill>
                  <a:srgbClr val="FFFF00"/>
                </a:solidFill>
                <a:latin typeface="Berlin Sans FB Demi" pitchFamily="34" charset="0"/>
              </a:rPr>
              <a:t>The Future </a:t>
            </a:r>
            <a:r>
              <a:rPr lang="en-US" sz="7200" b="1" i="1">
                <a:solidFill>
                  <a:srgbClr val="00FF00"/>
                </a:solidFill>
                <a:latin typeface="Berlin Sans FB Demi" pitchFamily="34" charset="0"/>
              </a:rPr>
              <a:t>the Loop</a:t>
            </a:r>
          </a:p>
        </p:txBody>
      </p:sp>
    </p:spTree>
  </p:cSld>
  <p:clrMapOvr>
    <a:masterClrMapping/>
  </p:clrMapOvr>
  <p:transition spd="slow" advTm="6000">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828800"/>
          </a:xfrm>
        </p:spPr>
        <p:txBody>
          <a:bodyPr rtlCol="0">
            <a:noAutofit/>
          </a:bodyPr>
          <a:lstStyle/>
          <a:p>
            <a:pPr eaLnBrk="1" fontAlgn="auto" hangingPunct="1">
              <a:spcAft>
                <a:spcPts val="0"/>
              </a:spcAft>
              <a:defRPr/>
            </a:pPr>
            <a:r>
              <a:rPr lang="en-US" sz="9600" b="1" i="1" dirty="0">
                <a:solidFill>
                  <a:srgbClr val="00FF00"/>
                </a:solidFill>
                <a:effectLst>
                  <a:outerShdw blurRad="38100" dist="38100" dir="2700000" algn="tl">
                    <a:srgbClr val="FFFFFF"/>
                  </a:outerShdw>
                </a:effectLst>
                <a:latin typeface="Berlin Sans FB Demi" pitchFamily="34" charset="0"/>
              </a:rPr>
              <a:t>the Loop</a:t>
            </a:r>
            <a:endParaRPr lang="en-US" sz="9600" i="1" dirty="0" smtClean="0">
              <a:solidFill>
                <a:srgbClr val="00FF00"/>
              </a:solidFill>
              <a:effectLst>
                <a:outerShdw blurRad="38100" dist="38100" dir="2700000" algn="tl">
                  <a:srgbClr val="000000">
                    <a:alpha val="43137"/>
                  </a:srgbClr>
                </a:outerShdw>
              </a:effectLst>
              <a:latin typeface="Berlin Sans FB Demi" pitchFamily="34" charset="0"/>
            </a:endParaRPr>
          </a:p>
        </p:txBody>
      </p:sp>
      <p:sp>
        <p:nvSpPr>
          <p:cNvPr id="3075" name="Content Placeholder 2"/>
          <p:cNvSpPr>
            <a:spLocks noGrp="1"/>
          </p:cNvSpPr>
          <p:nvPr>
            <p:ph idx="1"/>
          </p:nvPr>
        </p:nvSpPr>
        <p:spPr>
          <a:xfrm>
            <a:off x="30163" y="533400"/>
            <a:ext cx="9144000" cy="6096000"/>
          </a:xfrm>
        </p:spPr>
        <p:txBody>
          <a:bodyPr/>
          <a:lstStyle/>
          <a:p>
            <a:pPr algn="ctr" eaLnBrk="1" hangingPunct="1">
              <a:buFont typeface="Arial" charset="0"/>
              <a:buNone/>
            </a:pPr>
            <a:endParaRPr lang="en-US" smtClean="0">
              <a:solidFill>
                <a:srgbClr val="66FF33"/>
              </a:solidFill>
            </a:endParaRPr>
          </a:p>
          <a:p>
            <a:pPr algn="ctr" eaLnBrk="1" hangingPunct="1">
              <a:buFont typeface="Arial" charset="0"/>
              <a:buNone/>
            </a:pPr>
            <a:endParaRPr lang="en-US" smtClean="0">
              <a:solidFill>
                <a:srgbClr val="66FF33"/>
              </a:solidFill>
            </a:endParaRPr>
          </a:p>
          <a:p>
            <a:pPr algn="ctr" eaLnBrk="1" hangingPunct="1">
              <a:buFont typeface="Arial" charset="0"/>
              <a:buNone/>
            </a:pPr>
            <a:r>
              <a:rPr lang="en-US" sz="3000" smtClean="0">
                <a:solidFill>
                  <a:schemeClr val="bg1"/>
                </a:solidFill>
                <a:latin typeface="Berlin Sans FB Demi" pitchFamily="34" charset="0"/>
              </a:rPr>
              <a:t>Our service is a teen club/hangout space.  This space will provide teens with an area where they can get together at a low cost. The club will provide food, entertainment, and a good time for the teens. There will also be rooms for private reservations for things like birthdays or youth group celebrations! The hours of the club would be from 2pm-8pm on weekdays so that students can focus on schoolwork while still having time to hangout, and from 12pm-11pm on weekends.</a:t>
            </a:r>
          </a:p>
          <a:p>
            <a:pPr algn="ctr" eaLnBrk="1" hangingPunct="1">
              <a:buFont typeface="Arial" charset="0"/>
              <a:buNone/>
            </a:pPr>
            <a:endParaRPr lang="en-US" sz="3000" smtClean="0">
              <a:solidFill>
                <a:srgbClr val="66FF33"/>
              </a:solidFill>
              <a:latin typeface="Berlin Sans FB Demi" pitchFamily="34" charset="0"/>
            </a:endParaRPr>
          </a:p>
        </p:txBody>
      </p:sp>
      <p:sp>
        <p:nvSpPr>
          <p:cNvPr id="3076" name="TextBox 3"/>
          <p:cNvSpPr txBox="1">
            <a:spLocks noChangeArrowheads="1"/>
          </p:cNvSpPr>
          <p:nvPr/>
        </p:nvSpPr>
        <p:spPr bwMode="auto">
          <a:xfrm>
            <a:off x="0" y="914400"/>
            <a:ext cx="9144000" cy="830263"/>
          </a:xfrm>
          <a:prstGeom prst="rect">
            <a:avLst/>
          </a:prstGeom>
          <a:noFill/>
          <a:ln w="9525">
            <a:noFill/>
            <a:miter lim="800000"/>
            <a:headEnd/>
            <a:tailEnd/>
          </a:ln>
        </p:spPr>
        <p:txBody>
          <a:bodyPr>
            <a:spAutoFit/>
          </a:bodyPr>
          <a:lstStyle/>
          <a:p>
            <a:pPr algn="ctr"/>
            <a:r>
              <a:rPr lang="en-US" sz="4800">
                <a:solidFill>
                  <a:srgbClr val="00B0F0"/>
                </a:solidFill>
                <a:latin typeface="Berlin Sans FB Demi" pitchFamily="34" charset="0"/>
              </a:rPr>
              <a:t>Goods &amp; Services</a:t>
            </a:r>
            <a:r>
              <a:rPr lang="en-US" sz="4400">
                <a:solidFill>
                  <a:srgbClr val="00B0F0"/>
                </a:solidFill>
                <a:latin typeface="Berlin Sans FB Demi" pitchFamily="34" charset="0"/>
              </a:rPr>
              <a:t>:</a:t>
            </a:r>
          </a:p>
        </p:txBody>
      </p:sp>
    </p:spTree>
  </p:cSld>
  <p:clrMapOvr>
    <a:masterClrMapping/>
  </p:clrMapOvr>
  <p:transition spd="slow" advTm="14000">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2" cstate="print"/>
          <a:srcRect/>
          <a:stretch>
            <a:fillRect/>
          </a:stretch>
        </p:blipFill>
        <p:spPr bwMode="auto">
          <a:xfrm>
            <a:off x="228600" y="212725"/>
            <a:ext cx="8686800" cy="6416675"/>
          </a:xfrm>
          <a:prstGeom prst="rect">
            <a:avLst/>
          </a:prstGeom>
          <a:noFill/>
          <a:ln w="9525">
            <a:noFill/>
            <a:miter lim="800000"/>
            <a:headEnd/>
            <a:tailEnd/>
          </a:ln>
        </p:spPr>
      </p:pic>
    </p:spTree>
  </p:cSld>
  <p:clrMapOvr>
    <a:masterClrMapping/>
  </p:clrMapOvr>
  <p:transition spd="slow" advTm="4000">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52400"/>
            <a:ext cx="9144000" cy="1676400"/>
          </a:xfrm>
        </p:spPr>
        <p:txBody>
          <a:bodyPr/>
          <a:lstStyle/>
          <a:p>
            <a:pPr eaLnBrk="1" hangingPunct="1">
              <a:defRPr/>
            </a:pPr>
            <a:r>
              <a:rPr lang="en-US" sz="9600" b="1" i="1" dirty="0" smtClean="0">
                <a:solidFill>
                  <a:srgbClr val="00FF00"/>
                </a:solidFill>
                <a:effectLst>
                  <a:outerShdw blurRad="38100" dist="38100" dir="2700000" algn="tl">
                    <a:srgbClr val="FFFFFF"/>
                  </a:outerShdw>
                </a:effectLst>
                <a:latin typeface="Berlin Sans FB Demi" pitchFamily="34" charset="0"/>
              </a:rPr>
              <a:t>the Loop</a:t>
            </a:r>
            <a:endParaRPr lang="en-US" sz="9600" b="1" dirty="0" smtClean="0">
              <a:solidFill>
                <a:srgbClr val="00FF00"/>
              </a:solidFill>
              <a:effectLst>
                <a:outerShdw blurRad="38100" dist="38100" dir="2700000" algn="tl">
                  <a:srgbClr val="FFFFFF"/>
                </a:outerShdw>
              </a:effectLst>
              <a:latin typeface="Berlin Sans FB Demi" pitchFamily="34" charset="0"/>
            </a:endParaRPr>
          </a:p>
        </p:txBody>
      </p:sp>
      <p:sp>
        <p:nvSpPr>
          <p:cNvPr id="3" name="Content Placeholder 2"/>
          <p:cNvSpPr>
            <a:spLocks noGrp="1"/>
          </p:cNvSpPr>
          <p:nvPr>
            <p:ph idx="1"/>
          </p:nvPr>
        </p:nvSpPr>
        <p:spPr>
          <a:xfrm>
            <a:off x="-15875" y="1752600"/>
            <a:ext cx="9159875" cy="5181600"/>
          </a:xfrm>
        </p:spPr>
        <p:txBody>
          <a:bodyPr>
            <a:normAutofit fontScale="92500" lnSpcReduction="10000"/>
          </a:bodyPr>
          <a:lstStyle/>
          <a:p>
            <a:pPr eaLnBrk="1" hangingPunct="1">
              <a:lnSpc>
                <a:spcPct val="90000"/>
              </a:lnSpc>
              <a:defRPr/>
            </a:pPr>
            <a:r>
              <a:rPr lang="en-US" sz="2800" dirty="0" smtClean="0">
                <a:solidFill>
                  <a:schemeClr val="bg1"/>
                </a:solidFill>
                <a:latin typeface="Berlin Sans FB Demi" pitchFamily="34" charset="0"/>
              </a:rPr>
              <a:t>This idea/service is a want</a:t>
            </a:r>
          </a:p>
          <a:p>
            <a:pPr eaLnBrk="1" hangingPunct="1">
              <a:lnSpc>
                <a:spcPct val="90000"/>
              </a:lnSpc>
              <a:defRPr/>
            </a:pPr>
            <a:r>
              <a:rPr lang="en-US" sz="2800" dirty="0" smtClean="0">
                <a:solidFill>
                  <a:schemeClr val="bg1"/>
                </a:solidFill>
                <a:latin typeface="Berlin Sans FB Demi" pitchFamily="34" charset="0"/>
              </a:rPr>
              <a:t>It will be most appealing to teens because they want to be able to hang out in a fun and safe environment and still at a low cost. This club will provide a place for teens to be themselves in a bully-free zone. The club would provide food which, most foods, will be included in the entry fee.</a:t>
            </a:r>
          </a:p>
          <a:p>
            <a:pPr eaLnBrk="1" hangingPunct="1">
              <a:lnSpc>
                <a:spcPct val="90000"/>
              </a:lnSpc>
              <a:defRPr/>
            </a:pPr>
            <a:r>
              <a:rPr lang="en-US" sz="2800" dirty="0" smtClean="0">
                <a:solidFill>
                  <a:schemeClr val="bg1"/>
                </a:solidFill>
                <a:latin typeface="Berlin Sans FB Demi" pitchFamily="34" charset="0"/>
              </a:rPr>
              <a:t>Consumers can pay an entry fee at the door or get a membership. The entry fee will be $5 and a membership fee will be $15 per month which should create a good amount of revenue for the club. </a:t>
            </a:r>
          </a:p>
          <a:p>
            <a:pPr eaLnBrk="1" hangingPunct="1">
              <a:lnSpc>
                <a:spcPct val="90000"/>
              </a:lnSpc>
              <a:defRPr/>
            </a:pPr>
            <a:r>
              <a:rPr lang="en-US" sz="2800" dirty="0" smtClean="0">
                <a:solidFill>
                  <a:schemeClr val="bg1"/>
                </a:solidFill>
                <a:latin typeface="Berlin Sans FB Demi" pitchFamily="34" charset="0"/>
              </a:rPr>
              <a:t>At first it will take a lot of money and time to get the business up and running, but as more people come, it will begin to become popular and that is when we will get most of our profit from.</a:t>
            </a:r>
          </a:p>
        </p:txBody>
      </p:sp>
      <p:sp>
        <p:nvSpPr>
          <p:cNvPr id="5124" name="Text Box 6"/>
          <p:cNvSpPr txBox="1">
            <a:spLocks noChangeArrowheads="1"/>
          </p:cNvSpPr>
          <p:nvPr/>
        </p:nvSpPr>
        <p:spPr bwMode="auto">
          <a:xfrm>
            <a:off x="-15875" y="838200"/>
            <a:ext cx="9144000" cy="830263"/>
          </a:xfrm>
          <a:prstGeom prst="rect">
            <a:avLst/>
          </a:prstGeom>
          <a:noFill/>
          <a:ln w="9525">
            <a:noFill/>
            <a:miter lim="800000"/>
            <a:headEnd/>
            <a:tailEnd/>
          </a:ln>
          <a:effectLst/>
        </p:spPr>
        <p:txBody>
          <a:bodyPr>
            <a:spAutoFit/>
          </a:bodyPr>
          <a:lstStyle/>
          <a:p>
            <a:pPr algn="ctr">
              <a:spcBef>
                <a:spcPct val="50000"/>
              </a:spcBef>
            </a:pPr>
            <a:r>
              <a:rPr lang="en-US" sz="4800">
                <a:solidFill>
                  <a:srgbClr val="FF0066"/>
                </a:solidFill>
                <a:latin typeface="Berlin Sans FB Demi" pitchFamily="34" charset="0"/>
              </a:rPr>
              <a:t>A Profitable Idea</a:t>
            </a:r>
          </a:p>
        </p:txBody>
      </p:sp>
    </p:spTree>
  </p:cSld>
  <p:clrMapOvr>
    <a:masterClrMapping/>
  </p:clrMapOvr>
  <p:transition spd="slow" advTm="17000">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p:cNvPicPr>
          <p:nvPr/>
        </p:nvPicPr>
        <p:blipFill>
          <a:blip r:embed="rId2" cstate="print"/>
          <a:srcRect/>
          <a:stretch>
            <a:fillRect/>
          </a:stretch>
        </p:blipFill>
        <p:spPr bwMode="auto">
          <a:xfrm>
            <a:off x="279400" y="190500"/>
            <a:ext cx="8636000" cy="6477000"/>
          </a:xfrm>
          <a:prstGeom prst="rect">
            <a:avLst/>
          </a:prstGeom>
          <a:noFill/>
          <a:ln w="9525">
            <a:noFill/>
            <a:miter lim="800000"/>
            <a:headEnd/>
            <a:tailEnd/>
          </a:ln>
        </p:spPr>
      </p:pic>
    </p:spTree>
  </p:cSld>
  <p:clrMapOvr>
    <a:masterClrMapping/>
  </p:clrMapOvr>
  <p:transition spd="slow" advTm="4000">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28600"/>
            <a:ext cx="9144000" cy="1524000"/>
          </a:xfrm>
        </p:spPr>
        <p:txBody>
          <a:bodyPr/>
          <a:lstStyle/>
          <a:p>
            <a:pPr eaLnBrk="1" hangingPunct="1">
              <a:defRPr/>
            </a:pPr>
            <a:r>
              <a:rPr lang="en-US" sz="9600" b="1" i="1" dirty="0" smtClean="0">
                <a:solidFill>
                  <a:srgbClr val="00FF00"/>
                </a:solidFill>
                <a:effectLst>
                  <a:outerShdw blurRad="38100" dist="38100" dir="2700000" algn="tl">
                    <a:srgbClr val="FFFFFF"/>
                  </a:outerShdw>
                </a:effectLst>
                <a:latin typeface="Berlin Sans FB Demi" pitchFamily="34" charset="0"/>
              </a:rPr>
              <a:t>the Loop</a:t>
            </a:r>
            <a:r>
              <a:rPr lang="en-US" sz="4000" dirty="0" smtClean="0">
                <a:solidFill>
                  <a:schemeClr val="bg1"/>
                </a:solidFill>
              </a:rPr>
              <a:t/>
            </a:r>
            <a:br>
              <a:rPr lang="en-US" sz="4000" dirty="0" smtClean="0">
                <a:solidFill>
                  <a:schemeClr val="bg1"/>
                </a:solidFill>
              </a:rPr>
            </a:br>
            <a:endParaRPr lang="en-US" sz="4000" dirty="0" smtClean="0">
              <a:solidFill>
                <a:srgbClr val="008000"/>
              </a:solidFill>
            </a:endParaRPr>
          </a:p>
        </p:txBody>
      </p:sp>
      <p:sp>
        <p:nvSpPr>
          <p:cNvPr id="7171" name="Content Placeholder 2"/>
          <p:cNvSpPr>
            <a:spLocks noGrp="1"/>
          </p:cNvSpPr>
          <p:nvPr>
            <p:ph idx="1"/>
          </p:nvPr>
        </p:nvSpPr>
        <p:spPr>
          <a:xfrm>
            <a:off x="0" y="2027238"/>
            <a:ext cx="9144000" cy="4830762"/>
          </a:xfrm>
        </p:spPr>
        <p:txBody>
          <a:bodyPr/>
          <a:lstStyle/>
          <a:p>
            <a:pPr eaLnBrk="1" hangingPunct="1"/>
            <a:r>
              <a:rPr lang="en-US" sz="3600" u="sng" smtClean="0">
                <a:solidFill>
                  <a:schemeClr val="bg1"/>
                </a:solidFill>
                <a:latin typeface="Berlin Sans FB Demi" pitchFamily="34" charset="0"/>
              </a:rPr>
              <a:t>Natural Resources:</a:t>
            </a:r>
            <a:r>
              <a:rPr lang="en-US" sz="3600" smtClean="0">
                <a:solidFill>
                  <a:schemeClr val="bg1"/>
                </a:solidFill>
                <a:latin typeface="Berlin Sans FB Demi" pitchFamily="34" charset="0"/>
              </a:rPr>
              <a:t> Water, Land</a:t>
            </a:r>
          </a:p>
          <a:p>
            <a:pPr eaLnBrk="1" hangingPunct="1"/>
            <a:r>
              <a:rPr lang="en-US" sz="3600" u="sng" smtClean="0">
                <a:solidFill>
                  <a:schemeClr val="bg1"/>
                </a:solidFill>
                <a:latin typeface="Berlin Sans FB Demi" pitchFamily="34" charset="0"/>
              </a:rPr>
              <a:t>Labor:</a:t>
            </a:r>
            <a:r>
              <a:rPr lang="en-US" sz="3600" smtClean="0">
                <a:solidFill>
                  <a:schemeClr val="bg1"/>
                </a:solidFill>
                <a:latin typeface="Berlin Sans FB Demi" pitchFamily="34" charset="0"/>
              </a:rPr>
              <a:t> Trained Staff</a:t>
            </a:r>
          </a:p>
          <a:p>
            <a:pPr eaLnBrk="1" hangingPunct="1"/>
            <a:r>
              <a:rPr lang="en-US" sz="3600" u="sng" smtClean="0">
                <a:solidFill>
                  <a:schemeClr val="bg1"/>
                </a:solidFill>
                <a:latin typeface="Berlin Sans FB Demi" pitchFamily="34" charset="0"/>
              </a:rPr>
              <a:t>Capital:</a:t>
            </a:r>
            <a:r>
              <a:rPr lang="en-US" sz="3600" smtClean="0">
                <a:solidFill>
                  <a:schemeClr val="bg1"/>
                </a:solidFill>
                <a:latin typeface="Berlin Sans FB Demi" pitchFamily="34" charset="0"/>
              </a:rPr>
              <a:t> Kitchen Appliances and supplies</a:t>
            </a:r>
          </a:p>
          <a:p>
            <a:pPr eaLnBrk="1" hangingPunct="1"/>
            <a:r>
              <a:rPr lang="en-US" sz="3600" u="sng" smtClean="0">
                <a:solidFill>
                  <a:schemeClr val="bg1"/>
                </a:solidFill>
                <a:latin typeface="Berlin Sans FB Demi" pitchFamily="34" charset="0"/>
              </a:rPr>
              <a:t>Entrepreneurship:</a:t>
            </a:r>
            <a:r>
              <a:rPr lang="en-US" sz="3600" smtClean="0">
                <a:solidFill>
                  <a:schemeClr val="bg1"/>
                </a:solidFill>
                <a:latin typeface="Berlin Sans FB Demi" pitchFamily="34" charset="0"/>
              </a:rPr>
              <a:t> Business Owners </a:t>
            </a:r>
          </a:p>
        </p:txBody>
      </p:sp>
      <p:sp>
        <p:nvSpPr>
          <p:cNvPr id="7172" name="Text Box 5"/>
          <p:cNvSpPr txBox="1">
            <a:spLocks noChangeArrowheads="1"/>
          </p:cNvSpPr>
          <p:nvPr/>
        </p:nvSpPr>
        <p:spPr bwMode="auto">
          <a:xfrm>
            <a:off x="0" y="769938"/>
            <a:ext cx="9144000" cy="830262"/>
          </a:xfrm>
          <a:prstGeom prst="rect">
            <a:avLst/>
          </a:prstGeom>
          <a:noFill/>
          <a:ln w="9525">
            <a:noFill/>
            <a:miter lim="800000"/>
            <a:headEnd/>
            <a:tailEnd/>
          </a:ln>
          <a:effectLst/>
        </p:spPr>
        <p:txBody>
          <a:bodyPr>
            <a:spAutoFit/>
          </a:bodyPr>
          <a:lstStyle/>
          <a:p>
            <a:pPr algn="ctr">
              <a:spcBef>
                <a:spcPct val="50000"/>
              </a:spcBef>
            </a:pPr>
            <a:r>
              <a:rPr lang="en-US" sz="4800">
                <a:solidFill>
                  <a:srgbClr val="FFC000"/>
                </a:solidFill>
                <a:latin typeface="Berlin Sans FB Demi" pitchFamily="34" charset="0"/>
              </a:rPr>
              <a:t>Resources: What We Have Now</a:t>
            </a:r>
          </a:p>
        </p:txBody>
      </p:sp>
    </p:spTree>
  </p:cSld>
  <p:clrMapOvr>
    <a:masterClrMapping/>
  </p:clrMapOvr>
  <p:transition spd="slow" advTm="7000">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81000"/>
            <a:ext cx="8229600" cy="1143000"/>
          </a:xfrm>
        </p:spPr>
        <p:txBody>
          <a:bodyPr/>
          <a:lstStyle/>
          <a:p>
            <a:pPr eaLnBrk="1" hangingPunct="1">
              <a:defRPr/>
            </a:pPr>
            <a:r>
              <a:rPr lang="en-US" sz="9600" b="1" i="1" dirty="0" smtClean="0">
                <a:solidFill>
                  <a:srgbClr val="00FF00"/>
                </a:solidFill>
                <a:effectLst>
                  <a:outerShdw blurRad="38100" dist="38100" dir="2700000" algn="tl">
                    <a:srgbClr val="FFFFFF"/>
                  </a:outerShdw>
                </a:effectLst>
                <a:latin typeface="Berlin Sans FB Demi" pitchFamily="34" charset="0"/>
              </a:rPr>
              <a:t>the Loop</a:t>
            </a:r>
            <a:r>
              <a:rPr lang="en-US" sz="4000" dirty="0" smtClean="0">
                <a:solidFill>
                  <a:schemeClr val="bg1"/>
                </a:solidFill>
              </a:rPr>
              <a:t/>
            </a:r>
            <a:br>
              <a:rPr lang="en-US" sz="4000" dirty="0" smtClean="0">
                <a:solidFill>
                  <a:schemeClr val="bg1"/>
                </a:solidFill>
              </a:rPr>
            </a:br>
            <a:endParaRPr lang="en-US" sz="4000" dirty="0" smtClean="0">
              <a:solidFill>
                <a:srgbClr val="FFFF00"/>
              </a:solidFill>
            </a:endParaRPr>
          </a:p>
        </p:txBody>
      </p:sp>
      <p:sp>
        <p:nvSpPr>
          <p:cNvPr id="8195" name="Content Placeholder 2"/>
          <p:cNvSpPr>
            <a:spLocks noGrp="1"/>
          </p:cNvSpPr>
          <p:nvPr>
            <p:ph idx="1"/>
          </p:nvPr>
        </p:nvSpPr>
        <p:spPr>
          <a:xfrm>
            <a:off x="0" y="1744663"/>
            <a:ext cx="9144000" cy="5189537"/>
          </a:xfrm>
        </p:spPr>
        <p:txBody>
          <a:bodyPr/>
          <a:lstStyle/>
          <a:p>
            <a:pPr marL="609600" indent="-609600" eaLnBrk="1" hangingPunct="1"/>
            <a:r>
              <a:rPr lang="en-US" sz="3400" u="sng" smtClean="0">
                <a:solidFill>
                  <a:schemeClr val="bg1"/>
                </a:solidFill>
                <a:latin typeface="Berlin Sans FB Demi" pitchFamily="34" charset="0"/>
              </a:rPr>
              <a:t>Furniture:</a:t>
            </a:r>
            <a:r>
              <a:rPr lang="en-US" sz="3400" smtClean="0">
                <a:solidFill>
                  <a:schemeClr val="bg1"/>
                </a:solidFill>
                <a:latin typeface="Berlin Sans FB Demi" pitchFamily="34" charset="0"/>
              </a:rPr>
              <a:t> Couches, Tables, Chairs, Lights</a:t>
            </a:r>
          </a:p>
          <a:p>
            <a:pPr marL="609600" indent="-609600" eaLnBrk="1" hangingPunct="1"/>
            <a:r>
              <a:rPr lang="en-US" sz="3400" u="sng" smtClean="0">
                <a:solidFill>
                  <a:schemeClr val="bg1"/>
                </a:solidFill>
                <a:latin typeface="Berlin Sans FB Demi" pitchFamily="34" charset="0"/>
              </a:rPr>
              <a:t>Food:</a:t>
            </a:r>
            <a:r>
              <a:rPr lang="en-US" sz="3400" smtClean="0">
                <a:solidFill>
                  <a:schemeClr val="bg1"/>
                </a:solidFill>
                <a:latin typeface="Berlin Sans FB Demi" pitchFamily="34" charset="0"/>
              </a:rPr>
              <a:t> Vegetables, Pizzas, Vending Machine Food, Drinks, Frozen Food</a:t>
            </a:r>
          </a:p>
          <a:p>
            <a:pPr marL="609600" indent="-609600" eaLnBrk="1" hangingPunct="1"/>
            <a:r>
              <a:rPr lang="en-US" sz="3400" u="sng" smtClean="0">
                <a:solidFill>
                  <a:schemeClr val="bg1"/>
                </a:solidFill>
                <a:latin typeface="Berlin Sans FB Demi" pitchFamily="34" charset="0"/>
              </a:rPr>
              <a:t>Miscellaneous:</a:t>
            </a:r>
            <a:r>
              <a:rPr lang="en-US" sz="3400" smtClean="0">
                <a:solidFill>
                  <a:schemeClr val="bg1"/>
                </a:solidFill>
                <a:latin typeface="Berlin Sans FB Demi" pitchFamily="34" charset="0"/>
              </a:rPr>
              <a:t> TVs, Wiis, PlayStations,    I-pads, Laptops, DJ Station (with speakers, lights and DJ board), Props for different themed nights, Paint, Art Work, Music </a:t>
            </a:r>
          </a:p>
          <a:p>
            <a:pPr marL="609600" indent="-609600" eaLnBrk="1" hangingPunct="1"/>
            <a:r>
              <a:rPr lang="en-US" sz="3400" u="sng" smtClean="0">
                <a:solidFill>
                  <a:schemeClr val="bg1"/>
                </a:solidFill>
                <a:latin typeface="Berlin Sans FB Demi" pitchFamily="34" charset="0"/>
              </a:rPr>
              <a:t>Labor:</a:t>
            </a:r>
            <a:r>
              <a:rPr lang="en-US" sz="3400" smtClean="0">
                <a:solidFill>
                  <a:schemeClr val="bg1"/>
                </a:solidFill>
                <a:latin typeface="Berlin Sans FB Demi" pitchFamily="34" charset="0"/>
              </a:rPr>
              <a:t> Cooks, Security, Custodians</a:t>
            </a:r>
          </a:p>
        </p:txBody>
      </p:sp>
      <p:sp>
        <p:nvSpPr>
          <p:cNvPr id="8196" name="Text Box 5"/>
          <p:cNvSpPr txBox="1">
            <a:spLocks noChangeArrowheads="1"/>
          </p:cNvSpPr>
          <p:nvPr/>
        </p:nvSpPr>
        <p:spPr bwMode="auto">
          <a:xfrm>
            <a:off x="0" y="838200"/>
            <a:ext cx="9144000" cy="830263"/>
          </a:xfrm>
          <a:prstGeom prst="rect">
            <a:avLst/>
          </a:prstGeom>
          <a:noFill/>
          <a:ln w="9525">
            <a:noFill/>
            <a:miter lim="800000"/>
            <a:headEnd/>
            <a:tailEnd/>
          </a:ln>
          <a:effectLst/>
        </p:spPr>
        <p:txBody>
          <a:bodyPr>
            <a:spAutoFit/>
          </a:bodyPr>
          <a:lstStyle/>
          <a:p>
            <a:pPr algn="ctr">
              <a:spcBef>
                <a:spcPct val="50000"/>
              </a:spcBef>
            </a:pPr>
            <a:r>
              <a:rPr lang="en-US" sz="4800">
                <a:solidFill>
                  <a:srgbClr val="FFFF00"/>
                </a:solidFill>
                <a:latin typeface="Berlin Sans FB Demi" pitchFamily="34" charset="0"/>
              </a:rPr>
              <a:t>Additional Resources</a:t>
            </a:r>
          </a:p>
        </p:txBody>
      </p:sp>
    </p:spTree>
  </p:cSld>
  <p:clrMapOvr>
    <a:masterClrMapping/>
  </p:clrMapOvr>
  <p:transition spd="slow" advTm="10000">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0"/>
            <a:ext cx="8229600" cy="1143000"/>
          </a:xfrm>
        </p:spPr>
        <p:txBody>
          <a:bodyPr/>
          <a:lstStyle/>
          <a:p>
            <a:pPr eaLnBrk="1" hangingPunct="1">
              <a:defRPr/>
            </a:pPr>
            <a:r>
              <a:rPr lang="en-US" sz="9600" b="1" i="1" dirty="0" smtClean="0">
                <a:solidFill>
                  <a:srgbClr val="00FF00"/>
                </a:solidFill>
                <a:effectLst>
                  <a:outerShdw blurRad="38100" dist="38100" dir="2700000" algn="tl">
                    <a:srgbClr val="FFFFFF"/>
                  </a:outerShdw>
                </a:effectLst>
                <a:latin typeface="Berlin Sans FB Demi" pitchFamily="34" charset="0"/>
              </a:rPr>
              <a:t>the Loop</a:t>
            </a:r>
            <a:r>
              <a:rPr lang="en-US" sz="9600" dirty="0" smtClean="0">
                <a:solidFill>
                  <a:schemeClr val="bg1"/>
                </a:solidFill>
                <a:latin typeface="Berlin Sans FB Demi" pitchFamily="34" charset="0"/>
              </a:rPr>
              <a:t/>
            </a:r>
            <a:br>
              <a:rPr lang="en-US" sz="9600" dirty="0" smtClean="0">
                <a:solidFill>
                  <a:schemeClr val="bg1"/>
                </a:solidFill>
                <a:latin typeface="Berlin Sans FB Demi" pitchFamily="34" charset="0"/>
              </a:rPr>
            </a:br>
            <a:endParaRPr lang="en-US" sz="9600" dirty="0" smtClean="0">
              <a:solidFill>
                <a:srgbClr val="6600FF"/>
              </a:solidFill>
              <a:latin typeface="Berlin Sans FB Demi" pitchFamily="34" charset="0"/>
            </a:endParaRPr>
          </a:p>
        </p:txBody>
      </p:sp>
      <p:sp>
        <p:nvSpPr>
          <p:cNvPr id="9219" name="Content Placeholder 2"/>
          <p:cNvSpPr>
            <a:spLocks noGrp="1"/>
          </p:cNvSpPr>
          <p:nvPr>
            <p:ph idx="1"/>
          </p:nvPr>
        </p:nvSpPr>
        <p:spPr>
          <a:xfrm>
            <a:off x="152400" y="1447800"/>
            <a:ext cx="8975725" cy="5410200"/>
          </a:xfrm>
        </p:spPr>
        <p:txBody>
          <a:bodyPr/>
          <a:lstStyle/>
          <a:p>
            <a:pPr eaLnBrk="1" hangingPunct="1">
              <a:buFont typeface="Arial" charset="0"/>
              <a:buNone/>
            </a:pPr>
            <a:r>
              <a:rPr lang="en-US" u="sng" smtClean="0">
                <a:solidFill>
                  <a:schemeClr val="bg1"/>
                </a:solidFill>
                <a:latin typeface="Berlin Sans FB Demi" pitchFamily="34" charset="0"/>
              </a:rPr>
              <a:t>Appetizers:</a:t>
            </a:r>
            <a:r>
              <a:rPr lang="en-US" smtClean="0">
                <a:solidFill>
                  <a:schemeClr val="bg1"/>
                </a:solidFill>
                <a:latin typeface="Berlin Sans FB Demi" pitchFamily="34" charset="0"/>
              </a:rPr>
              <a:t> Fries, Nachos, Pizza (Cheese, Pepperoni, Veggie), Onion Rings, Salads, Chicken Wings, Wraps/ Sandwiches (Veggie Wraps, Chicken Wraps, Chicken Sandwich, etc.)</a:t>
            </a:r>
          </a:p>
          <a:p>
            <a:pPr eaLnBrk="1" hangingPunct="1">
              <a:buFont typeface="Arial" charset="0"/>
              <a:buNone/>
            </a:pPr>
            <a:r>
              <a:rPr lang="en-US" u="sng" smtClean="0">
                <a:solidFill>
                  <a:schemeClr val="bg1"/>
                </a:solidFill>
                <a:latin typeface="Berlin Sans FB Demi" pitchFamily="34" charset="0"/>
              </a:rPr>
              <a:t>Main </a:t>
            </a:r>
            <a:r>
              <a:rPr lang="en-US" smtClean="0">
                <a:solidFill>
                  <a:schemeClr val="bg1"/>
                </a:solidFill>
                <a:latin typeface="Berlin Sans FB Demi" pitchFamily="34" charset="0"/>
              </a:rPr>
              <a:t>Meals: Burgers (Cheeseburgers, Veggie Burgers) </a:t>
            </a:r>
          </a:p>
          <a:p>
            <a:pPr eaLnBrk="1" hangingPunct="1">
              <a:buFont typeface="Arial" charset="0"/>
              <a:buNone/>
            </a:pPr>
            <a:r>
              <a:rPr lang="en-US" u="sng" smtClean="0">
                <a:solidFill>
                  <a:schemeClr val="bg1"/>
                </a:solidFill>
                <a:latin typeface="Berlin Sans FB Demi" pitchFamily="34" charset="0"/>
              </a:rPr>
              <a:t>Desserts:</a:t>
            </a:r>
            <a:r>
              <a:rPr lang="en-US" smtClean="0">
                <a:solidFill>
                  <a:schemeClr val="bg1"/>
                </a:solidFill>
                <a:latin typeface="Berlin Sans FB Demi" pitchFamily="34" charset="0"/>
              </a:rPr>
              <a:t> Assorted Candy, Ice Cream, Fruits</a:t>
            </a:r>
          </a:p>
          <a:p>
            <a:pPr eaLnBrk="1" hangingPunct="1">
              <a:buFont typeface="Arial" charset="0"/>
              <a:buNone/>
            </a:pPr>
            <a:r>
              <a:rPr lang="en-US" u="sng" smtClean="0">
                <a:solidFill>
                  <a:schemeClr val="bg1"/>
                </a:solidFill>
                <a:latin typeface="Berlin Sans FB Demi" pitchFamily="34" charset="0"/>
              </a:rPr>
              <a:t>Drinks:</a:t>
            </a:r>
            <a:r>
              <a:rPr lang="en-US" smtClean="0">
                <a:solidFill>
                  <a:schemeClr val="bg1"/>
                </a:solidFill>
                <a:latin typeface="Berlin Sans FB Demi" pitchFamily="34" charset="0"/>
              </a:rPr>
              <a:t> Soda (Soda Machine), Water (Gatorate, Vitamin Water, Bottled Water) </a:t>
            </a:r>
          </a:p>
        </p:txBody>
      </p:sp>
      <p:sp>
        <p:nvSpPr>
          <p:cNvPr id="9220" name="Text Box 5"/>
          <p:cNvSpPr txBox="1">
            <a:spLocks noChangeArrowheads="1"/>
          </p:cNvSpPr>
          <p:nvPr/>
        </p:nvSpPr>
        <p:spPr bwMode="auto">
          <a:xfrm>
            <a:off x="-15875" y="685800"/>
            <a:ext cx="9144000" cy="830263"/>
          </a:xfrm>
          <a:prstGeom prst="rect">
            <a:avLst/>
          </a:prstGeom>
          <a:noFill/>
          <a:ln w="9525">
            <a:noFill/>
            <a:miter lim="800000"/>
            <a:headEnd/>
            <a:tailEnd/>
          </a:ln>
          <a:effectLst/>
        </p:spPr>
        <p:txBody>
          <a:bodyPr>
            <a:spAutoFit/>
          </a:bodyPr>
          <a:lstStyle/>
          <a:p>
            <a:pPr algn="ctr">
              <a:spcBef>
                <a:spcPct val="50000"/>
              </a:spcBef>
            </a:pPr>
            <a:r>
              <a:rPr lang="en-US" sz="4800">
                <a:solidFill>
                  <a:srgbClr val="6600FF"/>
                </a:solidFill>
                <a:latin typeface="Berlin Sans FB Demi" pitchFamily="34" charset="0"/>
              </a:rPr>
              <a:t>Menu</a:t>
            </a:r>
          </a:p>
        </p:txBody>
      </p:sp>
    </p:spTree>
  </p:cSld>
  <p:clrMapOvr>
    <a:masterClrMapping/>
  </p:clrMapOvr>
  <p:transition spd="slow" advTm="11000">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81000"/>
            <a:ext cx="8229600" cy="1143000"/>
          </a:xfrm>
        </p:spPr>
        <p:txBody>
          <a:bodyPr/>
          <a:lstStyle/>
          <a:p>
            <a:pPr eaLnBrk="1" hangingPunct="1">
              <a:defRPr/>
            </a:pPr>
            <a:r>
              <a:rPr lang="en-US" sz="9600" b="1" i="1" dirty="0" smtClean="0">
                <a:solidFill>
                  <a:srgbClr val="00FF00"/>
                </a:solidFill>
                <a:effectLst>
                  <a:outerShdw blurRad="38100" dist="38100" dir="2700000" algn="tl">
                    <a:srgbClr val="FFFFFF"/>
                  </a:outerShdw>
                </a:effectLst>
                <a:latin typeface="Berlin Sans FB Demi" pitchFamily="34" charset="0"/>
              </a:rPr>
              <a:t>the Loop</a:t>
            </a:r>
            <a:r>
              <a:rPr lang="en-US" sz="9600" dirty="0" smtClean="0">
                <a:solidFill>
                  <a:schemeClr val="bg1"/>
                </a:solidFill>
                <a:latin typeface="Berlin Sans FB Demi" pitchFamily="34" charset="0"/>
              </a:rPr>
              <a:t/>
            </a:r>
            <a:br>
              <a:rPr lang="en-US" sz="9600" dirty="0" smtClean="0">
                <a:solidFill>
                  <a:schemeClr val="bg1"/>
                </a:solidFill>
                <a:latin typeface="Berlin Sans FB Demi" pitchFamily="34" charset="0"/>
              </a:rPr>
            </a:br>
            <a:endParaRPr lang="en-US" sz="4000" dirty="0" smtClean="0">
              <a:solidFill>
                <a:srgbClr val="00FFFF"/>
              </a:solidFill>
              <a:latin typeface="Berlin Sans FB Demi" pitchFamily="34" charset="0"/>
            </a:endParaRPr>
          </a:p>
        </p:txBody>
      </p:sp>
      <p:sp>
        <p:nvSpPr>
          <p:cNvPr id="10243" name="Content Placeholder 2"/>
          <p:cNvSpPr>
            <a:spLocks noGrp="1"/>
          </p:cNvSpPr>
          <p:nvPr>
            <p:ph idx="1"/>
          </p:nvPr>
        </p:nvSpPr>
        <p:spPr>
          <a:xfrm>
            <a:off x="0" y="1524000"/>
            <a:ext cx="9144000" cy="5334000"/>
          </a:xfrm>
        </p:spPr>
        <p:txBody>
          <a:bodyPr/>
          <a:lstStyle/>
          <a:p>
            <a:pPr eaLnBrk="1" hangingPunct="1"/>
            <a:r>
              <a:rPr lang="en-US" sz="2400" smtClean="0">
                <a:solidFill>
                  <a:schemeClr val="bg1"/>
                </a:solidFill>
                <a:latin typeface="Berlin Sans FB Demi" pitchFamily="34" charset="0"/>
              </a:rPr>
              <a:t>Movie Night</a:t>
            </a:r>
          </a:p>
          <a:p>
            <a:pPr eaLnBrk="1" hangingPunct="1"/>
            <a:r>
              <a:rPr lang="en-US" sz="2400" smtClean="0">
                <a:solidFill>
                  <a:schemeClr val="bg1"/>
                </a:solidFill>
                <a:latin typeface="Berlin Sans FB Demi" pitchFamily="34" charset="0"/>
              </a:rPr>
              <a:t>Themed Parties</a:t>
            </a:r>
          </a:p>
          <a:p>
            <a:pPr eaLnBrk="1" hangingPunct="1"/>
            <a:r>
              <a:rPr lang="en-US" sz="2400" smtClean="0">
                <a:solidFill>
                  <a:schemeClr val="bg1"/>
                </a:solidFill>
                <a:latin typeface="Berlin Sans FB Demi" pitchFamily="34" charset="0"/>
              </a:rPr>
              <a:t>Karaoke Night</a:t>
            </a:r>
          </a:p>
          <a:p>
            <a:pPr eaLnBrk="1" hangingPunct="1"/>
            <a:r>
              <a:rPr lang="en-US" sz="2400" smtClean="0">
                <a:solidFill>
                  <a:schemeClr val="bg1"/>
                </a:solidFill>
                <a:latin typeface="Berlin Sans FB Demi" pitchFamily="34" charset="0"/>
              </a:rPr>
              <a:t>Study Buddy Night (weekdays)</a:t>
            </a:r>
          </a:p>
          <a:p>
            <a:pPr eaLnBrk="1" hangingPunct="1"/>
            <a:r>
              <a:rPr lang="en-US" sz="2400" smtClean="0">
                <a:solidFill>
                  <a:schemeClr val="bg1"/>
                </a:solidFill>
                <a:latin typeface="Berlin Sans FB Demi" pitchFamily="34" charset="0"/>
              </a:rPr>
              <a:t>Game Night</a:t>
            </a:r>
          </a:p>
          <a:p>
            <a:pPr eaLnBrk="1" hangingPunct="1"/>
            <a:r>
              <a:rPr lang="en-US" sz="2400" smtClean="0">
                <a:solidFill>
                  <a:schemeClr val="bg1"/>
                </a:solidFill>
                <a:latin typeface="Berlin Sans FB Demi" pitchFamily="34" charset="0"/>
              </a:rPr>
              <a:t>Charity Events (ex. Bring in 4 canned foods for food drive and get in for free; raise a certain amount of money and name would be put in for a drawing)</a:t>
            </a:r>
          </a:p>
          <a:p>
            <a:pPr eaLnBrk="1" hangingPunct="1"/>
            <a:r>
              <a:rPr lang="en-US" sz="2400" smtClean="0">
                <a:solidFill>
                  <a:schemeClr val="bg1"/>
                </a:solidFill>
                <a:latin typeface="Berlin Sans FB Demi" pitchFamily="34" charset="0"/>
              </a:rPr>
              <a:t>Girls Night (girls only: nails, chick flicks, ect.)</a:t>
            </a:r>
          </a:p>
          <a:p>
            <a:pPr eaLnBrk="1" hangingPunct="1"/>
            <a:r>
              <a:rPr lang="en-US" sz="2400" smtClean="0">
                <a:solidFill>
                  <a:schemeClr val="bg1"/>
                </a:solidFill>
                <a:latin typeface="Berlin Sans FB Demi" pitchFamily="34" charset="0"/>
              </a:rPr>
              <a:t>Guys Night (boys only: video games, sports, ect.)</a:t>
            </a:r>
          </a:p>
          <a:p>
            <a:pPr eaLnBrk="1" hangingPunct="1"/>
            <a:r>
              <a:rPr lang="en-US" sz="2400" smtClean="0">
                <a:solidFill>
                  <a:schemeClr val="bg1"/>
                </a:solidFill>
                <a:latin typeface="Berlin Sans FB Demi" pitchFamily="34" charset="0"/>
              </a:rPr>
              <a:t>TV Sports Game Nights (whenever a big sports event is on TV, watch it here on the big movie screen)</a:t>
            </a:r>
          </a:p>
        </p:txBody>
      </p:sp>
      <p:sp>
        <p:nvSpPr>
          <p:cNvPr id="10244" name="TextBox 1"/>
          <p:cNvSpPr txBox="1">
            <a:spLocks noChangeArrowheads="1"/>
          </p:cNvSpPr>
          <p:nvPr/>
        </p:nvSpPr>
        <p:spPr bwMode="auto">
          <a:xfrm>
            <a:off x="0" y="838200"/>
            <a:ext cx="9144000" cy="830263"/>
          </a:xfrm>
          <a:prstGeom prst="rect">
            <a:avLst/>
          </a:prstGeom>
          <a:noFill/>
          <a:ln w="9525">
            <a:noFill/>
            <a:miter lim="800000"/>
            <a:headEnd/>
            <a:tailEnd/>
          </a:ln>
        </p:spPr>
        <p:txBody>
          <a:bodyPr>
            <a:spAutoFit/>
          </a:bodyPr>
          <a:lstStyle/>
          <a:p>
            <a:pPr algn="ctr"/>
            <a:r>
              <a:rPr lang="en-US" sz="4800">
                <a:solidFill>
                  <a:srgbClr val="00FFFF"/>
                </a:solidFill>
                <a:latin typeface="Berlin Sans FB Demi" pitchFamily="34" charset="0"/>
              </a:rPr>
              <a:t>Special events </a:t>
            </a:r>
            <a:endParaRPr lang="en-US" sz="4800"/>
          </a:p>
        </p:txBody>
      </p:sp>
    </p:spTree>
  </p:cSld>
  <p:clrMapOvr>
    <a:masterClrMapping/>
  </p:clrMapOvr>
  <p:transition spd="slow" advTm="14000">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542</Words>
  <Application>Microsoft Office PowerPoint</Application>
  <PresentationFormat>On-screen Show (4:3)</PresentationFormat>
  <Paragraphs>48</Paragraphs>
  <Slides>12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Berlin Sans FB Demi</vt:lpstr>
      <vt:lpstr>Office Theme</vt:lpstr>
      <vt:lpstr>Slide 1</vt:lpstr>
      <vt:lpstr>the Loop</vt:lpstr>
      <vt:lpstr>Slide 3</vt:lpstr>
      <vt:lpstr>the Loop</vt:lpstr>
      <vt:lpstr>Slide 5</vt:lpstr>
      <vt:lpstr>the Loop </vt:lpstr>
      <vt:lpstr>the Loop </vt:lpstr>
      <vt:lpstr>the Loop </vt:lpstr>
      <vt:lpstr>the Loop </vt:lpstr>
      <vt:lpstr>Slide 10</vt:lpstr>
      <vt:lpstr>the Loop </vt:lpstr>
      <vt:lpstr>Slide 12</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124297</dc:creator>
  <cp:lastModifiedBy>nmosley</cp:lastModifiedBy>
  <cp:revision>19</cp:revision>
  <dcterms:created xsi:type="dcterms:W3CDTF">2013-05-09T17:35:41Z</dcterms:created>
  <dcterms:modified xsi:type="dcterms:W3CDTF">2013-05-10T11:41:25Z</dcterms:modified>
</cp:coreProperties>
</file>