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92" r:id="rId3"/>
    <p:sldId id="288" r:id="rId4"/>
    <p:sldId id="289" r:id="rId5"/>
    <p:sldId id="293" r:id="rId6"/>
    <p:sldId id="294" r:id="rId7"/>
    <p:sldId id="290" r:id="rId8"/>
    <p:sldId id="295" r:id="rId9"/>
    <p:sldId id="296" r:id="rId10"/>
    <p:sldId id="297" r:id="rId11"/>
    <p:sldId id="298" r:id="rId12"/>
    <p:sldId id="29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p:cViewPr>
        <p:scale>
          <a:sx n="70" d="100"/>
          <a:sy n="70" d="100"/>
        </p:scale>
        <p:origin x="-117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AAD9E9-971B-4EFE-9505-EC946C1E43F4}" type="datetimeFigureOut">
              <a:rPr lang="en-US" smtClean="0"/>
              <a:pPr/>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BA6B2-DCC2-4364-881B-0068BD19EBD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AAD9E9-971B-4EFE-9505-EC946C1E43F4}" type="datetimeFigureOut">
              <a:rPr lang="en-US" smtClean="0"/>
              <a:pPr/>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BA6B2-DCC2-4364-881B-0068BD19EBD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AAD9E9-971B-4EFE-9505-EC946C1E43F4}" type="datetimeFigureOut">
              <a:rPr lang="en-US" smtClean="0"/>
              <a:pPr/>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BA6B2-DCC2-4364-881B-0068BD19EB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AAD9E9-971B-4EFE-9505-EC946C1E43F4}" type="datetimeFigureOut">
              <a:rPr lang="en-US" smtClean="0"/>
              <a:pPr/>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BA6B2-DCC2-4364-881B-0068BD19EB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AD9E9-971B-4EFE-9505-EC946C1E43F4}" type="datetimeFigureOut">
              <a:rPr lang="en-US" smtClean="0"/>
              <a:pPr/>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BA6B2-DCC2-4364-881B-0068BD19EBD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AAD9E9-971B-4EFE-9505-EC946C1E43F4}" type="datetimeFigureOut">
              <a:rPr lang="en-US" smtClean="0"/>
              <a:pPr/>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BA6B2-DCC2-4364-881B-0068BD19EBD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AAD9E9-971B-4EFE-9505-EC946C1E43F4}" type="datetimeFigureOut">
              <a:rPr lang="en-US" smtClean="0"/>
              <a:pPr/>
              <a:t>2/11/2015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8BA6B2-DCC2-4364-881B-0068BD19EBD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AAD9E9-971B-4EFE-9505-EC946C1E43F4}" type="datetimeFigureOut">
              <a:rPr lang="en-US" smtClean="0"/>
              <a:pPr/>
              <a:t>2/11/2015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8BA6B2-DCC2-4364-881B-0068BD19EBD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AD9E9-971B-4EFE-9505-EC946C1E43F4}" type="datetimeFigureOut">
              <a:rPr lang="en-US" smtClean="0"/>
              <a:pPr/>
              <a:t>2/11/2015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8BA6B2-DCC2-4364-881B-0068BD19EB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AD9E9-971B-4EFE-9505-EC946C1E43F4}" type="datetimeFigureOut">
              <a:rPr lang="en-US" smtClean="0"/>
              <a:pPr/>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BA6B2-DCC2-4364-881B-0068BD19EBD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AD9E9-971B-4EFE-9505-EC946C1E43F4}" type="datetimeFigureOut">
              <a:rPr lang="en-US" smtClean="0"/>
              <a:pPr/>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BA6B2-DCC2-4364-881B-0068BD19EBD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AD9E9-971B-4EFE-9505-EC946C1E43F4}" type="datetimeFigureOut">
              <a:rPr lang="en-US" smtClean="0"/>
              <a:pPr/>
              <a:t>2/11/2015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BA6B2-DCC2-4364-881B-0068BD19EB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a:p>
        </p:txBody>
      </p:sp>
      <p:pic>
        <p:nvPicPr>
          <p:cNvPr id="12296" name="Picture 8" descr="http://thegreatkh.files.wordpress.com/2012/10/suffrage1.jpg?w=640&amp;h=353"/>
          <p:cNvPicPr>
            <a:picLocks noChangeAspect="1" noChangeArrowheads="1"/>
          </p:cNvPicPr>
          <p:nvPr/>
        </p:nvPicPr>
        <p:blipFill>
          <a:blip r:embed="rId2" cstate="print"/>
          <a:srcRect r="25781"/>
          <a:stretch>
            <a:fillRect/>
          </a:stretch>
        </p:blipFill>
        <p:spPr bwMode="auto">
          <a:xfrm>
            <a:off x="0" y="0"/>
            <a:ext cx="9144000" cy="6858000"/>
          </a:xfrm>
          <a:prstGeom prst="rect">
            <a:avLst/>
          </a:prstGeom>
          <a:noFill/>
        </p:spPr>
      </p:pic>
      <p:sp>
        <p:nvSpPr>
          <p:cNvPr id="6" name="Title 1"/>
          <p:cNvSpPr txBox="1">
            <a:spLocks/>
          </p:cNvSpPr>
          <p:nvPr/>
        </p:nvSpPr>
        <p:spPr>
          <a:xfrm>
            <a:off x="457200" y="4953000"/>
            <a:ext cx="7315200" cy="1470025"/>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The Progressive Era</a:t>
            </a:r>
            <a:endParaRPr kumimoji="0" lang="en-US"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7" name="Subtitle 2"/>
          <p:cNvSpPr txBox="1">
            <a:spLocks/>
          </p:cNvSpPr>
          <p:nvPr/>
        </p:nvSpPr>
        <p:spPr>
          <a:xfrm>
            <a:off x="457200" y="5943600"/>
            <a:ext cx="7239000" cy="60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Unit 1: The Gilded Age (1870-1920)</a:t>
            </a:r>
            <a:endParaRPr kumimoji="0" lang="en-US" sz="20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0" y="1600200"/>
            <a:ext cx="5105400" cy="4800600"/>
          </a:xfrm>
        </p:spPr>
        <p:txBody>
          <a:bodyPr>
            <a:normAutofit fontScale="85000" lnSpcReduction="10000"/>
          </a:bodyPr>
          <a:lstStyle/>
          <a:p>
            <a:r>
              <a:rPr lang="en-US" dirty="0" smtClean="0"/>
              <a:t>The candidates all represented some degree of progressivism.</a:t>
            </a:r>
          </a:p>
          <a:p>
            <a:r>
              <a:rPr lang="en-US" dirty="0" smtClean="0"/>
              <a:t>The most progressive was labor leader Eugene V. Debs (Socialist), with TR (Bull Moose) and Woodrow Wilson (Democratic) agreeing on goals but differing on strategies.</a:t>
            </a:r>
          </a:p>
          <a:p>
            <a:r>
              <a:rPr lang="en-US" dirty="0" smtClean="0"/>
              <a:t>With the Republican Party vote split between Taft and TR, Wilson won easily.</a:t>
            </a:r>
            <a:endParaRPr lang="en-US" dirty="0"/>
          </a:p>
        </p:txBody>
      </p:sp>
      <p:pic>
        <p:nvPicPr>
          <p:cNvPr id="3074" name="Picture 2" descr="http://2.bp.blogspot.com/-R14HCL7QW-g/UKO2T0IovOI/AAAAAAAAAww/j3xg0lcX2Uw/s1600/electiomap1912a.jpg"/>
          <p:cNvPicPr>
            <a:picLocks noChangeAspect="1" noChangeArrowheads="1"/>
          </p:cNvPicPr>
          <p:nvPr/>
        </p:nvPicPr>
        <p:blipFill>
          <a:blip r:embed="rId2" cstate="print"/>
          <a:srcRect/>
          <a:stretch>
            <a:fillRect/>
          </a:stretch>
        </p:blipFill>
        <p:spPr bwMode="auto">
          <a:xfrm>
            <a:off x="68484" y="1752600"/>
            <a:ext cx="3665316" cy="4343400"/>
          </a:xfrm>
          <a:prstGeom prst="rect">
            <a:avLst/>
          </a:prstGeom>
          <a:noFill/>
        </p:spPr>
      </p:pic>
      <p:sp>
        <p:nvSpPr>
          <p:cNvPr id="5" name="Title 4"/>
          <p:cNvSpPr>
            <a:spLocks noGrp="1"/>
          </p:cNvSpPr>
          <p:nvPr>
            <p:ph type="title"/>
          </p:nvPr>
        </p:nvSpPr>
        <p:spPr/>
        <p:txBody>
          <a:bodyPr/>
          <a:lstStyle/>
          <a:p>
            <a:r>
              <a:rPr lang="en-US" b="1" dirty="0" smtClean="0"/>
              <a:t>Election of 1912</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334000" cy="5029200"/>
          </a:xfrm>
        </p:spPr>
        <p:txBody>
          <a:bodyPr>
            <a:normAutofit fontScale="77500" lnSpcReduction="20000"/>
          </a:bodyPr>
          <a:lstStyle/>
          <a:p>
            <a:r>
              <a:rPr lang="en-US" dirty="0" smtClean="0"/>
              <a:t>Wilson’s New Freedom attacked the “triple wall of privilege”: trusts, tariffs, and high finance.</a:t>
            </a:r>
          </a:p>
          <a:p>
            <a:endParaRPr lang="en-US" dirty="0" smtClean="0"/>
          </a:p>
          <a:p>
            <a:r>
              <a:rPr lang="en-US" dirty="0" smtClean="0"/>
              <a:t>The Clayton Antitrust Act closed loopholes in the Sherman Act, the FTC was created to act as a watchdog on corporations, tariffs were lowered for the first time since the Civil War, the 16</a:t>
            </a:r>
            <a:r>
              <a:rPr lang="en-US" baseline="30000" dirty="0" smtClean="0"/>
              <a:t>th</a:t>
            </a:r>
            <a:r>
              <a:rPr lang="en-US" dirty="0" smtClean="0"/>
              <a:t> Amendment instituted the progressive income tax, and the Federal Reserve System was created to regulate banks and currency. </a:t>
            </a:r>
          </a:p>
          <a:p>
            <a:endParaRPr lang="en-US" dirty="0"/>
          </a:p>
        </p:txBody>
      </p:sp>
      <p:pic>
        <p:nvPicPr>
          <p:cNvPr id="2050" name="Picture 2" descr="http://www2.needham.k12.ma.us/nhs/cur/Baker_00/03/baker-nc-03-p6/wilson_pic.jpg"/>
          <p:cNvPicPr>
            <a:picLocks noChangeAspect="1" noChangeArrowheads="1"/>
          </p:cNvPicPr>
          <p:nvPr/>
        </p:nvPicPr>
        <p:blipFill>
          <a:blip r:embed="rId2" cstate="print"/>
          <a:srcRect/>
          <a:stretch>
            <a:fillRect/>
          </a:stretch>
        </p:blipFill>
        <p:spPr bwMode="auto">
          <a:xfrm>
            <a:off x="6324600" y="1752600"/>
            <a:ext cx="2590206" cy="2971800"/>
          </a:xfrm>
          <a:prstGeom prst="rect">
            <a:avLst/>
          </a:prstGeom>
          <a:noFill/>
        </p:spPr>
      </p:pic>
      <p:pic>
        <p:nvPicPr>
          <p:cNvPr id="2052" name="Picture 4" descr="http://www.esamadison.org/wp-content/uploads/2011/07/Federal-Reserve-Seal-logo.png"/>
          <p:cNvPicPr>
            <a:picLocks noChangeAspect="1" noChangeArrowheads="1"/>
          </p:cNvPicPr>
          <p:nvPr/>
        </p:nvPicPr>
        <p:blipFill>
          <a:blip r:embed="rId3" cstate="print"/>
          <a:srcRect/>
          <a:stretch>
            <a:fillRect/>
          </a:stretch>
        </p:blipFill>
        <p:spPr bwMode="auto">
          <a:xfrm>
            <a:off x="7239000" y="4419600"/>
            <a:ext cx="1524000" cy="1524000"/>
          </a:xfrm>
          <a:prstGeom prst="rect">
            <a:avLst/>
          </a:prstGeom>
          <a:noFill/>
        </p:spPr>
      </p:pic>
      <p:sp>
        <p:nvSpPr>
          <p:cNvPr id="6" name="Title 5"/>
          <p:cNvSpPr>
            <a:spLocks noGrp="1"/>
          </p:cNvSpPr>
          <p:nvPr>
            <p:ph type="title"/>
          </p:nvPr>
        </p:nvSpPr>
        <p:spPr/>
        <p:txBody>
          <a:bodyPr/>
          <a:lstStyle/>
          <a:p>
            <a:r>
              <a:rPr lang="en-US" b="1" dirty="0" smtClean="0"/>
              <a:t>Woodrow Wilson</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rimeinthe1920s.weebly.com/uploads/1/0/7/6/10766197/5447315_orig.jpg"/>
          <p:cNvPicPr>
            <a:picLocks noChangeAspect="1" noChangeArrowheads="1"/>
          </p:cNvPicPr>
          <p:nvPr/>
        </p:nvPicPr>
        <p:blipFill>
          <a:blip r:embed="rId2" cstate="print">
            <a:duotone>
              <a:schemeClr val="bg2">
                <a:shade val="45000"/>
                <a:satMod val="135000"/>
              </a:schemeClr>
              <a:prstClr val="white"/>
            </a:duotone>
          </a:blip>
          <a:srcRect b="6948"/>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b="1" dirty="0" smtClean="0"/>
              <a:t>Limits on Progressivism</a:t>
            </a:r>
            <a:endParaRPr lang="en-US" b="1" dirty="0"/>
          </a:p>
        </p:txBody>
      </p:sp>
      <p:sp>
        <p:nvSpPr>
          <p:cNvPr id="3" name="Content Placeholder 2"/>
          <p:cNvSpPr>
            <a:spLocks noGrp="1"/>
          </p:cNvSpPr>
          <p:nvPr>
            <p:ph idx="1"/>
          </p:nvPr>
        </p:nvSpPr>
        <p:spPr/>
        <p:txBody>
          <a:bodyPr/>
          <a:lstStyle/>
          <a:p>
            <a:r>
              <a:rPr lang="en-US" dirty="0" smtClean="0"/>
              <a:t>Virtually no progress was made on Civil Rights during this time</a:t>
            </a:r>
          </a:p>
          <a:p>
            <a:r>
              <a:rPr lang="en-US" dirty="0" smtClean="0"/>
              <a:t>Labor Unions continued to struggle with legitimacy and fear of socialism</a:t>
            </a:r>
          </a:p>
          <a:p>
            <a:r>
              <a:rPr lang="en-US" dirty="0" smtClean="0"/>
              <a:t>World War I shifts focus away from domestic issues, protests are viewed as unpatriotic</a:t>
            </a:r>
          </a:p>
          <a:p>
            <a:r>
              <a:rPr lang="en-US" dirty="0" smtClean="0"/>
              <a:t>During the 1920s, the prohibition experiment failed miserably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Grassroots Movement</a:t>
            </a:r>
            <a:endParaRPr lang="en-US" b="1" dirty="0"/>
          </a:p>
        </p:txBody>
      </p:sp>
      <p:sp>
        <p:nvSpPr>
          <p:cNvPr id="3" name="Content Placeholder 2"/>
          <p:cNvSpPr>
            <a:spLocks noGrp="1"/>
          </p:cNvSpPr>
          <p:nvPr>
            <p:ph idx="1"/>
          </p:nvPr>
        </p:nvSpPr>
        <p:spPr>
          <a:xfrm>
            <a:off x="533400" y="1600200"/>
            <a:ext cx="5181600" cy="4525963"/>
          </a:xfrm>
        </p:spPr>
        <p:txBody>
          <a:bodyPr>
            <a:normAutofit fontScale="85000" lnSpcReduction="10000"/>
          </a:bodyPr>
          <a:lstStyle/>
          <a:p>
            <a:r>
              <a:rPr lang="en-US" dirty="0" smtClean="0"/>
              <a:t>Protecting social welfare to combat the harsh realities of industrial and urban life</a:t>
            </a:r>
          </a:p>
          <a:p>
            <a:r>
              <a:rPr lang="en-US" dirty="0" smtClean="0"/>
              <a:t>Promoting morality as a key to improving the lives of the poor</a:t>
            </a:r>
          </a:p>
          <a:p>
            <a:r>
              <a:rPr lang="en-US" dirty="0" smtClean="0"/>
              <a:t>Reforming the workplace to protect workers and regulating businesses to protect consumers</a:t>
            </a:r>
          </a:p>
          <a:p>
            <a:r>
              <a:rPr lang="en-US" dirty="0" smtClean="0"/>
              <a:t>Cleaning up corrupt state and local governments, giving citizens more voice in government</a:t>
            </a:r>
          </a:p>
          <a:p>
            <a:pPr lvl="1">
              <a:buNone/>
            </a:pPr>
            <a:endParaRPr lang="en-US" dirty="0" smtClean="0"/>
          </a:p>
        </p:txBody>
      </p:sp>
      <p:pic>
        <p:nvPicPr>
          <p:cNvPr id="11266" name="Picture 2" descr="http://upload.wikimedia.org/wikipedia/en/5/56/Addams.JPG"/>
          <p:cNvPicPr>
            <a:picLocks noChangeAspect="1" noChangeArrowheads="1"/>
          </p:cNvPicPr>
          <p:nvPr/>
        </p:nvPicPr>
        <p:blipFill>
          <a:blip r:embed="rId2" cstate="print">
            <a:lum bright="10000"/>
          </a:blip>
          <a:srcRect t="17895" r="1754" b="22105"/>
          <a:stretch>
            <a:fillRect/>
          </a:stretch>
        </p:blipFill>
        <p:spPr bwMode="auto">
          <a:xfrm rot="391839">
            <a:off x="5982246" y="3649819"/>
            <a:ext cx="2667000" cy="2171700"/>
          </a:xfrm>
          <a:prstGeom prst="rect">
            <a:avLst/>
          </a:prstGeom>
          <a:noFill/>
        </p:spPr>
      </p:pic>
      <p:pic>
        <p:nvPicPr>
          <p:cNvPr id="11268" name="Picture 4" descr="http://lisahistory.net/hist111/pw/images/addamskids.gif"/>
          <p:cNvPicPr>
            <a:picLocks noChangeAspect="1" noChangeArrowheads="1"/>
          </p:cNvPicPr>
          <p:nvPr/>
        </p:nvPicPr>
        <p:blipFill>
          <a:blip r:embed="rId3" cstate="print"/>
          <a:srcRect b="11538"/>
          <a:stretch>
            <a:fillRect/>
          </a:stretch>
        </p:blipFill>
        <p:spPr bwMode="auto">
          <a:xfrm>
            <a:off x="5715000" y="1676400"/>
            <a:ext cx="2650435"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s://mstartzman.pbworks.com/f/1263264648/AFLSymbol.gif"/>
          <p:cNvPicPr>
            <a:picLocks noChangeAspect="1" noChangeArrowheads="1"/>
          </p:cNvPicPr>
          <p:nvPr/>
        </p:nvPicPr>
        <p:blipFill>
          <a:blip r:embed="rId2" cstate="print"/>
          <a:srcRect/>
          <a:stretch>
            <a:fillRect/>
          </a:stretch>
        </p:blipFill>
        <p:spPr bwMode="auto">
          <a:xfrm>
            <a:off x="0" y="1600200"/>
            <a:ext cx="2705100" cy="2028825"/>
          </a:xfrm>
          <a:prstGeom prst="rect">
            <a:avLst/>
          </a:prstGeom>
          <a:noFill/>
        </p:spPr>
      </p:pic>
      <p:sp>
        <p:nvSpPr>
          <p:cNvPr id="3" name="Content Placeholder 2"/>
          <p:cNvSpPr>
            <a:spLocks noGrp="1"/>
          </p:cNvSpPr>
          <p:nvPr>
            <p:ph idx="1"/>
          </p:nvPr>
        </p:nvSpPr>
        <p:spPr>
          <a:xfrm>
            <a:off x="3276600" y="1524000"/>
            <a:ext cx="5410200" cy="5029200"/>
          </a:xfrm>
        </p:spPr>
        <p:txBody>
          <a:bodyPr>
            <a:normAutofit fontScale="77500" lnSpcReduction="20000"/>
          </a:bodyPr>
          <a:lstStyle/>
          <a:p>
            <a:r>
              <a:rPr lang="en-US" dirty="0" smtClean="0"/>
              <a:t>Social Gospel and settlement house leaders like Jane Addams</a:t>
            </a:r>
          </a:p>
          <a:p>
            <a:r>
              <a:rPr lang="en-US" dirty="0" smtClean="0"/>
              <a:t>Prohibition groups like the Women’s Christian Temperance Union </a:t>
            </a:r>
          </a:p>
          <a:p>
            <a:r>
              <a:rPr lang="en-US" dirty="0" smtClean="0"/>
              <a:t>Labor Unions like the American Federation of Labor and the Industrial Workers of the World </a:t>
            </a:r>
          </a:p>
          <a:p>
            <a:r>
              <a:rPr lang="en-US" dirty="0" smtClean="0"/>
              <a:t>Muckrakers like Upton Sinclair </a:t>
            </a:r>
            <a:br>
              <a:rPr lang="en-US" dirty="0" smtClean="0"/>
            </a:br>
            <a:r>
              <a:rPr lang="en-US" dirty="0" smtClean="0"/>
              <a:t>(</a:t>
            </a:r>
            <a:r>
              <a:rPr lang="en-US" i="1" dirty="0" smtClean="0"/>
              <a:t>The Jungle</a:t>
            </a:r>
            <a:r>
              <a:rPr lang="en-US" dirty="0" smtClean="0"/>
              <a:t>) and Jacob Riis (</a:t>
            </a:r>
            <a:r>
              <a:rPr lang="en-US" i="1" dirty="0" smtClean="0"/>
              <a:t>How the Other Half Lives</a:t>
            </a:r>
            <a:r>
              <a:rPr lang="en-US" dirty="0" smtClean="0"/>
              <a:t>)</a:t>
            </a:r>
          </a:p>
          <a:p>
            <a:r>
              <a:rPr lang="en-US" dirty="0" smtClean="0"/>
              <a:t>Reform mayors and governors like </a:t>
            </a:r>
            <a:br>
              <a:rPr lang="en-US" dirty="0" smtClean="0"/>
            </a:br>
            <a:r>
              <a:rPr lang="en-US" dirty="0" smtClean="0"/>
              <a:t>Robert M. La </a:t>
            </a:r>
            <a:r>
              <a:rPr lang="en-US" dirty="0" err="1" smtClean="0"/>
              <a:t>Follette</a:t>
            </a:r>
            <a:endParaRPr lang="en-US" dirty="0" smtClean="0"/>
          </a:p>
          <a:p>
            <a:r>
              <a:rPr lang="en-US" dirty="0" smtClean="0"/>
              <a:t>Suffragettes like Susan B. Anthony</a:t>
            </a:r>
          </a:p>
          <a:p>
            <a:pPr lvl="1"/>
            <a:endParaRPr lang="en-US" dirty="0" smtClean="0"/>
          </a:p>
          <a:p>
            <a:pPr lvl="1"/>
            <a:endParaRPr lang="en-US" dirty="0" smtClean="0"/>
          </a:p>
        </p:txBody>
      </p:sp>
      <p:pic>
        <p:nvPicPr>
          <p:cNvPr id="4" name="Picture 2" descr="http://www.mchenrycountyturningpoint.org/blog/wp-content/uploads/2012/03/sba-wanted.jpg"/>
          <p:cNvPicPr>
            <a:picLocks noChangeAspect="1" noChangeArrowheads="1"/>
          </p:cNvPicPr>
          <p:nvPr/>
        </p:nvPicPr>
        <p:blipFill>
          <a:blip r:embed="rId3" cstate="print"/>
          <a:srcRect b="15918"/>
          <a:stretch>
            <a:fillRect/>
          </a:stretch>
        </p:blipFill>
        <p:spPr bwMode="auto">
          <a:xfrm>
            <a:off x="685800" y="3810000"/>
            <a:ext cx="1638300" cy="2295849"/>
          </a:xfrm>
          <a:prstGeom prst="rect">
            <a:avLst/>
          </a:prstGeom>
          <a:noFill/>
        </p:spPr>
      </p:pic>
      <p:pic>
        <p:nvPicPr>
          <p:cNvPr id="10242" name="Picture 2" descr="http://www.careysantiques.com/4486-4824-thickbox/the-jungle-by-upton-sinclair-first-edition.jpg"/>
          <p:cNvPicPr>
            <a:picLocks noChangeAspect="1" noChangeArrowheads="1"/>
          </p:cNvPicPr>
          <p:nvPr/>
        </p:nvPicPr>
        <p:blipFill>
          <a:blip r:embed="rId4" cstate="print">
            <a:duotone>
              <a:prstClr val="black"/>
              <a:srgbClr val="D9C3A5">
                <a:tint val="50000"/>
                <a:satMod val="180000"/>
              </a:srgbClr>
            </a:duotone>
          </a:blip>
          <a:srcRect l="16667" r="16667"/>
          <a:stretch>
            <a:fillRect/>
          </a:stretch>
        </p:blipFill>
        <p:spPr bwMode="auto">
          <a:xfrm>
            <a:off x="2057400" y="2971800"/>
            <a:ext cx="965200" cy="1447800"/>
          </a:xfrm>
          <a:prstGeom prst="rect">
            <a:avLst/>
          </a:prstGeom>
          <a:noFill/>
        </p:spPr>
      </p:pic>
      <p:sp>
        <p:nvSpPr>
          <p:cNvPr id="7" name="Title 6"/>
          <p:cNvSpPr>
            <a:spLocks noGrp="1"/>
          </p:cNvSpPr>
          <p:nvPr>
            <p:ph type="title"/>
          </p:nvPr>
        </p:nvSpPr>
        <p:spPr/>
        <p:txBody>
          <a:bodyPr>
            <a:normAutofit/>
          </a:bodyPr>
          <a:lstStyle/>
          <a:p>
            <a:r>
              <a:rPr lang="en-US" b="1" dirty="0" smtClean="0"/>
              <a:t>Leaders and Groups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Progressivism v. Populism</a:t>
            </a:r>
            <a:endParaRPr lang="en-US" b="1" dirty="0"/>
          </a:p>
        </p:txBody>
      </p:sp>
      <p:sp>
        <p:nvSpPr>
          <p:cNvPr id="3" name="Content Placeholder 2"/>
          <p:cNvSpPr>
            <a:spLocks noGrp="1"/>
          </p:cNvSpPr>
          <p:nvPr>
            <p:ph idx="1"/>
          </p:nvPr>
        </p:nvSpPr>
        <p:spPr>
          <a:xfrm>
            <a:off x="457200" y="1600200"/>
            <a:ext cx="5410200" cy="4800600"/>
          </a:xfrm>
        </p:spPr>
        <p:txBody>
          <a:bodyPr>
            <a:normAutofit fontScale="85000" lnSpcReduction="20000"/>
          </a:bodyPr>
          <a:lstStyle/>
          <a:p>
            <a:r>
              <a:rPr lang="en-US" dirty="0" smtClean="0"/>
              <a:t>Though the Populist movement died out with the loss of William J. Bryan to McKinley, many reform ideas were adopted by the Democratic Party</a:t>
            </a:r>
          </a:p>
          <a:p>
            <a:r>
              <a:rPr lang="en-US" dirty="0" smtClean="0"/>
              <a:t>The progressive movement was supported by both lower and middle classes, had better organization and leadership</a:t>
            </a:r>
          </a:p>
          <a:p>
            <a:r>
              <a:rPr lang="en-US" dirty="0" smtClean="0"/>
              <a:t>Reforms are resisted by conservative Republicans, but otherwise adopted by Moderate Republicans and Democrats</a:t>
            </a:r>
          </a:p>
          <a:p>
            <a:endParaRPr lang="en-US" dirty="0" smtClean="0"/>
          </a:p>
          <a:p>
            <a:endParaRPr lang="en-US" dirty="0" smtClean="0"/>
          </a:p>
          <a:p>
            <a:endParaRPr lang="en-US" dirty="0"/>
          </a:p>
        </p:txBody>
      </p:sp>
      <p:pic>
        <p:nvPicPr>
          <p:cNvPr id="9218" name="Picture 2" descr="http://img.kansasmemory.org/thumb500/00087081.jpg"/>
          <p:cNvPicPr>
            <a:picLocks noChangeAspect="1" noChangeArrowheads="1"/>
          </p:cNvPicPr>
          <p:nvPr/>
        </p:nvPicPr>
        <p:blipFill>
          <a:blip r:embed="rId2" cstate="print"/>
          <a:srcRect l="6570" t="25079" r="8013" b="7210"/>
          <a:stretch>
            <a:fillRect/>
          </a:stretch>
        </p:blipFill>
        <p:spPr bwMode="auto">
          <a:xfrm>
            <a:off x="6096000" y="1676400"/>
            <a:ext cx="2573867" cy="2672861"/>
          </a:xfrm>
          <a:prstGeom prst="rect">
            <a:avLst/>
          </a:prstGeom>
          <a:noFill/>
        </p:spPr>
      </p:pic>
      <p:pic>
        <p:nvPicPr>
          <p:cNvPr id="9220" name="Picture 4" descr="http://ecx.images-amazon.com/images/I/51aTKrOQ0lL._SX300_.jpg"/>
          <p:cNvPicPr>
            <a:picLocks noChangeAspect="1" noChangeArrowheads="1"/>
          </p:cNvPicPr>
          <p:nvPr/>
        </p:nvPicPr>
        <p:blipFill>
          <a:blip r:embed="rId3" cstate="print"/>
          <a:srcRect l="5270" t="4598" r="5143" b="10903"/>
          <a:stretch>
            <a:fillRect/>
          </a:stretch>
        </p:blipFill>
        <p:spPr bwMode="auto">
          <a:xfrm>
            <a:off x="6079067" y="4495800"/>
            <a:ext cx="2590800"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www.kcet.org/socal/departures/landofsunshine/assets/images/laws%20that%20shaped%20la%20ballot%20counting.jpg"/>
          <p:cNvPicPr>
            <a:picLocks noChangeAspect="1" noChangeArrowheads="1"/>
          </p:cNvPicPr>
          <p:nvPr/>
        </p:nvPicPr>
        <p:blipFill>
          <a:blip r:embed="rId2" cstate="print">
            <a:duotone>
              <a:schemeClr val="bg2">
                <a:shade val="45000"/>
                <a:satMod val="135000"/>
              </a:schemeClr>
              <a:prstClr val="white"/>
            </a:duotone>
          </a:blip>
          <a:srcRect l="6667" t="11488" r="11667" b="8096"/>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457200" y="1600200"/>
            <a:ext cx="7848600" cy="4648200"/>
          </a:xfrm>
        </p:spPr>
        <p:txBody>
          <a:bodyPr>
            <a:normAutofit fontScale="85000" lnSpcReduction="20000"/>
          </a:bodyPr>
          <a:lstStyle/>
          <a:p>
            <a:r>
              <a:rPr lang="en-US" dirty="0" smtClean="0"/>
              <a:t>Citizens gained the ability to propose and approve state or local laws. Through petition, an initiative can be placed on a ballot. The vote to approve the initiative is called a referendum.</a:t>
            </a:r>
          </a:p>
          <a:p>
            <a:endParaRPr lang="en-US" dirty="0" smtClean="0"/>
          </a:p>
          <a:p>
            <a:r>
              <a:rPr lang="en-US" dirty="0" smtClean="0"/>
              <a:t>Recall elections gave citizens the ability to petition to force an official to run for re-election before the end of their term</a:t>
            </a:r>
          </a:p>
          <a:p>
            <a:endParaRPr lang="en-US" dirty="0" smtClean="0"/>
          </a:p>
          <a:p>
            <a:r>
              <a:rPr lang="en-US" dirty="0" smtClean="0"/>
              <a:t>The 17</a:t>
            </a:r>
            <a:r>
              <a:rPr lang="en-US" baseline="30000" dirty="0" smtClean="0"/>
              <a:t>th</a:t>
            </a:r>
            <a:r>
              <a:rPr lang="en-US" dirty="0" smtClean="0"/>
              <a:t> Amendment gave citizens direct election of senators. Before this, the selection of U.S. senators belonged to each state legislature.</a:t>
            </a:r>
          </a:p>
          <a:p>
            <a:endParaRPr lang="en-US" dirty="0" smtClean="0"/>
          </a:p>
          <a:p>
            <a:endParaRPr lang="en-US" dirty="0"/>
          </a:p>
        </p:txBody>
      </p:sp>
      <p:sp>
        <p:nvSpPr>
          <p:cNvPr id="6" name="Title 1"/>
          <p:cNvSpPr>
            <a:spLocks noGrp="1"/>
          </p:cNvSpPr>
          <p:nvPr>
            <p:ph type="title"/>
          </p:nvPr>
        </p:nvSpPr>
        <p:spPr>
          <a:xfrm>
            <a:off x="457200" y="274638"/>
            <a:ext cx="8229600" cy="1143000"/>
          </a:xfrm>
        </p:spPr>
        <p:txBody>
          <a:bodyPr/>
          <a:lstStyle/>
          <a:p>
            <a:r>
              <a:rPr lang="en-US" b="1" dirty="0" smtClean="0"/>
              <a:t>Reforms Achieved</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762000"/>
            <a:ext cx="6172200" cy="5638800"/>
          </a:xfrm>
        </p:spPr>
        <p:txBody>
          <a:bodyPr>
            <a:normAutofit fontScale="85000" lnSpcReduction="10000"/>
          </a:bodyPr>
          <a:lstStyle/>
          <a:p>
            <a:r>
              <a:rPr lang="en-US" dirty="0" smtClean="0"/>
              <a:t>Most states passed legislation to ban child labor and limit working hours for women to 10 hr/day</a:t>
            </a:r>
          </a:p>
          <a:p>
            <a:endParaRPr lang="en-US" dirty="0" smtClean="0"/>
          </a:p>
          <a:p>
            <a:r>
              <a:rPr lang="en-US" dirty="0" smtClean="0"/>
              <a:t>Lead by the Woman’s Christian Temperance Union, supporters of prohibition succeeded in getting the </a:t>
            </a:r>
            <a:br>
              <a:rPr lang="en-US" dirty="0" smtClean="0"/>
            </a:br>
            <a:r>
              <a:rPr lang="en-US" dirty="0" smtClean="0"/>
              <a:t>18</a:t>
            </a:r>
            <a:r>
              <a:rPr lang="en-US" baseline="30000" dirty="0" smtClean="0"/>
              <a:t>th</a:t>
            </a:r>
            <a:r>
              <a:rPr lang="en-US" dirty="0" smtClean="0"/>
              <a:t> Amendment passed to ban alcohol</a:t>
            </a:r>
          </a:p>
          <a:p>
            <a:endParaRPr lang="en-US" dirty="0" smtClean="0"/>
          </a:p>
          <a:p>
            <a:r>
              <a:rPr lang="en-US" dirty="0" smtClean="0"/>
              <a:t>Support for women’s suffrage was bolstered by participation on the home front in WWI, 19</a:t>
            </a:r>
            <a:r>
              <a:rPr lang="en-US" baseline="30000" dirty="0" smtClean="0"/>
              <a:t>th</a:t>
            </a:r>
            <a:r>
              <a:rPr lang="en-US" dirty="0" smtClean="0"/>
              <a:t> Amendment passed when the war was over</a:t>
            </a:r>
          </a:p>
          <a:p>
            <a:pPr lvl="1">
              <a:buNone/>
            </a:pPr>
            <a:endParaRPr lang="en-US" dirty="0" smtClean="0"/>
          </a:p>
          <a:p>
            <a:endParaRPr lang="en-US" dirty="0" smtClean="0"/>
          </a:p>
          <a:p>
            <a:endParaRPr lang="en-US" dirty="0"/>
          </a:p>
        </p:txBody>
      </p:sp>
      <p:pic>
        <p:nvPicPr>
          <p:cNvPr id="7172" name="Picture 4" descr="http://lcweb2.loc.gov/service/pnp/cph/3a40000/3a46000/3a46500/3a46557r.jpg"/>
          <p:cNvPicPr>
            <a:picLocks noChangeAspect="1" noChangeArrowheads="1"/>
          </p:cNvPicPr>
          <p:nvPr/>
        </p:nvPicPr>
        <p:blipFill>
          <a:blip r:embed="rId2" cstate="print"/>
          <a:srcRect l="6794" t="63098" r="52347" b="8508"/>
          <a:stretch>
            <a:fillRect/>
          </a:stretch>
        </p:blipFill>
        <p:spPr bwMode="auto">
          <a:xfrm>
            <a:off x="203743" y="2057400"/>
            <a:ext cx="2387057" cy="1143000"/>
          </a:xfrm>
          <a:prstGeom prst="rect">
            <a:avLst/>
          </a:prstGeom>
          <a:noFill/>
        </p:spPr>
      </p:pic>
      <p:pic>
        <p:nvPicPr>
          <p:cNvPr id="7174" name="Picture 6" descr="http://prohibitiontheturningcircle.weebly.com/uploads/1/7/7/5/17751093/4796806.jpg?1363046354"/>
          <p:cNvPicPr>
            <a:picLocks noChangeAspect="1" noChangeArrowheads="1"/>
          </p:cNvPicPr>
          <p:nvPr/>
        </p:nvPicPr>
        <p:blipFill>
          <a:blip r:embed="rId3" cstate="print"/>
          <a:srcRect/>
          <a:stretch>
            <a:fillRect/>
          </a:stretch>
        </p:blipFill>
        <p:spPr bwMode="auto">
          <a:xfrm rot="21167149">
            <a:off x="383231" y="3019120"/>
            <a:ext cx="2041753" cy="1182629"/>
          </a:xfrm>
          <a:prstGeom prst="rect">
            <a:avLst/>
          </a:prstGeom>
          <a:noFill/>
        </p:spPr>
      </p:pic>
      <p:pic>
        <p:nvPicPr>
          <p:cNvPr id="4" name="Picture 4" descr="http://www.fordham.edu/halsall/mod/1919-nytsuffrage.gif"/>
          <p:cNvPicPr>
            <a:picLocks noChangeAspect="1" noChangeArrowheads="1"/>
          </p:cNvPicPr>
          <p:nvPr/>
        </p:nvPicPr>
        <p:blipFill>
          <a:blip r:embed="rId4" cstate="print"/>
          <a:srcRect t="13805" r="61600" b="51178"/>
          <a:stretch>
            <a:fillRect/>
          </a:stretch>
        </p:blipFill>
        <p:spPr bwMode="auto">
          <a:xfrm>
            <a:off x="228600" y="4114800"/>
            <a:ext cx="2362200" cy="13192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“Progressive” Presidents </a:t>
            </a:r>
            <a:endParaRPr lang="en-US" b="1" dirty="0"/>
          </a:p>
        </p:txBody>
      </p:sp>
      <p:sp>
        <p:nvSpPr>
          <p:cNvPr id="3" name="Content Placeholder 2"/>
          <p:cNvSpPr>
            <a:spLocks noGrp="1"/>
          </p:cNvSpPr>
          <p:nvPr>
            <p:ph idx="1"/>
          </p:nvPr>
        </p:nvSpPr>
        <p:spPr>
          <a:xfrm>
            <a:off x="457200" y="1600200"/>
            <a:ext cx="5257800" cy="4525963"/>
          </a:xfrm>
        </p:spPr>
        <p:txBody>
          <a:bodyPr>
            <a:normAutofit fontScale="92500" lnSpcReduction="20000"/>
          </a:bodyPr>
          <a:lstStyle/>
          <a:p>
            <a:r>
              <a:rPr lang="en-US" dirty="0" smtClean="0"/>
              <a:t>Some Gilded Age Presidents began to support a limited number of reforms</a:t>
            </a:r>
          </a:p>
          <a:p>
            <a:r>
              <a:rPr lang="en-US" dirty="0" smtClean="0"/>
              <a:t>Rutherford B. Hayes, James A. Garfield, and Chester A. Arthur supported civil service to replace the patronage system</a:t>
            </a:r>
          </a:p>
          <a:p>
            <a:r>
              <a:rPr lang="en-US" dirty="0" smtClean="0"/>
              <a:t>Grover Cleveland tried to lower tariffs, but his efforts were blocked by Congress</a:t>
            </a:r>
          </a:p>
        </p:txBody>
      </p:sp>
      <p:pic>
        <p:nvPicPr>
          <p:cNvPr id="6146" name="Picture 2" descr="http://upload.wikimedia.org/wikipedia/commons/thumb/5/51/AssasinationPresGarfield.JPG/200px-AssasinationPresGarfield.JPG"/>
          <p:cNvPicPr>
            <a:picLocks noChangeAspect="1" noChangeArrowheads="1"/>
          </p:cNvPicPr>
          <p:nvPr/>
        </p:nvPicPr>
        <p:blipFill>
          <a:blip r:embed="rId2" cstate="print"/>
          <a:srcRect/>
          <a:stretch>
            <a:fillRect/>
          </a:stretch>
        </p:blipFill>
        <p:spPr bwMode="auto">
          <a:xfrm>
            <a:off x="5867400" y="1981200"/>
            <a:ext cx="2938655" cy="3276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1600200"/>
            <a:ext cx="5638800" cy="4800600"/>
          </a:xfrm>
        </p:spPr>
        <p:txBody>
          <a:bodyPr>
            <a:normAutofit fontScale="85000" lnSpcReduction="20000"/>
          </a:bodyPr>
          <a:lstStyle/>
          <a:p>
            <a:r>
              <a:rPr lang="en-US" dirty="0" smtClean="0"/>
              <a:t>Teddy Roosevelt used the presidency as a “bully pulpit” to influence the media and legislators to give the people a Square Deal. </a:t>
            </a:r>
          </a:p>
          <a:p>
            <a:endParaRPr lang="en-US" dirty="0" smtClean="0"/>
          </a:p>
          <a:p>
            <a:r>
              <a:rPr lang="en-US" dirty="0" smtClean="0"/>
              <a:t>TR used the Sherman Antitrust Act to break up monopolies, mediated the 1902 coal strike, helped increase regulation of railroads, got the Meat Inspection and Pure Food and Drug Acts passed, and advocated for conservation of land and natural resources.</a:t>
            </a:r>
          </a:p>
        </p:txBody>
      </p:sp>
      <p:pic>
        <p:nvPicPr>
          <p:cNvPr id="5128" name="Picture 8" descr="https://encrypted-tbn0.gstatic.com/images?q=tbn:ANd9GcTvlgwnfPgqxeJHUD1Stnuz--bWDbBTMHvGvBY1jpqlVEAAlHjn"/>
          <p:cNvPicPr>
            <a:picLocks noChangeAspect="1" noChangeArrowheads="1"/>
          </p:cNvPicPr>
          <p:nvPr/>
        </p:nvPicPr>
        <p:blipFill>
          <a:blip r:embed="rId2" cstate="print"/>
          <a:srcRect/>
          <a:stretch>
            <a:fillRect/>
          </a:stretch>
        </p:blipFill>
        <p:spPr bwMode="auto">
          <a:xfrm>
            <a:off x="304800" y="1905000"/>
            <a:ext cx="2511121" cy="2895600"/>
          </a:xfrm>
          <a:prstGeom prst="rect">
            <a:avLst/>
          </a:prstGeom>
          <a:noFill/>
        </p:spPr>
      </p:pic>
      <p:pic>
        <p:nvPicPr>
          <p:cNvPr id="5126" name="Picture 6" descr="http://voiceofwarriors.com/wp-content/uploads/2012/09/SQUARE-DEAL.png"/>
          <p:cNvPicPr>
            <a:picLocks noChangeAspect="1" noChangeArrowheads="1"/>
          </p:cNvPicPr>
          <p:nvPr/>
        </p:nvPicPr>
        <p:blipFill>
          <a:blip r:embed="rId3" cstate="print"/>
          <a:srcRect l="21333" r="20000" b="30566"/>
          <a:stretch>
            <a:fillRect/>
          </a:stretch>
        </p:blipFill>
        <p:spPr bwMode="auto">
          <a:xfrm>
            <a:off x="990600" y="4495800"/>
            <a:ext cx="2077278" cy="1447800"/>
          </a:xfrm>
          <a:prstGeom prst="rect">
            <a:avLst/>
          </a:prstGeom>
          <a:noFill/>
        </p:spPr>
      </p:pic>
      <p:sp>
        <p:nvSpPr>
          <p:cNvPr id="6" name="Title 5"/>
          <p:cNvSpPr>
            <a:spLocks noGrp="1"/>
          </p:cNvSpPr>
          <p:nvPr>
            <p:ph type="title"/>
          </p:nvPr>
        </p:nvSpPr>
        <p:spPr/>
        <p:txBody>
          <a:bodyPr/>
          <a:lstStyle/>
          <a:p>
            <a:r>
              <a:rPr lang="en-US" b="1" dirty="0" smtClean="0"/>
              <a:t>Teddy Roosevelt</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715000" cy="4525963"/>
          </a:xfrm>
        </p:spPr>
        <p:txBody>
          <a:bodyPr>
            <a:normAutofit fontScale="77500" lnSpcReduction="20000"/>
          </a:bodyPr>
          <a:lstStyle/>
          <a:p>
            <a:r>
              <a:rPr lang="en-US" dirty="0" smtClean="0"/>
              <a:t>His successor, William H. Taft, was even more aggressive with </a:t>
            </a:r>
            <a:r>
              <a:rPr lang="en-US" dirty="0" err="1" smtClean="0"/>
              <a:t>trustbusting</a:t>
            </a:r>
            <a:r>
              <a:rPr lang="en-US" dirty="0" smtClean="0"/>
              <a:t> than TR. He busted 90 trusts in four years.</a:t>
            </a:r>
          </a:p>
          <a:p>
            <a:endParaRPr lang="en-US" dirty="0" smtClean="0"/>
          </a:p>
          <a:p>
            <a:r>
              <a:rPr lang="en-US" dirty="0" smtClean="0"/>
              <a:t>When Taft failed with tariff and conservation reform, TR decided to run for a third term in the next election.</a:t>
            </a:r>
          </a:p>
          <a:p>
            <a:endParaRPr lang="en-US" dirty="0" smtClean="0"/>
          </a:p>
          <a:p>
            <a:r>
              <a:rPr lang="en-US" dirty="0" smtClean="0"/>
              <a:t>The Republican Party chose to keep </a:t>
            </a:r>
            <a:br>
              <a:rPr lang="en-US" dirty="0" smtClean="0"/>
            </a:br>
            <a:r>
              <a:rPr lang="en-US" dirty="0" smtClean="0"/>
              <a:t>Taft as the nominee, so TR broke off </a:t>
            </a:r>
            <a:br>
              <a:rPr lang="en-US" dirty="0" smtClean="0"/>
            </a:br>
            <a:r>
              <a:rPr lang="en-US" dirty="0" smtClean="0"/>
              <a:t>and formed the “Bull Moose” Progressive Party.</a:t>
            </a:r>
            <a:endParaRPr lang="en-US" dirty="0"/>
          </a:p>
        </p:txBody>
      </p:sp>
      <p:pic>
        <p:nvPicPr>
          <p:cNvPr id="4" name="Picture 4" descr="http://www.retrocampaigns.com/images/tr-bull-moose-partyb.jpg"/>
          <p:cNvPicPr>
            <a:picLocks noChangeAspect="1" noChangeArrowheads="1"/>
          </p:cNvPicPr>
          <p:nvPr/>
        </p:nvPicPr>
        <p:blipFill>
          <a:blip r:embed="rId2" cstate="print"/>
          <a:srcRect/>
          <a:stretch>
            <a:fillRect/>
          </a:stretch>
        </p:blipFill>
        <p:spPr bwMode="auto">
          <a:xfrm rot="407696">
            <a:off x="6097541" y="3407471"/>
            <a:ext cx="2375065" cy="2743200"/>
          </a:xfrm>
          <a:prstGeom prst="rect">
            <a:avLst/>
          </a:prstGeom>
          <a:noFill/>
        </p:spPr>
      </p:pic>
      <p:pic>
        <p:nvPicPr>
          <p:cNvPr id="4098" name="Picture 2" descr="http://neitshade5.files.wordpress.com/2013/09/william-howard-taft.jpg"/>
          <p:cNvPicPr>
            <a:picLocks noChangeAspect="1" noChangeArrowheads="1"/>
          </p:cNvPicPr>
          <p:nvPr/>
        </p:nvPicPr>
        <p:blipFill>
          <a:blip r:embed="rId3" cstate="print"/>
          <a:srcRect b="10204"/>
          <a:stretch>
            <a:fillRect/>
          </a:stretch>
        </p:blipFill>
        <p:spPr bwMode="auto">
          <a:xfrm>
            <a:off x="6781800" y="1524000"/>
            <a:ext cx="1552868" cy="1752600"/>
          </a:xfrm>
          <a:prstGeom prst="rect">
            <a:avLst/>
          </a:prstGeom>
          <a:noFill/>
        </p:spPr>
      </p:pic>
      <p:sp>
        <p:nvSpPr>
          <p:cNvPr id="6" name="Title 5"/>
          <p:cNvSpPr>
            <a:spLocks noGrp="1"/>
          </p:cNvSpPr>
          <p:nvPr>
            <p:ph type="title"/>
          </p:nvPr>
        </p:nvSpPr>
        <p:spPr/>
        <p:txBody>
          <a:bodyPr/>
          <a:lstStyle/>
          <a:p>
            <a:r>
              <a:rPr lang="en-US" b="1" dirty="0" smtClean="0"/>
              <a:t>TR and Taft</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2663</TotalTime>
  <Words>651</Words>
  <Application>Microsoft Office PowerPoint</Application>
  <PresentationFormat>On-screen Show (4:3)</PresentationFormat>
  <Paragraphs>58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Grassroots Movement</vt:lpstr>
      <vt:lpstr>Leaders and Groups</vt:lpstr>
      <vt:lpstr>Progressivism v. Populism</vt:lpstr>
      <vt:lpstr>Reforms Achieved</vt:lpstr>
      <vt:lpstr>Slide 6</vt:lpstr>
      <vt:lpstr>“Progressive” Presidents </vt:lpstr>
      <vt:lpstr>Teddy Roosevelt</vt:lpstr>
      <vt:lpstr>TR and Taft</vt:lpstr>
      <vt:lpstr>Election of 1912</vt:lpstr>
      <vt:lpstr>Woodrow Wilson</vt:lpstr>
      <vt:lpstr>Limits on Progressivism</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Gilded Age</dc:title>
  <dc:creator>Wake County Public Schools</dc:creator>
  <cp:lastModifiedBy>nmosley</cp:lastModifiedBy>
  <cp:revision>45</cp:revision>
  <dcterms:created xsi:type="dcterms:W3CDTF">2012-03-16T16:14:08Z</dcterms:created>
  <dcterms:modified xsi:type="dcterms:W3CDTF">2015-02-11T18:55:33Z</dcterms:modified>
</cp:coreProperties>
</file>