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56" r:id="rId2"/>
    <p:sldId id="262" r:id="rId3"/>
    <p:sldId id="267" r:id="rId4"/>
    <p:sldId id="257" r:id="rId5"/>
    <p:sldId id="268" r:id="rId6"/>
    <p:sldId id="269" r:id="rId7"/>
    <p:sldId id="270" r:id="rId8"/>
    <p:sldId id="260" r:id="rId9"/>
    <p:sldId id="271" r:id="rId10"/>
    <p:sldId id="274" r:id="rId11"/>
    <p:sldId id="272" r:id="rId12"/>
    <p:sldId id="273"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p:cViewPr varScale="1">
        <p:scale>
          <a:sx n="70" d="100"/>
          <a:sy n="70" d="100"/>
        </p:scale>
        <p:origin x="-12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035E57-92ED-4976-8AE6-D61D24F68CC1}" type="datetimeFigureOut">
              <a:rPr lang="en-US" smtClean="0"/>
              <a:pPr/>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D74C9-8F97-42BC-AA10-126A6AFED3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D74C9-8F97-42BC-AA10-126A6AFED35D}"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754E0-165E-4667-A17E-FEE77FE33C19}"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754E0-165E-4667-A17E-FEE77FE33C19}"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754E0-165E-4667-A17E-FEE77FE33C19}"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754E0-165E-4667-A17E-FEE77FE33C19}"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754E0-165E-4667-A17E-FEE77FE33C19}"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54E0-165E-4667-A17E-FEE77FE33C19}"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54E0-165E-4667-A17E-FEE77FE33C19}"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754E0-165E-4667-A17E-FEE77FE33C19}"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A287-516A-413E-9BFC-47B0F59CF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1470025"/>
          </a:xfrm>
        </p:spPr>
        <p:txBody>
          <a:bodyPr>
            <a:normAutofit/>
          </a:bodyPr>
          <a:lstStyle/>
          <a:p>
            <a:r>
              <a:rPr lang="en-US" sz="6000" b="1" dirty="0" smtClean="0"/>
              <a:t>History Skill Builder</a:t>
            </a:r>
            <a:endParaRPr lang="en-US" sz="6000" b="1" dirty="0"/>
          </a:p>
        </p:txBody>
      </p:sp>
      <p:sp>
        <p:nvSpPr>
          <p:cNvPr id="3" name="Subtitle 2"/>
          <p:cNvSpPr>
            <a:spLocks noGrp="1"/>
          </p:cNvSpPr>
          <p:nvPr>
            <p:ph type="subTitle" idx="1"/>
          </p:nvPr>
        </p:nvSpPr>
        <p:spPr>
          <a:xfrm>
            <a:off x="0" y="1752600"/>
            <a:ext cx="9144000" cy="1828800"/>
          </a:xfrm>
        </p:spPr>
        <p:txBody>
          <a:bodyPr>
            <a:normAutofit/>
          </a:bodyPr>
          <a:lstStyle/>
          <a:p>
            <a:r>
              <a:rPr lang="en-US" sz="3600" b="1" smtClean="0">
                <a:solidFill>
                  <a:srgbClr val="C00000"/>
                </a:solidFill>
              </a:rPr>
              <a:t>Question-Answer Relationships</a:t>
            </a:r>
            <a:endParaRPr lang="en-US" sz="3600" b="1" dirty="0">
              <a:solidFill>
                <a:srgbClr val="C00000"/>
              </a:solidFill>
            </a:endParaRPr>
          </a:p>
        </p:txBody>
      </p:sp>
      <p:pic>
        <p:nvPicPr>
          <p:cNvPr id="13314" name="Picture 2" descr="http://trainingtobealifecoach.com/wp-content/uploads/2011/06/question-man.jpg"/>
          <p:cNvPicPr>
            <a:picLocks noChangeAspect="1" noChangeArrowheads="1"/>
          </p:cNvPicPr>
          <p:nvPr/>
        </p:nvPicPr>
        <p:blipFill>
          <a:blip r:embed="rId2" cstate="print"/>
          <a:srcRect/>
          <a:stretch>
            <a:fillRect/>
          </a:stretch>
        </p:blipFill>
        <p:spPr bwMode="auto">
          <a:xfrm>
            <a:off x="533400" y="4038600"/>
            <a:ext cx="2211396" cy="2209800"/>
          </a:xfrm>
          <a:prstGeom prst="rect">
            <a:avLst/>
          </a:prstGeom>
          <a:noFill/>
        </p:spPr>
      </p:pic>
      <p:pic>
        <p:nvPicPr>
          <p:cNvPr id="13316" name="Picture 4" descr="http://sports.bluesombrero.com/Portals/4938/Images/Little%20Guy%20QA.jpg"/>
          <p:cNvPicPr>
            <a:picLocks noChangeAspect="1" noChangeArrowheads="1"/>
          </p:cNvPicPr>
          <p:nvPr/>
        </p:nvPicPr>
        <p:blipFill>
          <a:blip r:embed="rId3" cstate="print"/>
          <a:srcRect/>
          <a:stretch>
            <a:fillRect/>
          </a:stretch>
        </p:blipFill>
        <p:spPr bwMode="auto">
          <a:xfrm>
            <a:off x="3657600" y="4108613"/>
            <a:ext cx="3157965" cy="2749387"/>
          </a:xfrm>
          <a:prstGeom prst="rect">
            <a:avLst/>
          </a:prstGeom>
          <a:noFill/>
        </p:spPr>
      </p:pic>
      <p:pic>
        <p:nvPicPr>
          <p:cNvPr id="13318" name="Picture 6" descr="http://www.outsource-force.com/blog/wp-content/uploads/2012/06/seo_questions_outsourceforce.jpg"/>
          <p:cNvPicPr>
            <a:picLocks noChangeAspect="1" noChangeArrowheads="1"/>
          </p:cNvPicPr>
          <p:nvPr/>
        </p:nvPicPr>
        <p:blipFill>
          <a:blip r:embed="rId4" cstate="print"/>
          <a:srcRect/>
          <a:stretch>
            <a:fillRect/>
          </a:stretch>
        </p:blipFill>
        <p:spPr bwMode="auto">
          <a:xfrm>
            <a:off x="2362200" y="2743200"/>
            <a:ext cx="2272003" cy="2201571"/>
          </a:xfrm>
          <a:prstGeom prst="rect">
            <a:avLst/>
          </a:prstGeom>
          <a:noFill/>
        </p:spPr>
      </p:pic>
      <p:pic>
        <p:nvPicPr>
          <p:cNvPr id="13320" name="Picture 8" descr="http://2.bp.blogspot.com/-zCKJ1wjFNZY/TVT81JNDP7I/AAAAAAAACOU/zg_y6FdcLuk/s1600/bigstock_Group_Brainstorming_Answer_To__5108554.jpg"/>
          <p:cNvPicPr>
            <a:picLocks noChangeAspect="1" noChangeArrowheads="1"/>
          </p:cNvPicPr>
          <p:nvPr/>
        </p:nvPicPr>
        <p:blipFill>
          <a:blip r:embed="rId5" cstate="print"/>
          <a:srcRect/>
          <a:stretch>
            <a:fillRect/>
          </a:stretch>
        </p:blipFill>
        <p:spPr bwMode="auto">
          <a:xfrm>
            <a:off x="6400800" y="2819400"/>
            <a:ext cx="2062819" cy="21001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Simple Factual</a:t>
            </a:r>
            <a:endParaRPr lang="en-US" b="1" dirty="0"/>
          </a:p>
        </p:txBody>
      </p:sp>
      <p:sp>
        <p:nvSpPr>
          <p:cNvPr id="3" name="Content Placeholder 2"/>
          <p:cNvSpPr>
            <a:spLocks noGrp="1"/>
          </p:cNvSpPr>
          <p:nvPr>
            <p:ph idx="1"/>
          </p:nvPr>
        </p:nvSpPr>
        <p:spPr>
          <a:xfrm>
            <a:off x="1219200" y="838200"/>
            <a:ext cx="7696200" cy="4876800"/>
          </a:xfrm>
          <a:solidFill>
            <a:srgbClr val="FFFFFF">
              <a:alpha val="34118"/>
            </a:srgbClr>
          </a:solidFill>
        </p:spPr>
        <p:txBody>
          <a:bodyPr>
            <a:noAutofit/>
          </a:bodyPr>
          <a:lstStyle/>
          <a:p>
            <a:pPr marL="0">
              <a:spcAft>
                <a:spcPts val="400"/>
              </a:spcAft>
              <a:buNone/>
            </a:pPr>
            <a:r>
              <a:rPr lang="en-US" sz="2000" dirty="0" smtClean="0">
                <a:latin typeface="Times New Roman" pitchFamily="18" charset="0"/>
                <a:cs typeface="Times New Roman" pitchFamily="18" charset="0"/>
              </a:rPr>
              <a:t>Why was Upton Sinclair’s </a:t>
            </a:r>
            <a:r>
              <a:rPr lang="en-US" sz="2000" i="1" dirty="0" smtClean="0">
                <a:latin typeface="Times New Roman" pitchFamily="18" charset="0"/>
                <a:cs typeface="Times New Roman" pitchFamily="18" charset="0"/>
              </a:rPr>
              <a:t>The Jungle</a:t>
            </a:r>
            <a:r>
              <a:rPr lang="en-US" sz="2000" dirty="0" smtClean="0">
                <a:latin typeface="Times New Roman" pitchFamily="18" charset="0"/>
                <a:cs typeface="Times New Roman" pitchFamily="18" charset="0"/>
              </a:rPr>
              <a:t> significant? </a:t>
            </a:r>
          </a:p>
          <a:p>
            <a:pPr marL="0">
              <a:spcAft>
                <a:spcPts val="400"/>
              </a:spcAft>
              <a:buNone/>
            </a:pPr>
            <a:r>
              <a:rPr lang="en-US" sz="2000" dirty="0" smtClean="0">
                <a:latin typeface="Times New Roman" pitchFamily="18" charset="0"/>
                <a:cs typeface="Times New Roman" pitchFamily="18" charset="0"/>
              </a:rPr>
              <a:t>Why did Mark Twain describe this period as a “Gilded Age”? </a:t>
            </a:r>
          </a:p>
          <a:p>
            <a:pPr marL="0">
              <a:spcAft>
                <a:spcPts val="400"/>
              </a:spcAft>
              <a:buNone/>
            </a:pPr>
            <a:r>
              <a:rPr lang="en-US" sz="2000" dirty="0" smtClean="0">
                <a:latin typeface="Times New Roman" pitchFamily="18" charset="0"/>
                <a:cs typeface="Times New Roman" pitchFamily="18" charset="0"/>
              </a:rPr>
              <a:t>Who believed African Americans should fight for full economic, political, and social equality – W.E.B. or Booker T.?</a:t>
            </a:r>
          </a:p>
          <a:p>
            <a:pPr marL="0">
              <a:spcAft>
                <a:spcPts val="400"/>
              </a:spcAft>
              <a:buNone/>
            </a:pPr>
            <a:endParaRPr lang="en-US" sz="2000" dirty="0" smtClean="0">
              <a:latin typeface="Times New Roman" pitchFamily="18" charset="0"/>
              <a:cs typeface="Times New Roman" pitchFamily="18" charset="0"/>
            </a:endParaRPr>
          </a:p>
          <a:p>
            <a:pPr marL="0">
              <a:spcAft>
                <a:spcPts val="400"/>
              </a:spcAft>
              <a:buNone/>
            </a:pPr>
            <a:r>
              <a:rPr lang="en-US" sz="2000" i="1" dirty="0" smtClean="0">
                <a:latin typeface="Times New Roman" pitchFamily="18" charset="0"/>
                <a:cs typeface="Times New Roman" pitchFamily="18" charset="0"/>
              </a:rPr>
              <a:t>These questions can be answered sufficiently in one sentence, and the answer is in one place in the reading. You could turn them into higher level questions, for example:</a:t>
            </a:r>
          </a:p>
          <a:p>
            <a:pPr marL="0">
              <a:spcAft>
                <a:spcPts val="400"/>
              </a:spcAft>
              <a:buNone/>
            </a:pPr>
            <a:endParaRPr lang="en-US" sz="2000" dirty="0" smtClean="0">
              <a:latin typeface="Times New Roman" pitchFamily="18" charset="0"/>
              <a:cs typeface="Times New Roman" pitchFamily="18" charset="0"/>
            </a:endParaRPr>
          </a:p>
          <a:p>
            <a:pPr marL="0">
              <a:spcAft>
                <a:spcPts val="400"/>
              </a:spcAft>
              <a:buNone/>
            </a:pPr>
            <a:r>
              <a:rPr lang="en-US" sz="2000" dirty="0" smtClean="0">
                <a:latin typeface="Times New Roman" pitchFamily="18" charset="0"/>
                <a:cs typeface="Times New Roman" pitchFamily="18" charset="0"/>
              </a:rPr>
              <a:t>Who was the most important muckraker of the time?</a:t>
            </a:r>
          </a:p>
          <a:p>
            <a:pPr marL="0">
              <a:spcAft>
                <a:spcPts val="400"/>
              </a:spcAft>
              <a:buNone/>
            </a:pPr>
            <a:r>
              <a:rPr lang="en-US" sz="2000" dirty="0" smtClean="0">
                <a:latin typeface="Times New Roman" pitchFamily="18" charset="0"/>
                <a:cs typeface="Times New Roman" pitchFamily="18" charset="0"/>
              </a:rPr>
              <a:t>Explain why Twain referred to this period as the “Gilded Age” using several political, economic, and social examples.</a:t>
            </a:r>
          </a:p>
          <a:p>
            <a:pPr marL="0">
              <a:spcAft>
                <a:spcPts val="400"/>
              </a:spcAft>
              <a:buNone/>
            </a:pPr>
            <a:r>
              <a:rPr lang="en-US" sz="2000" dirty="0" smtClean="0">
                <a:latin typeface="Times New Roman" pitchFamily="18" charset="0"/>
                <a:cs typeface="Times New Roman" pitchFamily="18" charset="0"/>
              </a:rPr>
              <a:t>Who do you agree with about how to most successfully address inequality in America – W.E.B or Booker T? How could this be applied to current events (gay rights, immigration, poverty, etc.)?</a:t>
            </a:r>
          </a:p>
          <a:p>
            <a:pPr marL="0">
              <a:spcAft>
                <a:spcPts val="400"/>
              </a:spcAft>
              <a:buNone/>
            </a:pPr>
            <a:endParaRPr lang="en-US" sz="1800" dirty="0" smtClean="0">
              <a:latin typeface="Times New Roman" pitchFamily="18" charset="0"/>
              <a:cs typeface="Times New Roman" pitchFamily="18" charset="0"/>
            </a:endParaRPr>
          </a:p>
          <a:p>
            <a:pPr marL="0">
              <a:buNone/>
            </a:pPr>
            <a:endParaRPr lang="en-US" sz="18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pic>
        <p:nvPicPr>
          <p:cNvPr id="5" name="Picture 6" descr="http://www.outsource-force.com/blog/wp-content/uploads/2012/06/seo_questions_outsourceforce.jpg"/>
          <p:cNvPicPr>
            <a:picLocks noChangeAspect="1" noChangeArrowheads="1"/>
          </p:cNvPicPr>
          <p:nvPr/>
        </p:nvPicPr>
        <p:blipFill>
          <a:blip r:embed="rId3" cstate="print"/>
          <a:srcRect/>
          <a:stretch>
            <a:fillRect/>
          </a:stretch>
        </p:blipFill>
        <p:spPr bwMode="auto">
          <a:xfrm>
            <a:off x="0" y="1099871"/>
            <a:ext cx="1066800" cy="10337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Complex Factual</a:t>
            </a:r>
            <a:endParaRPr lang="en-US" b="1" dirty="0"/>
          </a:p>
        </p:txBody>
      </p:sp>
      <p:sp>
        <p:nvSpPr>
          <p:cNvPr id="3" name="Content Placeholder 2"/>
          <p:cNvSpPr>
            <a:spLocks noGrp="1"/>
          </p:cNvSpPr>
          <p:nvPr>
            <p:ph idx="1"/>
          </p:nvPr>
        </p:nvSpPr>
        <p:spPr>
          <a:xfrm>
            <a:off x="1219200" y="762000"/>
            <a:ext cx="7696200" cy="4724400"/>
          </a:xfrm>
          <a:solidFill>
            <a:srgbClr val="FFFFFF">
              <a:alpha val="34118"/>
            </a:srgbClr>
          </a:solidFill>
        </p:spPr>
        <p:txBody>
          <a:bodyPr>
            <a:noAutofit/>
          </a:bodyPr>
          <a:lstStyle/>
          <a:p>
            <a:pPr marL="0">
              <a:spcAft>
                <a:spcPts val="400"/>
              </a:spcAft>
              <a:buNone/>
            </a:pPr>
            <a:r>
              <a:rPr lang="en-US" sz="2000" dirty="0" smtClean="0">
                <a:latin typeface="Times New Roman" pitchFamily="18" charset="0"/>
                <a:cs typeface="Times New Roman" pitchFamily="18" charset="0"/>
              </a:rPr>
              <a:t>What were the positive and negative effects of Industrialization?</a:t>
            </a:r>
          </a:p>
          <a:p>
            <a:pPr marL="0">
              <a:spcAft>
                <a:spcPts val="400"/>
              </a:spcAft>
              <a:buNone/>
            </a:pPr>
            <a:r>
              <a:rPr lang="en-US" sz="2000" dirty="0" smtClean="0">
                <a:latin typeface="Times New Roman" pitchFamily="18" charset="0"/>
                <a:cs typeface="Times New Roman" pitchFamily="18" charset="0"/>
              </a:rPr>
              <a:t>Compare and contrast the Populist and Progressive movements. Why was the Progressive movement more successful? </a:t>
            </a:r>
          </a:p>
          <a:p>
            <a:pPr marL="0">
              <a:spcAft>
                <a:spcPts val="400"/>
              </a:spcAft>
              <a:buNone/>
            </a:pPr>
            <a:r>
              <a:rPr lang="en-US" sz="2000" dirty="0" smtClean="0">
                <a:latin typeface="Times New Roman" pitchFamily="18" charset="0"/>
                <a:cs typeface="Times New Roman" pitchFamily="18" charset="0"/>
              </a:rPr>
              <a:t>Analyze solutions used to address urban problems at this time.</a:t>
            </a:r>
          </a:p>
          <a:p>
            <a:pPr marL="0">
              <a:spcAft>
                <a:spcPts val="400"/>
              </a:spcAft>
              <a:buNone/>
            </a:pPr>
            <a:endParaRPr lang="en-US" sz="2000" dirty="0" smtClean="0">
              <a:latin typeface="Times New Roman" pitchFamily="18" charset="0"/>
              <a:cs typeface="Times New Roman" pitchFamily="18" charset="0"/>
            </a:endParaRPr>
          </a:p>
          <a:p>
            <a:pPr marL="0">
              <a:spcAft>
                <a:spcPts val="400"/>
              </a:spcAft>
              <a:buNone/>
            </a:pPr>
            <a:r>
              <a:rPr lang="en-US" sz="2000" i="1" dirty="0" smtClean="0">
                <a:latin typeface="Times New Roman" pitchFamily="18" charset="0"/>
                <a:cs typeface="Times New Roman" pitchFamily="18" charset="0"/>
              </a:rPr>
              <a:t>These require you to read an entire section or chapter of the book and piece together information into a list, chart, diagram, or paragraph. They are not asking you for an interpretation or opinion, though they could be turned into Essential Questions: </a:t>
            </a:r>
          </a:p>
          <a:p>
            <a:pPr marL="0">
              <a:spcAft>
                <a:spcPts val="400"/>
              </a:spcAft>
              <a:buNone/>
            </a:pPr>
            <a:endParaRPr lang="en-US" sz="2000" dirty="0" smtClean="0">
              <a:latin typeface="Times New Roman" pitchFamily="18" charset="0"/>
              <a:cs typeface="Times New Roman" pitchFamily="18" charset="0"/>
            </a:endParaRPr>
          </a:p>
          <a:p>
            <a:pPr marL="0">
              <a:spcAft>
                <a:spcPts val="400"/>
              </a:spcAft>
              <a:buNone/>
            </a:pPr>
            <a:r>
              <a:rPr lang="en-US" sz="2000" dirty="0" smtClean="0">
                <a:latin typeface="Times New Roman" pitchFamily="18" charset="0"/>
                <a:cs typeface="Times New Roman" pitchFamily="18" charset="0"/>
              </a:rPr>
              <a:t>To what extent could countries that are currently in the process of industrializing maximize the benefits and minimize the problems?</a:t>
            </a:r>
          </a:p>
          <a:p>
            <a:pPr marL="0">
              <a:spcAft>
                <a:spcPts val="400"/>
              </a:spcAft>
              <a:buNone/>
            </a:pPr>
            <a:r>
              <a:rPr lang="en-US" sz="2000" dirty="0" smtClean="0">
                <a:latin typeface="Times New Roman" pitchFamily="18" charset="0"/>
                <a:cs typeface="Times New Roman" pitchFamily="18" charset="0"/>
              </a:rPr>
              <a:t>How would Populist Party leader William J. Bryan have felt about Teddy Roosevelt’s Bull Moose Party?</a:t>
            </a:r>
          </a:p>
          <a:p>
            <a:pPr marL="0">
              <a:spcAft>
                <a:spcPts val="400"/>
              </a:spcAft>
              <a:buNone/>
            </a:pPr>
            <a:r>
              <a:rPr lang="en-US" sz="2000" dirty="0" smtClean="0">
                <a:latin typeface="Times New Roman" pitchFamily="18" charset="0"/>
                <a:cs typeface="Times New Roman" pitchFamily="18" charset="0"/>
              </a:rPr>
              <a:t>If you had been the mayor of New York city, which urban problem would you have spent the most time and resources trying to solve?</a:t>
            </a:r>
          </a:p>
          <a:p>
            <a:pPr marL="0">
              <a:spcAft>
                <a:spcPts val="400"/>
              </a:spcAft>
              <a:buNone/>
            </a:pPr>
            <a:endParaRPr lang="en-US" sz="2200" dirty="0" smtClean="0">
              <a:latin typeface="Times New Roman" pitchFamily="18" charset="0"/>
              <a:cs typeface="Times New Roman" pitchFamily="18" charset="0"/>
            </a:endParaRPr>
          </a:p>
          <a:p>
            <a:pPr marL="0">
              <a:buNone/>
            </a:pPr>
            <a:endParaRPr lang="en-US" sz="18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pic>
        <p:nvPicPr>
          <p:cNvPr id="5" name="Picture 4" descr="http://sports.bluesombrero.com/Portals/4938/Images/Little%20Guy%20QA.jpg"/>
          <p:cNvPicPr>
            <a:picLocks noChangeAspect="1" noChangeArrowheads="1"/>
          </p:cNvPicPr>
          <p:nvPr/>
        </p:nvPicPr>
        <p:blipFill>
          <a:blip r:embed="rId3" cstate="print"/>
          <a:srcRect l="11111" t="9913" r="10458"/>
          <a:stretch>
            <a:fillRect/>
          </a:stretch>
        </p:blipFill>
        <p:spPr bwMode="auto">
          <a:xfrm>
            <a:off x="0" y="11430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Essential Questions</a:t>
            </a:r>
            <a:endParaRPr lang="en-US" b="1" dirty="0"/>
          </a:p>
        </p:txBody>
      </p:sp>
      <p:sp>
        <p:nvSpPr>
          <p:cNvPr id="3" name="Content Placeholder 2"/>
          <p:cNvSpPr>
            <a:spLocks noGrp="1"/>
          </p:cNvSpPr>
          <p:nvPr>
            <p:ph idx="1"/>
          </p:nvPr>
        </p:nvSpPr>
        <p:spPr>
          <a:xfrm>
            <a:off x="1219200" y="990600"/>
            <a:ext cx="7696200" cy="4876800"/>
          </a:xfrm>
          <a:solidFill>
            <a:srgbClr val="FFFFFF">
              <a:alpha val="34118"/>
            </a:srgbClr>
          </a:solidFill>
        </p:spPr>
        <p:txBody>
          <a:bodyPr>
            <a:noAutofit/>
          </a:bodyPr>
          <a:lstStyle/>
          <a:p>
            <a:pPr marL="0">
              <a:spcAft>
                <a:spcPts val="400"/>
              </a:spcAft>
              <a:buNone/>
            </a:pPr>
            <a:r>
              <a:rPr lang="en-US" sz="2000" dirty="0" smtClean="0">
                <a:latin typeface="Times New Roman" pitchFamily="18" charset="0"/>
                <a:cs typeface="Times New Roman" pitchFamily="18" charset="0"/>
              </a:rPr>
              <a:t>Could Native Americans have used different strategies to be more successful in protecting their land and way of life?</a:t>
            </a:r>
          </a:p>
          <a:p>
            <a:pPr marL="0">
              <a:spcAft>
                <a:spcPts val="400"/>
              </a:spcAft>
              <a:buNone/>
            </a:pPr>
            <a:r>
              <a:rPr lang="en-US" sz="2000" dirty="0" smtClean="0">
                <a:latin typeface="Times New Roman" pitchFamily="18" charset="0"/>
                <a:cs typeface="Times New Roman" pitchFamily="18" charset="0"/>
              </a:rPr>
              <a:t>Do you think the railroad tycoons of the Gilded Age were “Captains of Industry” or “Robber Barons”? </a:t>
            </a:r>
          </a:p>
          <a:p>
            <a:pPr marL="0">
              <a:spcAft>
                <a:spcPts val="400"/>
              </a:spcAft>
              <a:buNone/>
            </a:pPr>
            <a:r>
              <a:rPr lang="en-US" sz="2000" dirty="0" smtClean="0">
                <a:latin typeface="Times New Roman" pitchFamily="18" charset="0"/>
                <a:cs typeface="Times New Roman" pitchFamily="18" charset="0"/>
              </a:rPr>
              <a:t>If you had been a factory worker in the northeast, who would you have voted for in the Election of 1912? Explain your perspective and support your answer with specific details about the candidates and their platforms. </a:t>
            </a:r>
          </a:p>
          <a:p>
            <a:pPr marL="0">
              <a:spcAft>
                <a:spcPts val="400"/>
              </a:spcAft>
              <a:buNone/>
            </a:pPr>
            <a:endParaRPr lang="en-US" sz="2000" dirty="0" smtClean="0">
              <a:latin typeface="Times New Roman" pitchFamily="18" charset="0"/>
              <a:cs typeface="Times New Roman" pitchFamily="18" charset="0"/>
            </a:endParaRPr>
          </a:p>
          <a:p>
            <a:pPr marL="0">
              <a:spcAft>
                <a:spcPts val="400"/>
              </a:spcAft>
              <a:buNone/>
            </a:pPr>
            <a:r>
              <a:rPr lang="en-US" sz="2000" i="1" dirty="0" smtClean="0">
                <a:latin typeface="Times New Roman" pitchFamily="18" charset="0"/>
                <a:cs typeface="Times New Roman" pitchFamily="18" charset="0"/>
              </a:rPr>
              <a:t>There is no simple right or wrong answer, you could reasonably support several different answers to each question. These questions require you to do research and to think critically about what you learn. Consider the time you are given to construct an answer: on a test a paragraph or two may be okay, but for a project a longer answer would be expected.</a:t>
            </a:r>
          </a:p>
          <a:p>
            <a:pPr marL="0">
              <a:buNone/>
            </a:pPr>
            <a:endParaRPr lang="en-US" sz="18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pic>
        <p:nvPicPr>
          <p:cNvPr id="5" name="Picture 8" descr="http://2.bp.blogspot.com/-zCKJ1wjFNZY/TVT81JNDP7I/AAAAAAAACOU/zg_y6FdcLuk/s1600/bigstock_Group_Brainstorming_Answer_To__5108554.jpg"/>
          <p:cNvPicPr>
            <a:picLocks noChangeAspect="1" noChangeArrowheads="1"/>
          </p:cNvPicPr>
          <p:nvPr/>
        </p:nvPicPr>
        <p:blipFill>
          <a:blip r:embed="rId3" cstate="print"/>
          <a:srcRect/>
          <a:stretch>
            <a:fillRect/>
          </a:stretch>
        </p:blipFill>
        <p:spPr bwMode="auto">
          <a:xfrm>
            <a:off x="0" y="1123692"/>
            <a:ext cx="1066799" cy="10861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 Practice, Practice</a:t>
            </a:r>
            <a:endParaRPr lang="en-US" b="1" dirty="0"/>
          </a:p>
        </p:txBody>
      </p:sp>
      <p:sp>
        <p:nvSpPr>
          <p:cNvPr id="3" name="Content Placeholder 2"/>
          <p:cNvSpPr>
            <a:spLocks noGrp="1"/>
          </p:cNvSpPr>
          <p:nvPr>
            <p:ph idx="1"/>
          </p:nvPr>
        </p:nvSpPr>
        <p:spPr>
          <a:xfrm>
            <a:off x="838200" y="1600200"/>
            <a:ext cx="4343400" cy="4525963"/>
          </a:xfrm>
        </p:spPr>
        <p:txBody>
          <a:bodyPr>
            <a:normAutofit fontScale="85000" lnSpcReduction="20000"/>
          </a:bodyPr>
          <a:lstStyle/>
          <a:p>
            <a:pPr marL="0" indent="-514350">
              <a:buNone/>
            </a:pPr>
            <a:r>
              <a:rPr lang="en-US" dirty="0" smtClean="0"/>
              <a:t>As with any skill, you may </a:t>
            </a:r>
            <a:br>
              <a:rPr lang="en-US" dirty="0" smtClean="0"/>
            </a:br>
            <a:r>
              <a:rPr lang="en-US" dirty="0" smtClean="0"/>
              <a:t>not get it the first time (or second…)</a:t>
            </a:r>
          </a:p>
          <a:p>
            <a:pPr marL="0" indent="-514350">
              <a:buNone/>
            </a:pPr>
            <a:endParaRPr lang="en-US" dirty="0"/>
          </a:p>
          <a:p>
            <a:pPr marL="0" indent="-514350">
              <a:buNone/>
            </a:pPr>
            <a:r>
              <a:rPr lang="en-US" dirty="0" smtClean="0"/>
              <a:t>Review these directions and examples at the beginning of each unit and before quizzes and tests!</a:t>
            </a:r>
          </a:p>
          <a:p>
            <a:pPr marL="0" indent="-514350">
              <a:buNone/>
            </a:pPr>
            <a:endParaRPr lang="en-US" dirty="0" smtClean="0"/>
          </a:p>
          <a:p>
            <a:pPr marL="0" indent="-514350">
              <a:buNone/>
            </a:pPr>
            <a:r>
              <a:rPr lang="en-US" dirty="0" smtClean="0"/>
              <a:t>The written portion of </a:t>
            </a:r>
            <a:br>
              <a:rPr lang="en-US" dirty="0" smtClean="0"/>
            </a:br>
            <a:r>
              <a:rPr lang="en-US" dirty="0" smtClean="0"/>
              <a:t>the next test will be based </a:t>
            </a:r>
            <a:br>
              <a:rPr lang="en-US" dirty="0" smtClean="0"/>
            </a:br>
            <a:r>
              <a:rPr lang="en-US" dirty="0" smtClean="0"/>
              <a:t>on this skill.</a:t>
            </a:r>
          </a:p>
        </p:txBody>
      </p:sp>
      <p:pic>
        <p:nvPicPr>
          <p:cNvPr id="9224" name="Picture 8" descr="http://www5.esc13.net/thescoop/special/files/2013/04/3-white-figures-reading.jpg"/>
          <p:cNvPicPr>
            <a:picLocks noChangeAspect="1" noChangeArrowheads="1"/>
          </p:cNvPicPr>
          <p:nvPr/>
        </p:nvPicPr>
        <p:blipFill>
          <a:blip r:embed="rId2" cstate="print"/>
          <a:srcRect/>
          <a:stretch>
            <a:fillRect/>
          </a:stretch>
        </p:blipFill>
        <p:spPr bwMode="auto">
          <a:xfrm>
            <a:off x="5943600" y="1676400"/>
            <a:ext cx="2616200" cy="1962150"/>
          </a:xfrm>
          <a:prstGeom prst="rect">
            <a:avLst/>
          </a:prstGeom>
          <a:noFill/>
        </p:spPr>
      </p:pic>
      <p:pic>
        <p:nvPicPr>
          <p:cNvPr id="9228" name="Picture 12" descr="http://post.career.vi/wp-content/uploads/public-speaking2.jpg"/>
          <p:cNvPicPr>
            <a:picLocks noChangeAspect="1" noChangeArrowheads="1"/>
          </p:cNvPicPr>
          <p:nvPr/>
        </p:nvPicPr>
        <p:blipFill>
          <a:blip r:embed="rId3" cstate="print"/>
          <a:srcRect/>
          <a:stretch>
            <a:fillRect/>
          </a:stretch>
        </p:blipFill>
        <p:spPr bwMode="auto">
          <a:xfrm>
            <a:off x="6705600" y="4343400"/>
            <a:ext cx="1752600" cy="1747550"/>
          </a:xfrm>
          <a:prstGeom prst="rect">
            <a:avLst/>
          </a:prstGeom>
          <a:noFill/>
        </p:spPr>
      </p:pic>
      <p:pic>
        <p:nvPicPr>
          <p:cNvPr id="9226" name="Picture 10" descr="https://www.d.umn.edu/~cspiller/pictures/writing-man1.jpg"/>
          <p:cNvPicPr>
            <a:picLocks noChangeAspect="1" noChangeArrowheads="1"/>
          </p:cNvPicPr>
          <p:nvPr/>
        </p:nvPicPr>
        <p:blipFill>
          <a:blip r:embed="rId4" cstate="print"/>
          <a:srcRect l="9816" r="11656"/>
          <a:stretch>
            <a:fillRect/>
          </a:stretch>
        </p:blipFill>
        <p:spPr bwMode="auto">
          <a:xfrm>
            <a:off x="5486400" y="3429000"/>
            <a:ext cx="1219200" cy="1548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Question-Answer Relationships</a:t>
            </a:r>
            <a:endParaRPr lang="en-US" b="1" dirty="0"/>
          </a:p>
        </p:txBody>
      </p:sp>
      <p:sp>
        <p:nvSpPr>
          <p:cNvPr id="3" name="Content Placeholder 2"/>
          <p:cNvSpPr>
            <a:spLocks noGrp="1"/>
          </p:cNvSpPr>
          <p:nvPr>
            <p:ph idx="1"/>
          </p:nvPr>
        </p:nvSpPr>
        <p:spPr>
          <a:xfrm>
            <a:off x="457200" y="1600200"/>
            <a:ext cx="5334000" cy="4953000"/>
          </a:xfrm>
        </p:spPr>
        <p:txBody>
          <a:bodyPr>
            <a:normAutofit fontScale="85000" lnSpcReduction="10000"/>
          </a:bodyPr>
          <a:lstStyle/>
          <a:p>
            <a:r>
              <a:rPr lang="en-US" dirty="0" smtClean="0"/>
              <a:t>Improve ability to interpret what questions are asking so you understand what kind of thinking is required in your answers</a:t>
            </a:r>
          </a:p>
          <a:p>
            <a:r>
              <a:rPr lang="en-US" dirty="0" smtClean="0"/>
              <a:t>Train yourself to ask these kinds of questions when you learn new material or are reviewing for tests/quizzes</a:t>
            </a:r>
          </a:p>
          <a:p>
            <a:r>
              <a:rPr lang="en-US" dirty="0" smtClean="0"/>
              <a:t>Think more critically in all areas of your life: academic, extracurricular, financial, political, personal</a:t>
            </a:r>
          </a:p>
        </p:txBody>
      </p:sp>
      <p:pic>
        <p:nvPicPr>
          <p:cNvPr id="12290" name="Picture 2" descr="http://whatdoesitreallytake.files.wordpress.com/2014/01/50questions.jpg"/>
          <p:cNvPicPr>
            <a:picLocks noChangeAspect="1" noChangeArrowheads="1"/>
          </p:cNvPicPr>
          <p:nvPr/>
        </p:nvPicPr>
        <p:blipFill>
          <a:blip r:embed="rId2" cstate="print"/>
          <a:srcRect/>
          <a:stretch>
            <a:fillRect/>
          </a:stretch>
        </p:blipFill>
        <p:spPr bwMode="auto">
          <a:xfrm>
            <a:off x="6172200" y="1676400"/>
            <a:ext cx="2286000" cy="2286000"/>
          </a:xfrm>
          <a:prstGeom prst="rect">
            <a:avLst/>
          </a:prstGeom>
          <a:noFill/>
        </p:spPr>
      </p:pic>
      <p:pic>
        <p:nvPicPr>
          <p:cNvPr id="12292" name="Picture 4" descr="https://encrypted-tbn3.gstatic.com/images?q=tbn:ANd9GcSp0CiEafwoj1M0Y6U49xY35M7mmTHsQFjelKX5TUdiq0iHo9KR"/>
          <p:cNvPicPr>
            <a:picLocks noChangeAspect="1" noChangeArrowheads="1"/>
          </p:cNvPicPr>
          <p:nvPr/>
        </p:nvPicPr>
        <p:blipFill>
          <a:blip r:embed="rId3" cstate="print"/>
          <a:srcRect/>
          <a:stretch>
            <a:fillRect/>
          </a:stretch>
        </p:blipFill>
        <p:spPr bwMode="auto">
          <a:xfrm>
            <a:off x="6172200" y="4191000"/>
            <a:ext cx="2314575" cy="19716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45923"/>
          <a:ext cx="8458199" cy="6692697"/>
        </p:xfrm>
        <a:graphic>
          <a:graphicData uri="http://schemas.openxmlformats.org/drawingml/2006/table">
            <a:tbl>
              <a:tblPr/>
              <a:tblGrid>
                <a:gridCol w="961577"/>
                <a:gridCol w="1763910"/>
                <a:gridCol w="2866356"/>
                <a:gridCol w="2866356"/>
              </a:tblGrid>
              <a:tr h="210667">
                <a:tc>
                  <a:txBody>
                    <a:bodyPr/>
                    <a:lstStyle/>
                    <a:p>
                      <a:pPr marL="0" marR="0" algn="ctr">
                        <a:lnSpc>
                          <a:spcPct val="115000"/>
                        </a:lnSpc>
                        <a:spcBef>
                          <a:spcPts val="0"/>
                        </a:spcBef>
                        <a:spcAft>
                          <a:spcPts val="0"/>
                        </a:spcAft>
                      </a:pPr>
                      <a:endParaRPr lang="en-US" sz="1200" dirty="0">
                        <a:latin typeface="Calibri"/>
                        <a:ea typeface="Calibri"/>
                        <a:cs typeface="Times New Roman"/>
                      </a:endParaRPr>
                    </a:p>
                  </a:txBody>
                  <a:tcPr marL="46635" marR="4663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endParaRPr lang="en-US" sz="12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1" dirty="0">
                          <a:latin typeface="Calibri"/>
                          <a:ea typeface="Calibri"/>
                          <a:cs typeface="Times New Roman"/>
                        </a:rPr>
                        <a:t>Higher Critical Thinking</a:t>
                      </a:r>
                      <a:endParaRPr lang="en-US" sz="16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1" dirty="0">
                          <a:latin typeface="Calibri"/>
                          <a:ea typeface="Calibri"/>
                          <a:cs typeface="Times New Roman"/>
                        </a:rPr>
                        <a:t>Open-ended Questions</a:t>
                      </a:r>
                      <a:endParaRPr lang="en-US" sz="16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3331">
                <a:tc rowSpan="7">
                  <a:txBody>
                    <a:bodyPr/>
                    <a:lstStyle/>
                    <a:p>
                      <a:pPr marL="0" marR="0" algn="ctr">
                        <a:lnSpc>
                          <a:spcPct val="115000"/>
                        </a:lnSpc>
                        <a:spcBef>
                          <a:spcPts val="0"/>
                        </a:spcBef>
                        <a:spcAft>
                          <a:spcPts val="0"/>
                        </a:spcAft>
                      </a:pPr>
                      <a:endParaRPr lang="en-US" sz="1200" dirty="0">
                        <a:latin typeface="Calibri"/>
                        <a:ea typeface="Calibri"/>
                        <a:cs typeface="Times New Roman"/>
                      </a:endParaRPr>
                    </a:p>
                  </a:txBody>
                  <a:tcPr marL="46635" marR="4663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15000"/>
                        </a:lnSpc>
                        <a:spcBef>
                          <a:spcPts val="0"/>
                        </a:spcBef>
                        <a:spcAft>
                          <a:spcPts val="0"/>
                        </a:spcAft>
                      </a:pPr>
                      <a:r>
                        <a:rPr lang="en-US" sz="1600" b="1" dirty="0">
                          <a:latin typeface="Calibri"/>
                          <a:ea typeface="Calibri"/>
                          <a:cs typeface="Times New Roman"/>
                        </a:rPr>
                        <a:t>Creating</a:t>
                      </a:r>
                      <a:endParaRPr lang="en-US" sz="16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Generate new ideas, products, or ways of viewing things</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Create, plan, design, compose, produce, express, incorporate, hypothesize, construct, form a generalization, propose a new solution to a problem</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4662">
                <a:tc vMerge="1">
                  <a:txBody>
                    <a:bodyPr/>
                    <a:lstStyle/>
                    <a:p>
                      <a:endParaRPr lang="en-US"/>
                    </a:p>
                  </a:txBody>
                  <a:tcPr/>
                </a:tc>
                <a:tc>
                  <a:txBody>
                    <a:bodyPr/>
                    <a:lstStyle/>
                    <a:p>
                      <a:pPr marL="0" marR="0">
                        <a:lnSpc>
                          <a:spcPct val="115000"/>
                        </a:lnSpc>
                        <a:spcBef>
                          <a:spcPts val="0"/>
                        </a:spcBef>
                        <a:spcAft>
                          <a:spcPts val="0"/>
                        </a:spcAft>
                      </a:pPr>
                      <a:r>
                        <a:rPr lang="en-US" sz="1600" b="1" dirty="0">
                          <a:latin typeface="Calibri"/>
                          <a:ea typeface="Calibri"/>
                          <a:cs typeface="Times New Roman"/>
                        </a:rPr>
                        <a:t>Evaluating</a:t>
                      </a:r>
                      <a:endParaRPr lang="en-US" sz="16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Make judgments and choices based on rational criteria</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Evaluate, assess, rank, conclude, decide, judge, critique, argue, choose, justify, prioritize, weigh pros and cons, what is most significant, what had the greatest effect, what is the value of, do you agree or disagree, how successful was this</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3331">
                <a:tc vMerge="1">
                  <a:txBody>
                    <a:bodyPr/>
                    <a:lstStyle/>
                    <a:p>
                      <a:endParaRPr lang="en-US"/>
                    </a:p>
                  </a:txBody>
                  <a:tcPr/>
                </a:tc>
                <a:tc>
                  <a:txBody>
                    <a:bodyPr/>
                    <a:lstStyle/>
                    <a:p>
                      <a:pPr marL="0" marR="0">
                        <a:lnSpc>
                          <a:spcPct val="115000"/>
                        </a:lnSpc>
                        <a:spcBef>
                          <a:spcPts val="0"/>
                        </a:spcBef>
                        <a:spcAft>
                          <a:spcPts val="0"/>
                        </a:spcAft>
                      </a:pPr>
                      <a:r>
                        <a:rPr lang="en-US" sz="1600" b="1" dirty="0">
                          <a:latin typeface="Calibri"/>
                          <a:ea typeface="Calibri"/>
                          <a:cs typeface="Times New Roman"/>
                        </a:rPr>
                        <a:t>Analyzing </a:t>
                      </a:r>
                      <a:endParaRPr lang="en-US" sz="16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Break into parts to explore patterns and relationships</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Analyze, connect, compare, organize, outline, distinguish, characterize, create a graphic organizer, what is the relationship between</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4544">
                <a:tc vMerge="1">
                  <a:txBody>
                    <a:bodyPr/>
                    <a:lstStyle/>
                    <a:p>
                      <a:endParaRPr lang="en-US"/>
                    </a:p>
                  </a:txBody>
                  <a:tcPr/>
                </a:tc>
                <a:tc>
                  <a:txBody>
                    <a:bodyPr/>
                    <a:lstStyle/>
                    <a:p>
                      <a:pPr marL="0" marR="0">
                        <a:lnSpc>
                          <a:spcPct val="115000"/>
                        </a:lnSpc>
                        <a:spcBef>
                          <a:spcPts val="0"/>
                        </a:spcBef>
                        <a:spcAft>
                          <a:spcPts val="0"/>
                        </a:spcAft>
                      </a:pPr>
                      <a:r>
                        <a:rPr lang="en-US" sz="1600" b="1">
                          <a:latin typeface="Calibri"/>
                          <a:ea typeface="Calibri"/>
                          <a:cs typeface="Times New Roman"/>
                        </a:rPr>
                        <a:t>Applying</a:t>
                      </a:r>
                      <a:endParaRPr lang="en-US" sz="160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Use knowledge, methods, and concepts in a new situation</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Calibri"/>
                          <a:cs typeface="Times New Roman"/>
                        </a:rPr>
                        <a:t>Apply, relate, show, use, connect to current events, create a scenario, how does this apply to </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67">
                <a:tc vMerge="1">
                  <a:txBody>
                    <a:bodyPr/>
                    <a:lstStyle/>
                    <a:p>
                      <a:endParaRPr lang="en-US"/>
                    </a:p>
                  </a:txBody>
                  <a:tcPr/>
                </a:tc>
                <a:tc>
                  <a:txBody>
                    <a:bodyPr/>
                    <a:lstStyle/>
                    <a:p>
                      <a:pPr marL="0" marR="0" algn="ctr">
                        <a:lnSpc>
                          <a:spcPct val="115000"/>
                        </a:lnSpc>
                        <a:spcBef>
                          <a:spcPts val="0"/>
                        </a:spcBef>
                        <a:spcAft>
                          <a:spcPts val="0"/>
                        </a:spcAft>
                      </a:pPr>
                      <a:endParaRPr lang="en-US" sz="160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1">
                          <a:latin typeface="Calibri"/>
                          <a:ea typeface="Calibri"/>
                          <a:cs typeface="Times New Roman"/>
                        </a:rPr>
                        <a:t>Lower-order Thinking</a:t>
                      </a:r>
                      <a:endParaRPr lang="en-US" sz="160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i="1" dirty="0">
                          <a:latin typeface="Calibri"/>
                          <a:ea typeface="Calibri"/>
                          <a:cs typeface="Times New Roman"/>
                        </a:rPr>
                        <a:t>Closed-ended Questions</a:t>
                      </a:r>
                      <a:endParaRPr lang="en-US" sz="16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998">
                <a:tc vMerge="1">
                  <a:txBody>
                    <a:bodyPr/>
                    <a:lstStyle/>
                    <a:p>
                      <a:endParaRPr lang="en-US"/>
                    </a:p>
                  </a:txBody>
                  <a:tcPr/>
                </a:tc>
                <a:tc>
                  <a:txBody>
                    <a:bodyPr/>
                    <a:lstStyle/>
                    <a:p>
                      <a:pPr marL="0" marR="0">
                        <a:lnSpc>
                          <a:spcPct val="115000"/>
                        </a:lnSpc>
                        <a:spcBef>
                          <a:spcPts val="0"/>
                        </a:spcBef>
                        <a:spcAft>
                          <a:spcPts val="0"/>
                        </a:spcAft>
                      </a:pPr>
                      <a:r>
                        <a:rPr lang="en-US" sz="1600" b="1" dirty="0">
                          <a:latin typeface="Calibri"/>
                          <a:ea typeface="Calibri"/>
                          <a:cs typeface="Times New Roman"/>
                        </a:rPr>
                        <a:t>Understanding</a:t>
                      </a:r>
                      <a:endParaRPr lang="en-US" sz="16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Grasp meaning, communicate ideas and concepts</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Summarize, paraphrase, interpret, give examples, illustrate, explain, clarify, what does it mean, find details to support your statement, elaborate in your own words, why, how</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999">
                <a:tc vMerge="1">
                  <a:txBody>
                    <a:bodyPr/>
                    <a:lstStyle/>
                    <a:p>
                      <a:endParaRPr lang="en-US"/>
                    </a:p>
                  </a:txBody>
                  <a:tcPr/>
                </a:tc>
                <a:tc>
                  <a:txBody>
                    <a:bodyPr/>
                    <a:lstStyle/>
                    <a:p>
                      <a:pPr marL="0" marR="0">
                        <a:lnSpc>
                          <a:spcPct val="115000"/>
                        </a:lnSpc>
                        <a:spcBef>
                          <a:spcPts val="0"/>
                        </a:spcBef>
                        <a:spcAft>
                          <a:spcPts val="0"/>
                        </a:spcAft>
                      </a:pPr>
                      <a:r>
                        <a:rPr lang="en-US" sz="1600" b="1" dirty="0">
                          <a:latin typeface="Calibri"/>
                          <a:ea typeface="Calibri"/>
                          <a:cs typeface="Times New Roman"/>
                        </a:rPr>
                        <a:t>Remembering</a:t>
                      </a:r>
                      <a:endParaRPr lang="en-US" sz="1600" dirty="0">
                        <a:latin typeface="Calibri"/>
                        <a:ea typeface="Calibri"/>
                        <a:cs typeface="Times New Roman"/>
                      </a:endParaRP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latin typeface="Calibri"/>
                          <a:ea typeface="Calibri"/>
                          <a:cs typeface="Times New Roman"/>
                        </a:rPr>
                        <a:t>Observe and recall relevant details</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Calibri"/>
                          <a:cs typeface="Times New Roman"/>
                        </a:rPr>
                        <a:t>Recall, list, define, describe, indentify, is it true or false, match to, what, when, who</a:t>
                      </a:r>
                    </a:p>
                  </a:txBody>
                  <a:tcPr marL="46635" marR="466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AutoShape 1"/>
          <p:cNvSpPr>
            <a:spLocks noChangeArrowheads="1"/>
          </p:cNvSpPr>
          <p:nvPr/>
        </p:nvSpPr>
        <p:spPr bwMode="auto">
          <a:xfrm>
            <a:off x="228600" y="533400"/>
            <a:ext cx="838200" cy="5715000"/>
          </a:xfrm>
          <a:prstGeom prst="upArrow">
            <a:avLst>
              <a:gd name="adj1" fmla="val 50000"/>
              <a:gd name="adj2" fmla="val 119479"/>
            </a:avLst>
          </a:prstGeom>
          <a:solidFill>
            <a:schemeClr val="bg1">
              <a:alpha val="41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8194" name="Picture 2" descr="http://thumbs.dreamstime.com/z/thinking-man-abstract-vector-illustration-33765395.jpg"/>
          <p:cNvPicPr>
            <a:picLocks noChangeAspect="1" noChangeArrowheads="1"/>
          </p:cNvPicPr>
          <p:nvPr/>
        </p:nvPicPr>
        <p:blipFill>
          <a:blip r:embed="rId2" cstate="print"/>
          <a:srcRect r="8073" b="10492"/>
          <a:stretch>
            <a:fillRect/>
          </a:stretch>
        </p:blipFill>
        <p:spPr bwMode="auto">
          <a:xfrm>
            <a:off x="0" y="2743200"/>
            <a:ext cx="1222704" cy="1168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Pure Opinion Questions</a:t>
            </a:r>
            <a:endParaRPr lang="en-US" b="1" dirty="0"/>
          </a:p>
        </p:txBody>
      </p:sp>
      <p:sp>
        <p:nvSpPr>
          <p:cNvPr id="5" name="Content Placeholder 4"/>
          <p:cNvSpPr>
            <a:spLocks noGrp="1"/>
          </p:cNvSpPr>
          <p:nvPr>
            <p:ph sz="half" idx="1"/>
          </p:nvPr>
        </p:nvSpPr>
        <p:spPr>
          <a:xfrm>
            <a:off x="457200" y="1600201"/>
            <a:ext cx="4038600" cy="4038600"/>
          </a:xfrm>
        </p:spPr>
        <p:txBody>
          <a:bodyPr>
            <a:normAutofit fontScale="85000" lnSpcReduction="20000"/>
          </a:bodyPr>
          <a:lstStyle/>
          <a:p>
            <a:pPr>
              <a:buNone/>
            </a:pPr>
            <a:r>
              <a:rPr lang="en-US" b="1" dirty="0" smtClean="0">
                <a:solidFill>
                  <a:srgbClr val="C00000"/>
                </a:solidFill>
              </a:rPr>
              <a:t>When they are asked</a:t>
            </a:r>
          </a:p>
          <a:p>
            <a:r>
              <a:rPr lang="en-US" sz="2600" dirty="0" smtClean="0"/>
              <a:t>Before you read or learn new material</a:t>
            </a:r>
          </a:p>
          <a:p>
            <a:r>
              <a:rPr lang="en-US" sz="2600" i="1" dirty="0" smtClean="0"/>
              <a:t>Never on a quiz, test, or project!</a:t>
            </a:r>
          </a:p>
          <a:p>
            <a:endParaRPr lang="en-US" dirty="0" smtClean="0"/>
          </a:p>
          <a:p>
            <a:pPr>
              <a:buNone/>
            </a:pPr>
            <a:r>
              <a:rPr lang="en-US" b="1" dirty="0" smtClean="0">
                <a:solidFill>
                  <a:srgbClr val="C00000"/>
                </a:solidFill>
              </a:rPr>
              <a:t>Question types</a:t>
            </a:r>
          </a:p>
          <a:p>
            <a:r>
              <a:rPr lang="en-US" sz="2600" dirty="0" smtClean="0"/>
              <a:t>What do you think about…</a:t>
            </a:r>
          </a:p>
          <a:p>
            <a:r>
              <a:rPr lang="en-US" sz="2600" dirty="0" smtClean="0"/>
              <a:t>What would you do if…</a:t>
            </a:r>
          </a:p>
          <a:p>
            <a:r>
              <a:rPr lang="en-US" sz="2600" dirty="0" smtClean="0"/>
              <a:t>When is it okay to…</a:t>
            </a:r>
          </a:p>
          <a:p>
            <a:r>
              <a:rPr lang="en-US" sz="2600" dirty="0" smtClean="0"/>
              <a:t>How do you feel about…</a:t>
            </a:r>
          </a:p>
        </p:txBody>
      </p:sp>
      <p:sp>
        <p:nvSpPr>
          <p:cNvPr id="6" name="Content Placeholder 5"/>
          <p:cNvSpPr>
            <a:spLocks noGrp="1"/>
          </p:cNvSpPr>
          <p:nvPr>
            <p:ph sz="half" idx="2"/>
          </p:nvPr>
        </p:nvSpPr>
        <p:spPr/>
        <p:txBody>
          <a:bodyPr>
            <a:normAutofit fontScale="85000" lnSpcReduction="20000"/>
          </a:bodyPr>
          <a:lstStyle/>
          <a:p>
            <a:pPr>
              <a:buNone/>
            </a:pPr>
            <a:r>
              <a:rPr lang="en-US" b="1" dirty="0" smtClean="0">
                <a:solidFill>
                  <a:srgbClr val="C00000"/>
                </a:solidFill>
              </a:rPr>
              <a:t>Where is the answer?</a:t>
            </a:r>
          </a:p>
          <a:p>
            <a:r>
              <a:rPr lang="en-US" sz="2600" dirty="0" smtClean="0"/>
              <a:t>In your own head</a:t>
            </a:r>
          </a:p>
          <a:p>
            <a:pPr>
              <a:buNone/>
            </a:pPr>
            <a:endParaRPr lang="en-US" b="1" dirty="0" smtClean="0">
              <a:solidFill>
                <a:srgbClr val="C00000"/>
              </a:solidFill>
            </a:endParaRPr>
          </a:p>
          <a:p>
            <a:pPr>
              <a:buNone/>
            </a:pPr>
            <a:r>
              <a:rPr lang="en-US" b="1" dirty="0" smtClean="0">
                <a:solidFill>
                  <a:srgbClr val="C00000"/>
                </a:solidFill>
              </a:rPr>
              <a:t>Answer </a:t>
            </a:r>
            <a:r>
              <a:rPr lang="en-US" b="1" dirty="0" smtClean="0">
                <a:solidFill>
                  <a:srgbClr val="C00000"/>
                </a:solidFill>
              </a:rPr>
              <a:t>format</a:t>
            </a:r>
          </a:p>
          <a:p>
            <a:r>
              <a:rPr lang="en-US" sz="2600" dirty="0" smtClean="0"/>
              <a:t>Discussion or journal</a:t>
            </a:r>
          </a:p>
          <a:p>
            <a:r>
              <a:rPr lang="en-US" sz="2600" dirty="0" smtClean="0"/>
              <a:t>Examples from previous experience/knowledge</a:t>
            </a:r>
          </a:p>
          <a:p>
            <a:endParaRPr lang="en-US" dirty="0" smtClean="0"/>
          </a:p>
          <a:p>
            <a:pPr>
              <a:buNone/>
            </a:pPr>
            <a:r>
              <a:rPr lang="en-US" b="1" dirty="0" smtClean="0">
                <a:solidFill>
                  <a:srgbClr val="C00000"/>
                </a:solidFill>
              </a:rPr>
              <a:t>Assessment</a:t>
            </a:r>
          </a:p>
          <a:p>
            <a:r>
              <a:rPr lang="en-US" sz="2600" dirty="0" smtClean="0"/>
              <a:t>Participation only</a:t>
            </a:r>
          </a:p>
          <a:p>
            <a:r>
              <a:rPr lang="en-US" sz="2600" dirty="0" smtClean="0"/>
              <a:t>There is no right or wrong answer, but you must elaborate and explain </a:t>
            </a:r>
          </a:p>
          <a:p>
            <a:endParaRPr lang="en-US" dirty="0"/>
          </a:p>
        </p:txBody>
      </p:sp>
      <p:pic>
        <p:nvPicPr>
          <p:cNvPr id="7" name="Picture 2" descr="http://trainingtobealifecoach.com/wp-content/uploads/2011/06/question-man.jpg"/>
          <p:cNvPicPr>
            <a:picLocks noChangeAspect="1" noChangeArrowheads="1"/>
          </p:cNvPicPr>
          <p:nvPr/>
        </p:nvPicPr>
        <p:blipFill>
          <a:blip r:embed="rId3" cstate="print"/>
          <a:srcRect b="5487"/>
          <a:stretch>
            <a:fillRect/>
          </a:stretch>
        </p:blipFill>
        <p:spPr bwMode="auto">
          <a:xfrm>
            <a:off x="7772400" y="5562600"/>
            <a:ext cx="13716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Simple Factual Questions</a:t>
            </a:r>
            <a:endParaRPr lang="en-US" b="1" dirty="0"/>
          </a:p>
        </p:txBody>
      </p:sp>
      <p:sp>
        <p:nvSpPr>
          <p:cNvPr id="5" name="Content Placeholder 4"/>
          <p:cNvSpPr>
            <a:spLocks noGrp="1"/>
          </p:cNvSpPr>
          <p:nvPr>
            <p:ph sz="half" idx="1"/>
          </p:nvPr>
        </p:nvSpPr>
        <p:spPr>
          <a:xfrm>
            <a:off x="457200" y="1600200"/>
            <a:ext cx="4038600" cy="4648200"/>
          </a:xfrm>
        </p:spPr>
        <p:txBody>
          <a:bodyPr>
            <a:normAutofit fontScale="70000" lnSpcReduction="20000"/>
          </a:bodyPr>
          <a:lstStyle/>
          <a:p>
            <a:pPr>
              <a:buNone/>
            </a:pPr>
            <a:r>
              <a:rPr lang="en-US" sz="3000" b="1" dirty="0" smtClean="0">
                <a:solidFill>
                  <a:srgbClr val="C00000"/>
                </a:solidFill>
              </a:rPr>
              <a:t>When they are asked</a:t>
            </a:r>
          </a:p>
          <a:p>
            <a:r>
              <a:rPr lang="en-US" dirty="0" smtClean="0"/>
              <a:t>While you are reading or listening to guide you</a:t>
            </a:r>
          </a:p>
          <a:p>
            <a:r>
              <a:rPr lang="en-US" dirty="0" smtClean="0"/>
              <a:t>On quizzes and tests to assess basic knowledge</a:t>
            </a:r>
          </a:p>
          <a:p>
            <a:endParaRPr lang="en-US" sz="3000" dirty="0" smtClean="0"/>
          </a:p>
          <a:p>
            <a:pPr>
              <a:buNone/>
            </a:pPr>
            <a:r>
              <a:rPr lang="en-US" sz="3000" b="1" dirty="0" smtClean="0">
                <a:solidFill>
                  <a:srgbClr val="C00000"/>
                </a:solidFill>
              </a:rPr>
              <a:t>Question types</a:t>
            </a:r>
            <a:endParaRPr lang="en-US" dirty="0" smtClean="0"/>
          </a:p>
          <a:p>
            <a:r>
              <a:rPr lang="en-US" dirty="0" smtClean="0"/>
              <a:t>What happened when…</a:t>
            </a:r>
          </a:p>
          <a:p>
            <a:r>
              <a:rPr lang="en-US" dirty="0" smtClean="0"/>
              <a:t>Who did what…</a:t>
            </a:r>
          </a:p>
          <a:p>
            <a:r>
              <a:rPr lang="en-US" dirty="0" smtClean="0"/>
              <a:t>Define the term…</a:t>
            </a:r>
          </a:p>
          <a:p>
            <a:r>
              <a:rPr lang="en-US" dirty="0" smtClean="0"/>
              <a:t>What was the cause/effect…</a:t>
            </a:r>
          </a:p>
          <a:p>
            <a:r>
              <a:rPr lang="en-US" dirty="0" smtClean="0"/>
              <a:t>Why was this significant…</a:t>
            </a:r>
          </a:p>
        </p:txBody>
      </p:sp>
      <p:sp>
        <p:nvSpPr>
          <p:cNvPr id="4" name="Content Placeholder 3"/>
          <p:cNvSpPr>
            <a:spLocks noGrp="1"/>
          </p:cNvSpPr>
          <p:nvPr>
            <p:ph sz="half" idx="2"/>
          </p:nvPr>
        </p:nvSpPr>
        <p:spPr>
          <a:xfrm>
            <a:off x="4648200" y="1600200"/>
            <a:ext cx="4038600" cy="4419600"/>
          </a:xfrm>
        </p:spPr>
        <p:txBody>
          <a:bodyPr>
            <a:normAutofit fontScale="70000" lnSpcReduction="20000"/>
          </a:bodyPr>
          <a:lstStyle/>
          <a:p>
            <a:pPr>
              <a:buNone/>
            </a:pPr>
            <a:r>
              <a:rPr lang="en-US" b="1" dirty="0" smtClean="0">
                <a:solidFill>
                  <a:srgbClr val="C00000"/>
                </a:solidFill>
              </a:rPr>
              <a:t>Where is the answer?</a:t>
            </a:r>
          </a:p>
          <a:p>
            <a:r>
              <a:rPr lang="en-US" sz="3200" dirty="0" smtClean="0"/>
              <a:t>In one place in the text</a:t>
            </a:r>
            <a:endParaRPr lang="en-US" sz="3200" dirty="0" smtClean="0"/>
          </a:p>
          <a:p>
            <a:pPr>
              <a:buNone/>
            </a:pPr>
            <a:endParaRPr lang="en-US" sz="3000" b="1" dirty="0" smtClean="0">
              <a:solidFill>
                <a:srgbClr val="C00000"/>
              </a:solidFill>
            </a:endParaRPr>
          </a:p>
          <a:p>
            <a:pPr>
              <a:buNone/>
            </a:pPr>
            <a:r>
              <a:rPr lang="en-US" sz="3000" b="1" dirty="0" smtClean="0">
                <a:solidFill>
                  <a:srgbClr val="C00000"/>
                </a:solidFill>
              </a:rPr>
              <a:t>Answer </a:t>
            </a:r>
            <a:r>
              <a:rPr lang="en-US" sz="3000" b="1" dirty="0" smtClean="0">
                <a:solidFill>
                  <a:srgbClr val="C00000"/>
                </a:solidFill>
              </a:rPr>
              <a:t>format</a:t>
            </a:r>
          </a:p>
          <a:p>
            <a:r>
              <a:rPr lang="en-US" dirty="0" smtClean="0"/>
              <a:t>Matching, multiple choice</a:t>
            </a:r>
          </a:p>
          <a:p>
            <a:r>
              <a:rPr lang="en-US" dirty="0" smtClean="0"/>
              <a:t>One word, phrase, sentence</a:t>
            </a:r>
          </a:p>
          <a:p>
            <a:endParaRPr lang="en-US" sz="3000" dirty="0" smtClean="0"/>
          </a:p>
          <a:p>
            <a:pPr>
              <a:buNone/>
            </a:pPr>
            <a:r>
              <a:rPr lang="en-US" sz="3000" b="1" dirty="0" smtClean="0">
                <a:solidFill>
                  <a:srgbClr val="C00000"/>
                </a:solidFill>
              </a:rPr>
              <a:t>Assessment</a:t>
            </a:r>
          </a:p>
          <a:p>
            <a:r>
              <a:rPr lang="en-US" dirty="0" smtClean="0"/>
              <a:t>During unit: completion, </a:t>
            </a:r>
            <a:r>
              <a:rPr lang="en-US" i="1" dirty="0" smtClean="0"/>
              <a:t>correct work as we go over answers</a:t>
            </a:r>
          </a:p>
          <a:p>
            <a:r>
              <a:rPr lang="en-US" dirty="0" smtClean="0"/>
              <a:t>On quizzes and tests: </a:t>
            </a:r>
            <a:br>
              <a:rPr lang="en-US" dirty="0" smtClean="0"/>
            </a:br>
            <a:r>
              <a:rPr lang="en-US" dirty="0" smtClean="0"/>
              <a:t>There is a right or </a:t>
            </a:r>
            <a:br>
              <a:rPr lang="en-US" dirty="0" smtClean="0"/>
            </a:br>
            <a:r>
              <a:rPr lang="en-US" dirty="0" smtClean="0"/>
              <a:t>wrong answer</a:t>
            </a:r>
          </a:p>
          <a:p>
            <a:endParaRPr lang="en-US" dirty="0"/>
          </a:p>
        </p:txBody>
      </p:sp>
      <p:pic>
        <p:nvPicPr>
          <p:cNvPr id="6" name="Picture 6" descr="http://www.outsource-force.com/blog/wp-content/uploads/2012/06/seo_questions_outsourceforce.jpg"/>
          <p:cNvPicPr>
            <a:picLocks noChangeAspect="1" noChangeArrowheads="1"/>
          </p:cNvPicPr>
          <p:nvPr/>
        </p:nvPicPr>
        <p:blipFill>
          <a:blip r:embed="rId2" cstate="print"/>
          <a:srcRect/>
          <a:stretch>
            <a:fillRect/>
          </a:stretch>
        </p:blipFill>
        <p:spPr bwMode="auto">
          <a:xfrm>
            <a:off x="7772400" y="5528920"/>
            <a:ext cx="1371600" cy="13290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Complex Factual Questions</a:t>
            </a:r>
            <a:endParaRPr lang="en-US" b="1" dirty="0"/>
          </a:p>
        </p:txBody>
      </p:sp>
      <p:sp>
        <p:nvSpPr>
          <p:cNvPr id="5" name="Content Placeholder 4"/>
          <p:cNvSpPr>
            <a:spLocks noGrp="1"/>
          </p:cNvSpPr>
          <p:nvPr>
            <p:ph sz="half" idx="1"/>
          </p:nvPr>
        </p:nvSpPr>
        <p:spPr>
          <a:xfrm>
            <a:off x="457200" y="1600200"/>
            <a:ext cx="4038600" cy="4953000"/>
          </a:xfrm>
        </p:spPr>
        <p:txBody>
          <a:bodyPr>
            <a:normAutofit fontScale="62500" lnSpcReduction="20000"/>
          </a:bodyPr>
          <a:lstStyle/>
          <a:p>
            <a:pPr>
              <a:buNone/>
            </a:pPr>
            <a:r>
              <a:rPr lang="en-US" sz="3000" b="1" dirty="0" smtClean="0">
                <a:solidFill>
                  <a:srgbClr val="C00000"/>
                </a:solidFill>
              </a:rPr>
              <a:t>When they are asked</a:t>
            </a:r>
          </a:p>
          <a:p>
            <a:r>
              <a:rPr lang="en-US" dirty="0" smtClean="0"/>
              <a:t>During enrichment or review activities</a:t>
            </a:r>
          </a:p>
          <a:p>
            <a:r>
              <a:rPr lang="en-US" dirty="0" smtClean="0"/>
              <a:t>On quizzes and tests to assess full understanding</a:t>
            </a:r>
          </a:p>
          <a:p>
            <a:endParaRPr lang="en-US" sz="3000" dirty="0" smtClean="0"/>
          </a:p>
          <a:p>
            <a:pPr>
              <a:buNone/>
            </a:pPr>
            <a:r>
              <a:rPr lang="en-US" sz="3000" b="1" dirty="0" smtClean="0">
                <a:solidFill>
                  <a:srgbClr val="C00000"/>
                </a:solidFill>
              </a:rPr>
              <a:t>Question types</a:t>
            </a:r>
          </a:p>
          <a:p>
            <a:r>
              <a:rPr lang="en-US" dirty="0" smtClean="0"/>
              <a:t>Analyze the different parts…</a:t>
            </a:r>
          </a:p>
          <a:p>
            <a:r>
              <a:rPr lang="en-US" dirty="0" smtClean="0"/>
              <a:t>Compare and contrast…</a:t>
            </a:r>
          </a:p>
          <a:p>
            <a:r>
              <a:rPr lang="en-US" dirty="0" smtClean="0"/>
              <a:t>Trace the development of…</a:t>
            </a:r>
          </a:p>
          <a:p>
            <a:r>
              <a:rPr lang="en-US" dirty="0" smtClean="0"/>
              <a:t>Explain using examples…</a:t>
            </a:r>
          </a:p>
          <a:p>
            <a:r>
              <a:rPr lang="en-US" dirty="0" smtClean="0"/>
              <a:t>What were the significant factors…</a:t>
            </a:r>
          </a:p>
          <a:p>
            <a:endParaRPr lang="en-US" dirty="0" smtClean="0"/>
          </a:p>
        </p:txBody>
      </p:sp>
      <p:sp>
        <p:nvSpPr>
          <p:cNvPr id="4" name="Content Placeholder 3"/>
          <p:cNvSpPr>
            <a:spLocks noGrp="1"/>
          </p:cNvSpPr>
          <p:nvPr>
            <p:ph sz="half" idx="2"/>
          </p:nvPr>
        </p:nvSpPr>
        <p:spPr>
          <a:xfrm>
            <a:off x="4648200" y="1600200"/>
            <a:ext cx="4038600" cy="4800600"/>
          </a:xfrm>
        </p:spPr>
        <p:txBody>
          <a:bodyPr>
            <a:normAutofit fontScale="62500" lnSpcReduction="20000"/>
          </a:bodyPr>
          <a:lstStyle/>
          <a:p>
            <a:pPr>
              <a:buNone/>
            </a:pPr>
            <a:r>
              <a:rPr lang="en-US" sz="2900" b="1" dirty="0" smtClean="0">
                <a:solidFill>
                  <a:srgbClr val="C00000"/>
                </a:solidFill>
              </a:rPr>
              <a:t>Where is the answer?</a:t>
            </a:r>
          </a:p>
          <a:p>
            <a:r>
              <a:rPr lang="en-US" sz="3200" dirty="0" smtClean="0"/>
              <a:t>In several places in the text or from multiple sources of info</a:t>
            </a:r>
            <a:endParaRPr lang="en-US" sz="3200" dirty="0" smtClean="0"/>
          </a:p>
          <a:p>
            <a:pPr>
              <a:buNone/>
            </a:pPr>
            <a:endParaRPr lang="en-US" sz="3000" b="1" dirty="0" smtClean="0">
              <a:solidFill>
                <a:srgbClr val="C00000"/>
              </a:solidFill>
            </a:endParaRPr>
          </a:p>
          <a:p>
            <a:pPr>
              <a:buNone/>
            </a:pPr>
            <a:r>
              <a:rPr lang="en-US" sz="3000" b="1" dirty="0" smtClean="0">
                <a:solidFill>
                  <a:srgbClr val="C00000"/>
                </a:solidFill>
              </a:rPr>
              <a:t>Answer </a:t>
            </a:r>
            <a:r>
              <a:rPr lang="en-US" sz="3000" b="1" dirty="0" smtClean="0">
                <a:solidFill>
                  <a:srgbClr val="C00000"/>
                </a:solidFill>
              </a:rPr>
              <a:t>format</a:t>
            </a:r>
          </a:p>
          <a:p>
            <a:r>
              <a:rPr lang="en-US" dirty="0" smtClean="0"/>
              <a:t>Outline, diagram, bullet list</a:t>
            </a:r>
          </a:p>
          <a:p>
            <a:r>
              <a:rPr lang="en-US" dirty="0" smtClean="0"/>
              <a:t>Matching chart/diagram</a:t>
            </a:r>
          </a:p>
          <a:p>
            <a:r>
              <a:rPr lang="en-US" dirty="0" smtClean="0"/>
              <a:t>Paragraph</a:t>
            </a:r>
          </a:p>
          <a:p>
            <a:endParaRPr lang="en-US" sz="3000" dirty="0" smtClean="0"/>
          </a:p>
          <a:p>
            <a:pPr>
              <a:buNone/>
            </a:pPr>
            <a:r>
              <a:rPr lang="en-US" sz="3000" b="1" dirty="0" smtClean="0">
                <a:solidFill>
                  <a:srgbClr val="C00000"/>
                </a:solidFill>
              </a:rPr>
              <a:t>Assessment</a:t>
            </a:r>
          </a:p>
          <a:p>
            <a:r>
              <a:rPr lang="en-US" dirty="0" smtClean="0"/>
              <a:t>During unit: </a:t>
            </a:r>
            <a:br>
              <a:rPr lang="en-US" dirty="0" smtClean="0"/>
            </a:br>
            <a:r>
              <a:rPr lang="en-US" dirty="0" smtClean="0"/>
              <a:t>completion, </a:t>
            </a:r>
            <a:r>
              <a:rPr lang="en-US" i="1" dirty="0" smtClean="0"/>
              <a:t>correct </a:t>
            </a:r>
            <a:br>
              <a:rPr lang="en-US" i="1" dirty="0" smtClean="0"/>
            </a:br>
            <a:r>
              <a:rPr lang="en-US" i="1" dirty="0" smtClean="0"/>
              <a:t>and add to </a:t>
            </a:r>
            <a:r>
              <a:rPr lang="en-US" dirty="0" smtClean="0"/>
              <a:t>your </a:t>
            </a:r>
            <a:br>
              <a:rPr lang="en-US" dirty="0" smtClean="0"/>
            </a:br>
            <a:r>
              <a:rPr lang="en-US" dirty="0" smtClean="0"/>
              <a:t>answers as we go over</a:t>
            </a:r>
          </a:p>
          <a:p>
            <a:r>
              <a:rPr lang="en-US" dirty="0" smtClean="0"/>
              <a:t>On quizzes and tests: </a:t>
            </a:r>
            <a:br>
              <a:rPr lang="en-US" dirty="0" smtClean="0"/>
            </a:br>
            <a:r>
              <a:rPr lang="en-US" dirty="0" smtClean="0"/>
              <a:t>Credit will be given </a:t>
            </a:r>
            <a:br>
              <a:rPr lang="en-US" dirty="0" smtClean="0"/>
            </a:br>
            <a:r>
              <a:rPr lang="en-US" dirty="0" smtClean="0"/>
              <a:t>based on </a:t>
            </a:r>
            <a:r>
              <a:rPr lang="en-US" i="1" dirty="0" smtClean="0"/>
              <a:t>correctness </a:t>
            </a:r>
            <a:br>
              <a:rPr lang="en-US" i="1" dirty="0" smtClean="0"/>
            </a:br>
            <a:r>
              <a:rPr lang="en-US" i="1" dirty="0" smtClean="0"/>
              <a:t>and completeness</a:t>
            </a:r>
          </a:p>
          <a:p>
            <a:endParaRPr lang="en-US" dirty="0"/>
          </a:p>
        </p:txBody>
      </p:sp>
      <p:pic>
        <p:nvPicPr>
          <p:cNvPr id="6" name="Picture 4" descr="http://sports.bluesombrero.com/Portals/4938/Images/Little%20Guy%20QA.jpg"/>
          <p:cNvPicPr>
            <a:picLocks noChangeAspect="1" noChangeArrowheads="1"/>
          </p:cNvPicPr>
          <p:nvPr/>
        </p:nvPicPr>
        <p:blipFill>
          <a:blip r:embed="rId2" cstate="print"/>
          <a:srcRect l="11111" t="9913" r="10458"/>
          <a:stretch>
            <a:fillRect/>
          </a:stretch>
        </p:blipFill>
        <p:spPr bwMode="auto">
          <a:xfrm>
            <a:off x="7848600" y="2971800"/>
            <a:ext cx="1295400"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Essential Questions</a:t>
            </a:r>
            <a:endParaRPr lang="en-US" b="1" dirty="0"/>
          </a:p>
        </p:txBody>
      </p:sp>
      <p:sp>
        <p:nvSpPr>
          <p:cNvPr id="5" name="Content Placeholder 4"/>
          <p:cNvSpPr>
            <a:spLocks noGrp="1"/>
          </p:cNvSpPr>
          <p:nvPr>
            <p:ph sz="half" idx="1"/>
          </p:nvPr>
        </p:nvSpPr>
        <p:spPr>
          <a:xfrm>
            <a:off x="457200" y="1600200"/>
            <a:ext cx="4038600" cy="5029200"/>
          </a:xfrm>
        </p:spPr>
        <p:txBody>
          <a:bodyPr>
            <a:normAutofit fontScale="47500" lnSpcReduction="20000"/>
          </a:bodyPr>
          <a:lstStyle/>
          <a:p>
            <a:pPr>
              <a:buNone/>
            </a:pPr>
            <a:r>
              <a:rPr lang="en-US" sz="4200" b="1" dirty="0" smtClean="0">
                <a:solidFill>
                  <a:srgbClr val="C00000"/>
                </a:solidFill>
              </a:rPr>
              <a:t>When they are asked</a:t>
            </a:r>
          </a:p>
          <a:p>
            <a:r>
              <a:rPr lang="en-US" sz="3800" dirty="0" smtClean="0"/>
              <a:t>During Common Core literacy and research activities</a:t>
            </a:r>
          </a:p>
          <a:p>
            <a:r>
              <a:rPr lang="en-US" sz="3800" dirty="0" smtClean="0"/>
              <a:t>In test essays or projects to assess critical thinking</a:t>
            </a:r>
            <a:endParaRPr lang="en-US" sz="3800" i="1" dirty="0" smtClean="0"/>
          </a:p>
          <a:p>
            <a:endParaRPr lang="en-US" sz="3400" dirty="0" smtClean="0"/>
          </a:p>
          <a:p>
            <a:pPr>
              <a:buNone/>
            </a:pPr>
            <a:r>
              <a:rPr lang="en-US" sz="4200" b="1" dirty="0" smtClean="0">
                <a:solidFill>
                  <a:srgbClr val="C00000"/>
                </a:solidFill>
              </a:rPr>
              <a:t>Question types</a:t>
            </a:r>
          </a:p>
          <a:p>
            <a:r>
              <a:rPr lang="en-US" sz="3800" dirty="0" smtClean="0"/>
              <a:t>Evaluate or assess…</a:t>
            </a:r>
          </a:p>
          <a:p>
            <a:r>
              <a:rPr lang="en-US" sz="3800" dirty="0" smtClean="0"/>
              <a:t>Form a conclusion or generalization…</a:t>
            </a:r>
          </a:p>
          <a:p>
            <a:r>
              <a:rPr lang="en-US" sz="3800" dirty="0" smtClean="0"/>
              <a:t>Propose a solution…</a:t>
            </a:r>
          </a:p>
          <a:p>
            <a:r>
              <a:rPr lang="en-US" sz="3800" dirty="0" smtClean="0"/>
              <a:t>Interpret the meaning or perspective…</a:t>
            </a:r>
          </a:p>
          <a:p>
            <a:endParaRPr lang="en-US" dirty="0" smtClean="0"/>
          </a:p>
          <a:p>
            <a:endParaRPr lang="en-US" dirty="0" smtClean="0"/>
          </a:p>
        </p:txBody>
      </p:sp>
      <p:sp>
        <p:nvSpPr>
          <p:cNvPr id="4" name="Content Placeholder 3"/>
          <p:cNvSpPr>
            <a:spLocks noGrp="1"/>
          </p:cNvSpPr>
          <p:nvPr>
            <p:ph sz="half" idx="2"/>
          </p:nvPr>
        </p:nvSpPr>
        <p:spPr>
          <a:xfrm>
            <a:off x="4648200" y="1600200"/>
            <a:ext cx="4038600" cy="4800600"/>
          </a:xfrm>
        </p:spPr>
        <p:txBody>
          <a:bodyPr>
            <a:normAutofit fontScale="47500" lnSpcReduction="20000"/>
          </a:bodyPr>
          <a:lstStyle/>
          <a:p>
            <a:pPr>
              <a:buNone/>
            </a:pPr>
            <a:r>
              <a:rPr lang="en-US" sz="4600" b="1" dirty="0" smtClean="0">
                <a:solidFill>
                  <a:srgbClr val="C00000"/>
                </a:solidFill>
              </a:rPr>
              <a:t>Where is the answer?</a:t>
            </a:r>
          </a:p>
          <a:p>
            <a:r>
              <a:rPr lang="en-US" sz="4200" dirty="0" smtClean="0"/>
              <a:t>You are going to create the answer using critical thinking and evidence from multiple sources</a:t>
            </a:r>
            <a:endParaRPr lang="en-US" sz="4200" dirty="0" smtClean="0"/>
          </a:p>
          <a:p>
            <a:pPr>
              <a:buNone/>
            </a:pPr>
            <a:endParaRPr lang="en-US" sz="4200" b="1" dirty="0" smtClean="0">
              <a:solidFill>
                <a:srgbClr val="C00000"/>
              </a:solidFill>
            </a:endParaRPr>
          </a:p>
          <a:p>
            <a:pPr>
              <a:buNone/>
            </a:pPr>
            <a:r>
              <a:rPr lang="en-US" sz="4200" b="1" dirty="0" smtClean="0">
                <a:solidFill>
                  <a:srgbClr val="C00000"/>
                </a:solidFill>
              </a:rPr>
              <a:t>Answer </a:t>
            </a:r>
            <a:r>
              <a:rPr lang="en-US" sz="4200" b="1" dirty="0" smtClean="0">
                <a:solidFill>
                  <a:srgbClr val="C00000"/>
                </a:solidFill>
              </a:rPr>
              <a:t>format</a:t>
            </a:r>
          </a:p>
          <a:p>
            <a:r>
              <a:rPr lang="en-US" sz="3800" dirty="0" smtClean="0"/>
              <a:t>Essay, Paper, </a:t>
            </a:r>
            <a:br>
              <a:rPr lang="en-US" sz="3800" dirty="0" smtClean="0"/>
            </a:br>
            <a:r>
              <a:rPr lang="en-US" sz="3800" dirty="0" smtClean="0"/>
              <a:t>Project, Presentation</a:t>
            </a:r>
          </a:p>
          <a:p>
            <a:r>
              <a:rPr lang="en-US" sz="3800" dirty="0" smtClean="0"/>
              <a:t>Follow rubric</a:t>
            </a:r>
          </a:p>
          <a:p>
            <a:endParaRPr lang="en-US" sz="3000" dirty="0" smtClean="0"/>
          </a:p>
          <a:p>
            <a:pPr>
              <a:buNone/>
            </a:pPr>
            <a:r>
              <a:rPr lang="en-US" sz="4200" b="1" dirty="0" smtClean="0">
                <a:solidFill>
                  <a:srgbClr val="C00000"/>
                </a:solidFill>
              </a:rPr>
              <a:t>Assessment</a:t>
            </a:r>
          </a:p>
          <a:p>
            <a:r>
              <a:rPr lang="en-US" sz="3800" dirty="0" smtClean="0"/>
              <a:t>There is no simple right or wrong answer, an argument could be made to support different positions</a:t>
            </a:r>
          </a:p>
          <a:p>
            <a:r>
              <a:rPr lang="en-US" sz="3800" i="1" dirty="0" smtClean="0"/>
              <a:t>Position must be logical and well-supported with factual information uncovered in your reading/research</a:t>
            </a:r>
          </a:p>
          <a:p>
            <a:endParaRPr lang="en-US" dirty="0"/>
          </a:p>
        </p:txBody>
      </p:sp>
      <p:pic>
        <p:nvPicPr>
          <p:cNvPr id="6" name="Picture 8" descr="http://2.bp.blogspot.com/-zCKJ1wjFNZY/TVT81JNDP7I/AAAAAAAACOU/zg_y6FdcLuk/s1600/bigstock_Group_Brainstorming_Answer_To__5108554.jpg"/>
          <p:cNvPicPr>
            <a:picLocks noChangeAspect="1" noChangeArrowheads="1"/>
          </p:cNvPicPr>
          <p:nvPr/>
        </p:nvPicPr>
        <p:blipFill>
          <a:blip r:embed="rId2" cstate="print"/>
          <a:srcRect/>
          <a:stretch>
            <a:fillRect/>
          </a:stretch>
        </p:blipFill>
        <p:spPr bwMode="auto">
          <a:xfrm>
            <a:off x="7696200" y="0"/>
            <a:ext cx="1447800" cy="14740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Questions</a:t>
            </a:r>
            <a:endParaRPr lang="en-US" b="1" dirty="0"/>
          </a:p>
        </p:txBody>
      </p:sp>
      <p:sp>
        <p:nvSpPr>
          <p:cNvPr id="3" name="Content Placeholder 2"/>
          <p:cNvSpPr>
            <a:spLocks noGrp="1"/>
          </p:cNvSpPr>
          <p:nvPr>
            <p:ph idx="1"/>
          </p:nvPr>
        </p:nvSpPr>
        <p:spPr>
          <a:xfrm>
            <a:off x="1219200" y="762000"/>
            <a:ext cx="7696200" cy="5257800"/>
          </a:xfrm>
          <a:solidFill>
            <a:srgbClr val="FFFFFF">
              <a:alpha val="34118"/>
            </a:srgbClr>
          </a:solidFill>
        </p:spPr>
        <p:txBody>
          <a:bodyPr>
            <a:noAutofit/>
          </a:bodyPr>
          <a:lstStyle/>
          <a:p>
            <a:pPr marL="0">
              <a:spcAft>
                <a:spcPts val="400"/>
              </a:spcAft>
              <a:buNone/>
            </a:pPr>
            <a:r>
              <a:rPr lang="en-US" sz="1800" dirty="0" smtClean="0">
                <a:latin typeface="Times New Roman" pitchFamily="18" charset="0"/>
                <a:cs typeface="Times New Roman" pitchFamily="18" charset="0"/>
              </a:rPr>
              <a:t>Why was Upton Sinclair’s </a:t>
            </a:r>
            <a:r>
              <a:rPr lang="en-US" sz="1800" i="1" dirty="0" smtClean="0">
                <a:latin typeface="Times New Roman" pitchFamily="18" charset="0"/>
                <a:cs typeface="Times New Roman" pitchFamily="18" charset="0"/>
              </a:rPr>
              <a:t>The Jungle</a:t>
            </a:r>
            <a:r>
              <a:rPr lang="en-US" sz="1800" dirty="0" smtClean="0">
                <a:latin typeface="Times New Roman" pitchFamily="18" charset="0"/>
                <a:cs typeface="Times New Roman" pitchFamily="18" charset="0"/>
              </a:rPr>
              <a:t> significant?</a:t>
            </a:r>
          </a:p>
          <a:p>
            <a:pPr marL="0">
              <a:spcAft>
                <a:spcPts val="400"/>
              </a:spcAft>
              <a:buNone/>
            </a:pPr>
            <a:r>
              <a:rPr lang="en-US" sz="1800" dirty="0" smtClean="0">
                <a:latin typeface="Times New Roman" pitchFamily="18" charset="0"/>
                <a:cs typeface="Times New Roman" pitchFamily="18" charset="0"/>
              </a:rPr>
              <a:t>What were the positive and negative effects of Industrialization?</a:t>
            </a:r>
          </a:p>
          <a:p>
            <a:pPr marL="0">
              <a:spcAft>
                <a:spcPts val="400"/>
              </a:spcAft>
              <a:buNone/>
            </a:pPr>
            <a:r>
              <a:rPr lang="en-US" sz="1800" dirty="0" smtClean="0">
                <a:latin typeface="Times New Roman" pitchFamily="18" charset="0"/>
                <a:cs typeface="Times New Roman" pitchFamily="18" charset="0"/>
              </a:rPr>
              <a:t>Do you agree with the use of violence to protest an injustice?</a:t>
            </a:r>
          </a:p>
          <a:p>
            <a:pPr marL="0">
              <a:spcAft>
                <a:spcPts val="400"/>
              </a:spcAft>
              <a:buNone/>
            </a:pPr>
            <a:r>
              <a:rPr lang="en-US" sz="1800" dirty="0" smtClean="0">
                <a:latin typeface="Times New Roman" pitchFamily="18" charset="0"/>
                <a:cs typeface="Times New Roman" pitchFamily="18" charset="0"/>
              </a:rPr>
              <a:t>Could Native Americans have used different strategies to be more successful in protecting their land and way of life?</a:t>
            </a:r>
          </a:p>
          <a:p>
            <a:pPr marL="0">
              <a:spcAft>
                <a:spcPts val="400"/>
              </a:spcAft>
              <a:buNone/>
            </a:pPr>
            <a:r>
              <a:rPr lang="en-US" sz="1800" dirty="0" smtClean="0">
                <a:latin typeface="Times New Roman" pitchFamily="18" charset="0"/>
                <a:cs typeface="Times New Roman" pitchFamily="18" charset="0"/>
              </a:rPr>
              <a:t>Who believed African Americans should fight for full economic, political, and social equality – W.E.B. </a:t>
            </a:r>
            <a:r>
              <a:rPr lang="en-US" sz="1800" dirty="0" err="1" smtClean="0">
                <a:latin typeface="Times New Roman" pitchFamily="18" charset="0"/>
                <a:cs typeface="Times New Roman" pitchFamily="18" charset="0"/>
              </a:rPr>
              <a:t>DuBois</a:t>
            </a:r>
            <a:r>
              <a:rPr lang="en-US" sz="1800" dirty="0" smtClean="0">
                <a:latin typeface="Times New Roman" pitchFamily="18" charset="0"/>
                <a:cs typeface="Times New Roman" pitchFamily="18" charset="0"/>
              </a:rPr>
              <a:t> or Booker T. Washington?</a:t>
            </a:r>
          </a:p>
          <a:p>
            <a:pPr marL="0">
              <a:spcAft>
                <a:spcPts val="400"/>
              </a:spcAft>
              <a:buNone/>
            </a:pPr>
            <a:r>
              <a:rPr lang="en-US" sz="1800" dirty="0" smtClean="0">
                <a:latin typeface="Times New Roman" pitchFamily="18" charset="0"/>
                <a:cs typeface="Times New Roman" pitchFamily="18" charset="0"/>
              </a:rPr>
              <a:t>Why did Mark Twain describe this period in history as a “Gilded Age”? </a:t>
            </a:r>
          </a:p>
          <a:p>
            <a:pPr marL="0">
              <a:spcAft>
                <a:spcPts val="400"/>
              </a:spcAft>
              <a:buNone/>
            </a:pPr>
            <a:r>
              <a:rPr lang="en-US" sz="1800" dirty="0" smtClean="0">
                <a:latin typeface="Times New Roman" pitchFamily="18" charset="0"/>
                <a:cs typeface="Times New Roman" pitchFamily="18" charset="0"/>
              </a:rPr>
              <a:t>Compare and contrast the Populist and Progressive movements. Why was the Progressive movement more successful? </a:t>
            </a:r>
          </a:p>
          <a:p>
            <a:pPr marL="0">
              <a:spcAft>
                <a:spcPts val="400"/>
              </a:spcAft>
              <a:buNone/>
            </a:pPr>
            <a:r>
              <a:rPr lang="en-US" sz="1800" dirty="0" smtClean="0">
                <a:latin typeface="Times New Roman" pitchFamily="18" charset="0"/>
                <a:cs typeface="Times New Roman" pitchFamily="18" charset="0"/>
              </a:rPr>
              <a:t>Analyze the solutions used to address urban problems at the turn of the century. </a:t>
            </a:r>
          </a:p>
          <a:p>
            <a:pPr marL="0">
              <a:spcAft>
                <a:spcPts val="400"/>
              </a:spcAft>
              <a:buNone/>
            </a:pPr>
            <a:r>
              <a:rPr lang="en-US" sz="1800" dirty="0" smtClean="0">
                <a:latin typeface="Times New Roman" pitchFamily="18" charset="0"/>
                <a:cs typeface="Times New Roman" pitchFamily="18" charset="0"/>
              </a:rPr>
              <a:t>Do you think the railroad tycoons of the Gilded Age were “Captains of Industry” or “Robber Barons”? </a:t>
            </a:r>
          </a:p>
          <a:p>
            <a:pPr marL="0">
              <a:spcAft>
                <a:spcPts val="400"/>
              </a:spcAft>
              <a:buNone/>
            </a:pPr>
            <a:r>
              <a:rPr lang="en-US" sz="1800" dirty="0" smtClean="0">
                <a:latin typeface="Times New Roman" pitchFamily="18" charset="0"/>
                <a:cs typeface="Times New Roman" pitchFamily="18" charset="0"/>
              </a:rPr>
              <a:t>Would you ever consider joining a labor union? </a:t>
            </a:r>
          </a:p>
          <a:p>
            <a:pPr marL="0">
              <a:spcAft>
                <a:spcPts val="400"/>
              </a:spcAft>
              <a:buNone/>
            </a:pPr>
            <a:r>
              <a:rPr lang="en-US" sz="1800" dirty="0" smtClean="0">
                <a:latin typeface="Times New Roman" pitchFamily="18" charset="0"/>
                <a:cs typeface="Times New Roman" pitchFamily="18" charset="0"/>
              </a:rPr>
              <a:t>If you had been a factory worker in the northeast, who would you have voted for in the Election of 1912? Explain your perspective and support your answer with specific details about the candidates and their platforms. </a:t>
            </a:r>
          </a:p>
          <a:p>
            <a:pPr marL="0">
              <a:buNone/>
            </a:pPr>
            <a:endParaRPr lang="en-US" sz="18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Pure Opinion</a:t>
            </a:r>
            <a:endParaRPr lang="en-US" b="1" dirty="0"/>
          </a:p>
        </p:txBody>
      </p:sp>
      <p:sp>
        <p:nvSpPr>
          <p:cNvPr id="3" name="Content Placeholder 2"/>
          <p:cNvSpPr>
            <a:spLocks noGrp="1"/>
          </p:cNvSpPr>
          <p:nvPr>
            <p:ph idx="1"/>
          </p:nvPr>
        </p:nvSpPr>
        <p:spPr>
          <a:xfrm>
            <a:off x="1219200" y="1143000"/>
            <a:ext cx="7696200" cy="4572000"/>
          </a:xfrm>
          <a:solidFill>
            <a:srgbClr val="FFFFFF">
              <a:alpha val="34118"/>
            </a:srgbClr>
          </a:solidFill>
        </p:spPr>
        <p:txBody>
          <a:bodyPr>
            <a:noAutofit/>
          </a:bodyPr>
          <a:lstStyle/>
          <a:p>
            <a:pPr marL="0">
              <a:spcAft>
                <a:spcPts val="400"/>
              </a:spcAft>
              <a:buNone/>
            </a:pPr>
            <a:r>
              <a:rPr lang="en-US" sz="2000" dirty="0" smtClean="0">
                <a:latin typeface="Times New Roman" pitchFamily="18" charset="0"/>
                <a:cs typeface="Times New Roman" pitchFamily="18" charset="0"/>
              </a:rPr>
              <a:t>Do you agree with the use of violence to protest an injustice?</a:t>
            </a:r>
          </a:p>
          <a:p>
            <a:pPr marL="0">
              <a:spcAft>
                <a:spcPts val="400"/>
              </a:spcAft>
              <a:buNone/>
            </a:pPr>
            <a:r>
              <a:rPr lang="en-US" sz="2000" dirty="0" smtClean="0">
                <a:latin typeface="Times New Roman" pitchFamily="18" charset="0"/>
                <a:cs typeface="Times New Roman" pitchFamily="18" charset="0"/>
              </a:rPr>
              <a:t>Would you ever consider joining a labor union? </a:t>
            </a:r>
          </a:p>
          <a:p>
            <a:pPr marL="0">
              <a:spcAft>
                <a:spcPts val="400"/>
              </a:spcAft>
              <a:buNone/>
            </a:pPr>
            <a:endParaRPr lang="en-US" sz="2000" dirty="0" smtClean="0">
              <a:latin typeface="Times New Roman" pitchFamily="18" charset="0"/>
              <a:cs typeface="Times New Roman" pitchFamily="18" charset="0"/>
            </a:endParaRPr>
          </a:p>
          <a:p>
            <a:pPr marL="0">
              <a:spcAft>
                <a:spcPts val="400"/>
              </a:spcAft>
              <a:buNone/>
            </a:pPr>
            <a:r>
              <a:rPr lang="en-US" sz="2000" i="1" dirty="0" smtClean="0">
                <a:latin typeface="Times New Roman" pitchFamily="18" charset="0"/>
                <a:cs typeface="Times New Roman" pitchFamily="18" charset="0"/>
              </a:rPr>
              <a:t>These questions can be answered without having read or learned anything new. You would need to explain your reasoning and support it with examples from your own life experience or prior knowledge. </a:t>
            </a:r>
          </a:p>
          <a:p>
            <a:pPr marL="0">
              <a:spcAft>
                <a:spcPts val="400"/>
              </a:spcAft>
              <a:buNone/>
            </a:pPr>
            <a:r>
              <a:rPr lang="en-US" sz="2000" i="1" dirty="0" smtClean="0">
                <a:latin typeface="Times New Roman" pitchFamily="18" charset="0"/>
                <a:cs typeface="Times New Roman" pitchFamily="18" charset="0"/>
              </a:rPr>
              <a:t>They could be turned into Essential Questions at the end of the unit:</a:t>
            </a:r>
          </a:p>
          <a:p>
            <a:pPr marL="0">
              <a:spcAft>
                <a:spcPts val="400"/>
              </a:spcAft>
              <a:buNone/>
            </a:pPr>
            <a:endParaRPr lang="en-US" sz="2000" dirty="0" smtClean="0">
              <a:latin typeface="Times New Roman" pitchFamily="18" charset="0"/>
              <a:cs typeface="Times New Roman" pitchFamily="18" charset="0"/>
            </a:endParaRPr>
          </a:p>
          <a:p>
            <a:pPr marL="0">
              <a:spcAft>
                <a:spcPts val="400"/>
              </a:spcAft>
              <a:buNone/>
            </a:pPr>
            <a:r>
              <a:rPr lang="en-US" sz="2000" dirty="0" smtClean="0">
                <a:latin typeface="Times New Roman" pitchFamily="18" charset="0"/>
                <a:cs typeface="Times New Roman" pitchFamily="18" charset="0"/>
              </a:rPr>
              <a:t>Do you think that African Americans would have been justified in using more violence to fight the discrimination they faced in the U.S. during this time? How might it have changed the outcome?</a:t>
            </a:r>
          </a:p>
          <a:p>
            <a:pPr marL="0">
              <a:spcAft>
                <a:spcPts val="400"/>
              </a:spcAft>
              <a:buNone/>
            </a:pPr>
            <a:r>
              <a:rPr lang="en-US" sz="2000" dirty="0" smtClean="0">
                <a:latin typeface="Times New Roman" pitchFamily="18" charset="0"/>
                <a:cs typeface="Times New Roman" pitchFamily="18" charset="0"/>
              </a:rPr>
              <a:t>Imagine your are the leader in the AFL. Create a poster to try to recruit new members to join your union.</a:t>
            </a:r>
            <a:endParaRPr lang="en-US" sz="2200" dirty="0" smtClean="0">
              <a:latin typeface="Times New Roman" pitchFamily="18" charset="0"/>
              <a:cs typeface="Times New Roman" pitchFamily="18" charset="0"/>
            </a:endParaRPr>
          </a:p>
          <a:p>
            <a:pPr marL="0">
              <a:spcAft>
                <a:spcPts val="400"/>
              </a:spcAft>
              <a:buNone/>
            </a:pPr>
            <a:endParaRPr lang="en-US" sz="1800" dirty="0" smtClean="0">
              <a:latin typeface="Times New Roman" pitchFamily="18" charset="0"/>
              <a:cs typeface="Times New Roman" pitchFamily="18" charset="0"/>
            </a:endParaRPr>
          </a:p>
          <a:p>
            <a:pPr marL="0">
              <a:buNone/>
            </a:pPr>
            <a:endParaRPr lang="en-US" sz="18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pic>
        <p:nvPicPr>
          <p:cNvPr id="5" name="Picture 2" descr="http://trainingtobealifecoach.com/wp-content/uploads/2011/06/question-man.jpg"/>
          <p:cNvPicPr>
            <a:picLocks noChangeAspect="1" noChangeArrowheads="1"/>
          </p:cNvPicPr>
          <p:nvPr/>
        </p:nvPicPr>
        <p:blipFill>
          <a:blip r:embed="rId3" cstate="print"/>
          <a:srcRect b="5487"/>
          <a:stretch>
            <a:fillRect/>
          </a:stretch>
        </p:blipFill>
        <p:spPr bwMode="auto">
          <a:xfrm>
            <a:off x="0" y="1066800"/>
            <a:ext cx="1048871"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1433</Words>
  <Application>Microsoft Office PowerPoint</Application>
  <PresentationFormat>On-screen Show (4:3)</PresentationFormat>
  <Paragraphs>198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History Skill Builder</vt:lpstr>
      <vt:lpstr>Question-Answer Relationships</vt:lpstr>
      <vt:lpstr>Slide 3</vt:lpstr>
      <vt:lpstr>Pure Opinion Questions</vt:lpstr>
      <vt:lpstr>Simple Factual Questions</vt:lpstr>
      <vt:lpstr>Complex Factual Questions</vt:lpstr>
      <vt:lpstr>Essential Questions</vt:lpstr>
      <vt:lpstr>Questions</vt:lpstr>
      <vt:lpstr>Pure Opinion</vt:lpstr>
      <vt:lpstr>Simple Factual</vt:lpstr>
      <vt:lpstr>Complex Factual</vt:lpstr>
      <vt:lpstr>Essential Questions</vt:lpstr>
      <vt:lpstr>Practice, Practice, Practice</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Skill Builder</dc:title>
  <dc:creator>nmosley</dc:creator>
  <cp:lastModifiedBy>nmosley</cp:lastModifiedBy>
  <cp:revision>27</cp:revision>
  <dcterms:created xsi:type="dcterms:W3CDTF">2014-02-04T16:32:02Z</dcterms:created>
  <dcterms:modified xsi:type="dcterms:W3CDTF">2014-03-06T16:13:25Z</dcterms:modified>
</cp:coreProperties>
</file>