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5BDA64-F2BF-4570-8DF6-CAE35A9DE2EB}"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86465-23C0-4DA6-B1A1-212F62423B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BDA64-F2BF-4570-8DF6-CAE35A9DE2EB}"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86465-23C0-4DA6-B1A1-212F62423B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BDA64-F2BF-4570-8DF6-CAE35A9DE2EB}"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86465-23C0-4DA6-B1A1-212F62423B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BDA64-F2BF-4570-8DF6-CAE35A9DE2EB}"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86465-23C0-4DA6-B1A1-212F62423B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BDA64-F2BF-4570-8DF6-CAE35A9DE2EB}"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86465-23C0-4DA6-B1A1-212F62423B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5BDA64-F2BF-4570-8DF6-CAE35A9DE2EB}"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86465-23C0-4DA6-B1A1-212F62423B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BDA64-F2BF-4570-8DF6-CAE35A9DE2EB}"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F86465-23C0-4DA6-B1A1-212F62423B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BDA64-F2BF-4570-8DF6-CAE35A9DE2EB}"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F86465-23C0-4DA6-B1A1-212F62423B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BDA64-F2BF-4570-8DF6-CAE35A9DE2EB}" type="datetimeFigureOut">
              <a:rPr lang="en-US" smtClean="0"/>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F86465-23C0-4DA6-B1A1-212F62423B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BDA64-F2BF-4570-8DF6-CAE35A9DE2EB}"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86465-23C0-4DA6-B1A1-212F62423B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BDA64-F2BF-4570-8DF6-CAE35A9DE2EB}"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86465-23C0-4DA6-B1A1-212F62423B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BDA64-F2BF-4570-8DF6-CAE35A9DE2EB}" type="datetimeFigureOut">
              <a:rPr lang="en-US" smtClean="0"/>
              <a:t>5/19/2015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86465-23C0-4DA6-B1A1-212F62423B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rmAutofit/>
          </a:bodyPr>
          <a:lstStyle/>
          <a:p>
            <a:r>
              <a:rPr lang="en-US" sz="6600" b="1" dirty="0" smtClean="0"/>
              <a:t>Social Institutions</a:t>
            </a:r>
            <a:endParaRPr lang="en-US" sz="6600" b="1" dirty="0"/>
          </a:p>
        </p:txBody>
      </p:sp>
      <p:sp>
        <p:nvSpPr>
          <p:cNvPr id="3" name="Subtitle 2"/>
          <p:cNvSpPr>
            <a:spLocks noGrp="1"/>
          </p:cNvSpPr>
          <p:nvPr>
            <p:ph type="subTitle" idx="1"/>
          </p:nvPr>
        </p:nvSpPr>
        <p:spPr>
          <a:xfrm>
            <a:off x="3429000" y="3429000"/>
            <a:ext cx="5181600" cy="2133600"/>
          </a:xfrm>
        </p:spPr>
        <p:txBody>
          <a:bodyPr>
            <a:normAutofit fontScale="62500" lnSpcReduction="20000"/>
          </a:bodyPr>
          <a:lstStyle/>
          <a:p>
            <a:pPr algn="l"/>
            <a:r>
              <a:rPr lang="en-US" u="sng" dirty="0">
                <a:solidFill>
                  <a:schemeClr val="tx1"/>
                </a:solidFill>
              </a:rPr>
              <a:t>Objective 1</a:t>
            </a:r>
            <a:r>
              <a:rPr lang="en-US" dirty="0" smtClean="0">
                <a:solidFill>
                  <a:schemeClr val="tx1"/>
                </a:solidFill>
              </a:rPr>
              <a:t/>
            </a:r>
            <a:br>
              <a:rPr lang="en-US" dirty="0" smtClean="0">
                <a:solidFill>
                  <a:schemeClr val="tx1"/>
                </a:solidFill>
              </a:rPr>
            </a:br>
            <a:r>
              <a:rPr lang="en-US" dirty="0">
                <a:solidFill>
                  <a:schemeClr val="tx1"/>
                </a:solidFill>
              </a:rPr>
              <a:t>Identify common features of all social institutions and explain how they function to meet needs of society.</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u="sng" dirty="0">
                <a:solidFill>
                  <a:schemeClr val="tx1"/>
                </a:solidFill>
              </a:rPr>
              <a:t>Objective 2</a:t>
            </a:r>
            <a:r>
              <a:rPr lang="en-US" dirty="0" smtClean="0">
                <a:solidFill>
                  <a:schemeClr val="tx1"/>
                </a:solidFill>
              </a:rPr>
              <a:t/>
            </a:r>
            <a:br>
              <a:rPr lang="en-US" dirty="0" smtClean="0">
                <a:solidFill>
                  <a:schemeClr val="tx1"/>
                </a:solidFill>
              </a:rPr>
            </a:br>
            <a:r>
              <a:rPr lang="en-US" dirty="0">
                <a:solidFill>
                  <a:schemeClr val="tx1"/>
                </a:solidFill>
              </a:rPr>
              <a:t>Trace changes in social institutions </a:t>
            </a:r>
            <a:r>
              <a:rPr lang="en-US" dirty="0" smtClean="0">
                <a:solidFill>
                  <a:schemeClr val="tx1"/>
                </a:solidFill>
              </a:rPr>
              <a:t>like </a:t>
            </a:r>
            <a:r>
              <a:rPr lang="en-US" dirty="0">
                <a:solidFill>
                  <a:schemeClr val="tx1"/>
                </a:solidFill>
              </a:rPr>
              <a:t>family, government, and religion over time.</a:t>
            </a:r>
          </a:p>
        </p:txBody>
      </p:sp>
      <p:pic>
        <p:nvPicPr>
          <p:cNvPr id="17410" name="Picture 2" descr="Picture"/>
          <p:cNvPicPr>
            <a:picLocks noChangeAspect="1" noChangeArrowheads="1"/>
          </p:cNvPicPr>
          <p:nvPr/>
        </p:nvPicPr>
        <p:blipFill>
          <a:blip r:embed="rId2" cstate="print"/>
          <a:srcRect/>
          <a:stretch>
            <a:fillRect/>
          </a:stretch>
        </p:blipFill>
        <p:spPr bwMode="auto">
          <a:xfrm>
            <a:off x="914400" y="3429000"/>
            <a:ext cx="2271920" cy="1981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idx="1"/>
          </p:nvPr>
        </p:nvSpPr>
        <p:spPr>
          <a:xfrm>
            <a:off x="1066800" y="1752600"/>
            <a:ext cx="7391400" cy="4144963"/>
          </a:xfrm>
        </p:spPr>
        <p:txBody>
          <a:bodyPr/>
          <a:lstStyle/>
          <a:p>
            <a:pPr marL="0" indent="0">
              <a:buNone/>
            </a:pPr>
            <a:r>
              <a:rPr lang="en-US" dirty="0"/>
              <a:t>A social institution is a system of statuses, roles, values, and norms that is organized to satisfy one or more of the basic needs of society. The most basic needs of society include providing physical and emotional support of its members, transmitting knowledge, producing goods and services, and maintaining social control.</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accent1">
                    <a:lumMod val="75000"/>
                  </a:schemeClr>
                </a:solidFill>
                <a:latin typeface="Minya Nouvelle" pitchFamily="2" charset="0"/>
              </a:rPr>
              <a:t>Family</a:t>
            </a:r>
            <a:endParaRPr lang="en-US" sz="6000" dirty="0">
              <a:solidFill>
                <a:schemeClr val="accent1">
                  <a:lumMod val="75000"/>
                </a:schemeClr>
              </a:solidFill>
              <a:latin typeface="Minya Nouvelle" pitchFamily="2" charset="0"/>
            </a:endParaRPr>
          </a:p>
        </p:txBody>
      </p:sp>
      <p:sp>
        <p:nvSpPr>
          <p:cNvPr id="3" name="Content Placeholder 2"/>
          <p:cNvSpPr>
            <a:spLocks noGrp="1"/>
          </p:cNvSpPr>
          <p:nvPr>
            <p:ph idx="1"/>
          </p:nvPr>
        </p:nvSpPr>
        <p:spPr/>
        <p:txBody>
          <a:bodyPr>
            <a:normAutofit fontScale="85000" lnSpcReduction="20000"/>
          </a:bodyPr>
          <a:lstStyle/>
          <a:p>
            <a:r>
              <a:rPr lang="en-US" sz="3100" dirty="0" smtClean="0"/>
              <a:t>Functions</a:t>
            </a:r>
          </a:p>
          <a:p>
            <a:pPr lvl="1"/>
            <a:r>
              <a:rPr lang="en-US" sz="2700" dirty="0" smtClean="0"/>
              <a:t>Regulation </a:t>
            </a:r>
            <a:r>
              <a:rPr lang="en-US" sz="2700" dirty="0"/>
              <a:t>of sexual activity, Reproduction, emotional support, Economic stability, socialization</a:t>
            </a:r>
          </a:p>
          <a:p>
            <a:r>
              <a:rPr lang="en-US" sz="3100" dirty="0" smtClean="0"/>
              <a:t>Types</a:t>
            </a:r>
          </a:p>
          <a:p>
            <a:pPr lvl="1"/>
            <a:r>
              <a:rPr lang="en-US" sz="2700" dirty="0" smtClean="0"/>
              <a:t>Nuclear</a:t>
            </a:r>
            <a:r>
              <a:rPr lang="en-US" sz="2700" dirty="0"/>
              <a:t>, extended, monogamous, polygamous, </a:t>
            </a:r>
            <a:r>
              <a:rPr lang="en-US" sz="2700" dirty="0" err="1"/>
              <a:t>patriarchical</a:t>
            </a:r>
            <a:r>
              <a:rPr lang="en-US" sz="2700" dirty="0"/>
              <a:t>, egalitarian</a:t>
            </a:r>
          </a:p>
          <a:p>
            <a:r>
              <a:rPr lang="en-US" sz="3100" dirty="0" smtClean="0"/>
              <a:t>Other Unit Connections</a:t>
            </a:r>
          </a:p>
          <a:p>
            <a:pPr lvl="1"/>
            <a:r>
              <a:rPr lang="en-US" sz="2700" dirty="0" smtClean="0"/>
              <a:t>Values</a:t>
            </a:r>
            <a:r>
              <a:rPr lang="en-US" sz="2700" dirty="0"/>
              <a:t>, norms, status, role, social exchange, cooperation, primary informal group, socialization, self-concept, gender roles and identity, second shift</a:t>
            </a:r>
          </a:p>
          <a:p>
            <a:pPr lvl="0"/>
            <a:r>
              <a:rPr lang="en-US" dirty="0" smtClean="0"/>
              <a:t>Trends</a:t>
            </a:r>
          </a:p>
          <a:p>
            <a:pPr lvl="1"/>
            <a:r>
              <a:rPr lang="en-US" dirty="0" smtClean="0"/>
              <a:t>gender </a:t>
            </a:r>
            <a:r>
              <a:rPr lang="en-US" dirty="0"/>
              <a:t>inequality vs. egalitarianism</a:t>
            </a:r>
          </a:p>
          <a:p>
            <a:pPr lvl="1"/>
            <a:r>
              <a:rPr lang="en-US" dirty="0" err="1"/>
              <a:t>heterogamy</a:t>
            </a:r>
            <a:r>
              <a:rPr lang="en-US" dirty="0"/>
              <a:t> vs. </a:t>
            </a:r>
            <a:r>
              <a:rPr lang="en-US" dirty="0" err="1" smtClean="0"/>
              <a:t>homogamy</a:t>
            </a:r>
            <a:endParaRPr lang="en-US" dirty="0"/>
          </a:p>
        </p:txBody>
      </p:sp>
      <p:pic>
        <p:nvPicPr>
          <p:cNvPr id="4" name="Picture 3" descr="http://i.ebayimg.com/t/Stick-Figure-Family-Cut-Vinyl-Bumper-Sticker-Decal-/01/!B%20kHvLg!2k~$(KGrHqJ,!h4EzLjJvMsSBN!BLd58HQ~~_3.JPG"/>
          <p:cNvPicPr/>
          <p:nvPr/>
        </p:nvPicPr>
        <p:blipFill>
          <a:blip r:embed="rId2" cstate="print">
            <a:clrChange>
              <a:clrFrom>
                <a:srgbClr val="FFFFFF"/>
              </a:clrFrom>
              <a:clrTo>
                <a:srgbClr val="FFFFFF">
                  <a:alpha val="0"/>
                </a:srgbClr>
              </a:clrTo>
            </a:clrChange>
            <a:duotone>
              <a:schemeClr val="accent1">
                <a:shade val="45000"/>
                <a:satMod val="135000"/>
              </a:schemeClr>
              <a:prstClr val="white"/>
            </a:duotone>
          </a:blip>
          <a:srcRect/>
          <a:stretch>
            <a:fillRect/>
          </a:stretch>
        </p:blipFill>
        <p:spPr bwMode="auto">
          <a:xfrm>
            <a:off x="5715000" y="5410201"/>
            <a:ext cx="3152775" cy="106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sz="7200" dirty="0" smtClean="0">
                <a:solidFill>
                  <a:schemeClr val="accent4">
                    <a:lumMod val="75000"/>
                  </a:schemeClr>
                </a:solidFill>
                <a:latin typeface="Old English Text MT" pitchFamily="66" charset="0"/>
              </a:rPr>
              <a:t>Religion</a:t>
            </a:r>
            <a:endParaRPr lang="en-US" sz="6000" dirty="0">
              <a:solidFill>
                <a:schemeClr val="accent4">
                  <a:lumMod val="75000"/>
                </a:schemeClr>
              </a:solidFill>
              <a:latin typeface="Old English Text MT" pitchFamily="66" charset="0"/>
            </a:endParaRPr>
          </a:p>
        </p:txBody>
      </p:sp>
      <p:sp>
        <p:nvSpPr>
          <p:cNvPr id="3" name="Content Placeholder 2"/>
          <p:cNvSpPr>
            <a:spLocks noGrp="1"/>
          </p:cNvSpPr>
          <p:nvPr>
            <p:ph idx="1"/>
          </p:nvPr>
        </p:nvSpPr>
        <p:spPr/>
        <p:txBody>
          <a:bodyPr>
            <a:normAutofit fontScale="92500" lnSpcReduction="10000"/>
          </a:bodyPr>
          <a:lstStyle/>
          <a:p>
            <a:r>
              <a:rPr lang="en-US" sz="3000" dirty="0" smtClean="0"/>
              <a:t>Functions</a:t>
            </a:r>
          </a:p>
          <a:p>
            <a:pPr lvl="1"/>
            <a:r>
              <a:rPr lang="en-US" sz="2600" dirty="0" smtClean="0"/>
              <a:t>Cohesion</a:t>
            </a:r>
            <a:r>
              <a:rPr lang="en-US" sz="2600" dirty="0"/>
              <a:t>, social control, emotional support</a:t>
            </a:r>
          </a:p>
          <a:p>
            <a:r>
              <a:rPr lang="en-US" sz="3000" dirty="0" smtClean="0"/>
              <a:t>Types</a:t>
            </a:r>
          </a:p>
          <a:p>
            <a:pPr lvl="1"/>
            <a:r>
              <a:rPr lang="en-US" sz="2600" dirty="0" smtClean="0"/>
              <a:t>Animism</a:t>
            </a:r>
            <a:r>
              <a:rPr lang="en-US" sz="2600" dirty="0"/>
              <a:t>, polytheism, monotheism, </a:t>
            </a:r>
            <a:r>
              <a:rPr lang="en-US" sz="2600" dirty="0" err="1"/>
              <a:t>ethicalism</a:t>
            </a:r>
            <a:r>
              <a:rPr lang="en-US" sz="2600" dirty="0"/>
              <a:t>, cults</a:t>
            </a:r>
          </a:p>
          <a:p>
            <a:r>
              <a:rPr lang="en-US" sz="3000" dirty="0" smtClean="0"/>
              <a:t>Other Unit Connections</a:t>
            </a:r>
          </a:p>
          <a:p>
            <a:pPr lvl="1"/>
            <a:r>
              <a:rPr lang="en-US" sz="2600" dirty="0" smtClean="0"/>
              <a:t>Beliefs</a:t>
            </a:r>
            <a:r>
              <a:rPr lang="en-US" sz="2600" dirty="0"/>
              <a:t>, Values, sanctions, culture lag, conformity, primary formal group</a:t>
            </a:r>
          </a:p>
          <a:p>
            <a:pPr lvl="0"/>
            <a:r>
              <a:rPr lang="en-US" dirty="0" smtClean="0"/>
              <a:t>Trends</a:t>
            </a:r>
          </a:p>
          <a:p>
            <a:pPr lvl="1"/>
            <a:r>
              <a:rPr lang="en-US" dirty="0" smtClean="0"/>
              <a:t>secularism vs. fundamentalism</a:t>
            </a:r>
            <a:endParaRPr lang="en-US" dirty="0"/>
          </a:p>
          <a:p>
            <a:pPr lvl="1"/>
            <a:r>
              <a:rPr lang="en-US" dirty="0"/>
              <a:t>relationship with science</a:t>
            </a:r>
          </a:p>
          <a:p>
            <a:endParaRPr lang="en-US" dirty="0"/>
          </a:p>
        </p:txBody>
      </p:sp>
      <p:pic>
        <p:nvPicPr>
          <p:cNvPr id="4" name="Picture 3" descr="http://img1.etsystatic.com/001/0/7254274/il_fullxfull.387087181_te1y.jpg?ref=l2"/>
          <p:cNvPicPr/>
          <p:nvPr/>
        </p:nvPicPr>
        <p:blipFill>
          <a:blip r:embed="rId2" cstate="print">
            <a:clrChange>
              <a:clrFrom>
                <a:srgbClr val="FFFFFF"/>
              </a:clrFrom>
              <a:clrTo>
                <a:srgbClr val="FFFFFF">
                  <a:alpha val="0"/>
                </a:srgbClr>
              </a:clrTo>
            </a:clrChange>
            <a:duotone>
              <a:schemeClr val="accent4">
                <a:shade val="45000"/>
                <a:satMod val="135000"/>
              </a:schemeClr>
              <a:prstClr val="white"/>
            </a:duotone>
          </a:blip>
          <a:srcRect l="10256" t="24352" r="12660" b="32384"/>
          <a:stretch>
            <a:fillRect/>
          </a:stretch>
        </p:blipFill>
        <p:spPr bwMode="auto">
          <a:xfrm>
            <a:off x="5486400" y="5486400"/>
            <a:ext cx="3286125" cy="106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lumMod val="75000"/>
                  </a:schemeClr>
                </a:solidFill>
                <a:latin typeface="Kristen ITC" pitchFamily="66" charset="0"/>
              </a:rPr>
              <a:t>Education</a:t>
            </a:r>
            <a:endParaRPr lang="en-US" sz="4000" dirty="0">
              <a:solidFill>
                <a:schemeClr val="accent2">
                  <a:lumMod val="75000"/>
                </a:schemeClr>
              </a:solidFill>
              <a:latin typeface="Kristen ITC" pitchFamily="66" charset="0"/>
            </a:endParaRPr>
          </a:p>
        </p:txBody>
      </p:sp>
      <p:sp>
        <p:nvSpPr>
          <p:cNvPr id="3" name="Content Placeholder 2"/>
          <p:cNvSpPr>
            <a:spLocks noGrp="1"/>
          </p:cNvSpPr>
          <p:nvPr>
            <p:ph idx="1"/>
          </p:nvPr>
        </p:nvSpPr>
        <p:spPr/>
        <p:txBody>
          <a:bodyPr>
            <a:normAutofit fontScale="77500" lnSpcReduction="20000"/>
          </a:bodyPr>
          <a:lstStyle/>
          <a:p>
            <a:r>
              <a:rPr lang="en-US" dirty="0" smtClean="0"/>
              <a:t>Functions</a:t>
            </a:r>
          </a:p>
          <a:p>
            <a:pPr lvl="1"/>
            <a:r>
              <a:rPr lang="en-US" dirty="0" smtClean="0"/>
              <a:t>Internalization</a:t>
            </a:r>
            <a:r>
              <a:rPr lang="en-US" dirty="0"/>
              <a:t>, skills and knowledge, common identity, social integration, occupational placement</a:t>
            </a:r>
          </a:p>
          <a:p>
            <a:r>
              <a:rPr lang="en-US" dirty="0" smtClean="0"/>
              <a:t>Types</a:t>
            </a:r>
          </a:p>
          <a:p>
            <a:pPr lvl="1"/>
            <a:r>
              <a:rPr lang="en-US" dirty="0" smtClean="0"/>
              <a:t>Public</a:t>
            </a:r>
            <a:r>
              <a:rPr lang="en-US" dirty="0"/>
              <a:t>, private, primary, secondary, </a:t>
            </a:r>
            <a:r>
              <a:rPr lang="en-US" dirty="0" err="1"/>
              <a:t>homeschool</a:t>
            </a:r>
            <a:r>
              <a:rPr lang="en-US" dirty="0"/>
              <a:t>, charter schools, magnet schools, community college, universities</a:t>
            </a:r>
          </a:p>
          <a:p>
            <a:r>
              <a:rPr lang="en-US" dirty="0" smtClean="0"/>
              <a:t>Other Unit Connections</a:t>
            </a:r>
          </a:p>
          <a:p>
            <a:pPr lvl="1"/>
            <a:r>
              <a:rPr lang="en-US" dirty="0" smtClean="0"/>
              <a:t>Norms</a:t>
            </a:r>
            <a:r>
              <a:rPr lang="en-US" dirty="0"/>
              <a:t>, sanctions, culture lag, secondary formal group, socialization, peer groups, adolescence</a:t>
            </a:r>
          </a:p>
          <a:p>
            <a:pPr lvl="0"/>
            <a:r>
              <a:rPr lang="en-US" dirty="0" smtClean="0"/>
              <a:t>Trends</a:t>
            </a:r>
          </a:p>
          <a:p>
            <a:pPr lvl="1"/>
            <a:r>
              <a:rPr lang="en-US" dirty="0" smtClean="0"/>
              <a:t>minority </a:t>
            </a:r>
            <a:r>
              <a:rPr lang="en-US" dirty="0"/>
              <a:t>achievement gap</a:t>
            </a:r>
          </a:p>
          <a:p>
            <a:pPr lvl="1"/>
            <a:r>
              <a:rPr lang="en-US" dirty="0"/>
              <a:t>STEM</a:t>
            </a:r>
          </a:p>
          <a:p>
            <a:pPr lvl="1"/>
            <a:r>
              <a:rPr lang="en-US" dirty="0"/>
              <a:t>school alternatives</a:t>
            </a:r>
          </a:p>
          <a:p>
            <a:pPr>
              <a:buNone/>
            </a:pPr>
            <a:endParaRPr lang="en-US" dirty="0"/>
          </a:p>
        </p:txBody>
      </p:sp>
      <p:pic>
        <p:nvPicPr>
          <p:cNvPr id="4" name="Picture 3" descr="http://www.bumperstickerz.com/images/10000225-00-01-00-00_lg.png"/>
          <p:cNvPicPr/>
          <p:nvPr/>
        </p:nvPicPr>
        <p:blipFill>
          <a:blip r:embed="rId2" cstate="print">
            <a:clrChange>
              <a:clrFrom>
                <a:srgbClr val="FFFFFF"/>
              </a:clrFrom>
              <a:clrTo>
                <a:srgbClr val="FFFFFF">
                  <a:alpha val="0"/>
                </a:srgbClr>
              </a:clrTo>
            </a:clrChange>
          </a:blip>
          <a:srcRect/>
          <a:stretch>
            <a:fillRect/>
          </a:stretch>
        </p:blipFill>
        <p:spPr bwMode="auto">
          <a:xfrm>
            <a:off x="5715000" y="5105400"/>
            <a:ext cx="3046095" cy="1343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accent6">
                    <a:lumMod val="50000"/>
                  </a:schemeClr>
                </a:solidFill>
                <a:latin typeface="Stencil" pitchFamily="82" charset="0"/>
              </a:rPr>
              <a:t>Government</a:t>
            </a:r>
            <a:endParaRPr lang="en-US" sz="4800" dirty="0">
              <a:solidFill>
                <a:schemeClr val="accent6">
                  <a:lumMod val="50000"/>
                </a:schemeClr>
              </a:solidFill>
              <a:latin typeface="Stencil" pitchFamily="82" charset="0"/>
            </a:endParaRP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smtClean="0"/>
              <a:t>Functions</a:t>
            </a:r>
          </a:p>
          <a:p>
            <a:pPr lvl="1"/>
            <a:r>
              <a:rPr lang="en-US" dirty="0" smtClean="0"/>
              <a:t>Order</a:t>
            </a:r>
            <a:r>
              <a:rPr lang="en-US" dirty="0"/>
              <a:t>, protection, resolving conflict, national pride and unity</a:t>
            </a:r>
          </a:p>
          <a:p>
            <a:r>
              <a:rPr lang="en-US" dirty="0" smtClean="0"/>
              <a:t>Types</a:t>
            </a:r>
          </a:p>
          <a:p>
            <a:pPr lvl="1"/>
            <a:r>
              <a:rPr lang="en-US" dirty="0" smtClean="0"/>
              <a:t>Authoritarian</a:t>
            </a:r>
            <a:r>
              <a:rPr lang="en-US" dirty="0"/>
              <a:t>, constitutional Democracy, monarchy, dictatorship, democratic socialism, two-party, multi-party</a:t>
            </a:r>
          </a:p>
          <a:p>
            <a:r>
              <a:rPr lang="en-US" dirty="0" smtClean="0"/>
              <a:t>Other Unit Connections</a:t>
            </a:r>
          </a:p>
          <a:p>
            <a:pPr lvl="1"/>
            <a:r>
              <a:rPr lang="en-US" dirty="0" smtClean="0"/>
              <a:t>Ideology</a:t>
            </a:r>
            <a:r>
              <a:rPr lang="en-US" dirty="0"/>
              <a:t>, social movement, accommodation, conflict, coercion, secondary formal group, discrimination, social movements</a:t>
            </a:r>
          </a:p>
          <a:p>
            <a:pPr lvl="0"/>
            <a:r>
              <a:rPr lang="en-US" dirty="0" smtClean="0"/>
              <a:t>Trends</a:t>
            </a:r>
          </a:p>
          <a:p>
            <a:pPr lvl="1"/>
            <a:r>
              <a:rPr lang="en-US" dirty="0" smtClean="0"/>
              <a:t>role </a:t>
            </a:r>
            <a:r>
              <a:rPr lang="en-US" dirty="0"/>
              <a:t>of new media</a:t>
            </a:r>
          </a:p>
          <a:p>
            <a:pPr lvl="1"/>
            <a:r>
              <a:rPr lang="en-US" dirty="0"/>
              <a:t>social movements</a:t>
            </a:r>
          </a:p>
          <a:p>
            <a:pPr lvl="1"/>
            <a:r>
              <a:rPr lang="en-US" dirty="0"/>
              <a:t>political </a:t>
            </a:r>
            <a:r>
              <a:rPr lang="en-US" dirty="0" smtClean="0"/>
              <a:t>parties</a:t>
            </a:r>
            <a:endParaRPr lang="en-US" dirty="0"/>
          </a:p>
        </p:txBody>
      </p:sp>
      <p:pic>
        <p:nvPicPr>
          <p:cNvPr id="4" name="Picture 3" descr="http://www.united-states-flag.com/media/catalog/product/cache/1/image/9df78eab33525d08d6e5fb8d27136e95/m/a/magssm_-00_support-our-troops-magnet-red-white-and-blue.jpg"/>
          <p:cNvPicPr/>
          <p:nvPr/>
        </p:nvPicPr>
        <p:blipFill>
          <a:blip r:embed="rId2" cstate="print">
            <a:clrChange>
              <a:clrFrom>
                <a:srgbClr val="FFFFFF"/>
              </a:clrFrom>
              <a:clrTo>
                <a:srgbClr val="FFFFFF">
                  <a:alpha val="0"/>
                </a:srgbClr>
              </a:clrTo>
            </a:clrChange>
            <a:duotone>
              <a:schemeClr val="accent6">
                <a:shade val="45000"/>
                <a:satMod val="135000"/>
              </a:schemeClr>
              <a:prstClr val="white"/>
            </a:duotone>
          </a:blip>
          <a:srcRect l="12981" r="12179"/>
          <a:stretch>
            <a:fillRect/>
          </a:stretch>
        </p:blipFill>
        <p:spPr bwMode="auto">
          <a:xfrm rot="5216329">
            <a:off x="6514846" y="4489597"/>
            <a:ext cx="1778000" cy="2371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chemeClr val="accent3">
                    <a:lumMod val="50000"/>
                  </a:schemeClr>
                </a:solidFill>
                <a:latin typeface="Imprint MT Shadow" pitchFamily="82" charset="0"/>
              </a:rPr>
              <a:t>ECONOMY</a:t>
            </a:r>
            <a:endParaRPr lang="en-US" dirty="0">
              <a:solidFill>
                <a:schemeClr val="accent3">
                  <a:lumMod val="50000"/>
                </a:schemeClr>
              </a:solidFill>
              <a:latin typeface="Imprint MT Shadow" pitchFamily="82" charset="0"/>
            </a:endParaRPr>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sz="3800" dirty="0" smtClean="0"/>
              <a:t>Functions</a:t>
            </a:r>
          </a:p>
          <a:p>
            <a:pPr lvl="1"/>
            <a:r>
              <a:rPr lang="en-US" sz="3400" dirty="0" smtClean="0"/>
              <a:t>Distribution </a:t>
            </a:r>
            <a:r>
              <a:rPr lang="en-US" sz="3400" dirty="0"/>
              <a:t>of scarce resources, production of goods and services</a:t>
            </a:r>
          </a:p>
          <a:p>
            <a:r>
              <a:rPr lang="en-US" sz="3800" dirty="0" smtClean="0"/>
              <a:t>Types</a:t>
            </a:r>
          </a:p>
          <a:p>
            <a:pPr lvl="1"/>
            <a:r>
              <a:rPr lang="en-US" sz="3400" dirty="0" smtClean="0"/>
              <a:t>Preindustrial</a:t>
            </a:r>
            <a:r>
              <a:rPr lang="en-US" sz="3400" dirty="0"/>
              <a:t>, industrial, postindustrial, capitalist, socialist, communist, mixed, developed, developing</a:t>
            </a:r>
          </a:p>
          <a:p>
            <a:r>
              <a:rPr lang="en-US" sz="3800" dirty="0" smtClean="0"/>
              <a:t>Other Unit Connections</a:t>
            </a:r>
          </a:p>
          <a:p>
            <a:pPr lvl="1"/>
            <a:r>
              <a:rPr lang="en-US" sz="3400" dirty="0" smtClean="0"/>
              <a:t>Technology</a:t>
            </a:r>
            <a:r>
              <a:rPr lang="en-US" sz="3400" dirty="0"/>
              <a:t>, competition, accommodation, secondary formal group, stratification, </a:t>
            </a:r>
            <a:r>
              <a:rPr lang="en-US" sz="3400" dirty="0" smtClean="0"/>
              <a:t>wealth</a:t>
            </a:r>
            <a:r>
              <a:rPr lang="en-US" sz="3400" dirty="0"/>
              <a:t>, SES, mobility, life chances, glass ceiling, welfare</a:t>
            </a:r>
          </a:p>
          <a:p>
            <a:pPr lvl="0"/>
            <a:r>
              <a:rPr lang="en-US" sz="3800" dirty="0" smtClean="0"/>
              <a:t>Trends</a:t>
            </a:r>
          </a:p>
          <a:p>
            <a:pPr lvl="1"/>
            <a:r>
              <a:rPr lang="en-US" sz="3400" dirty="0" smtClean="0"/>
              <a:t>Industrial to post-industrial</a:t>
            </a:r>
            <a:endParaRPr lang="en-US" sz="3400" dirty="0"/>
          </a:p>
          <a:p>
            <a:pPr lvl="1"/>
            <a:r>
              <a:rPr lang="en-US" sz="3400" dirty="0"/>
              <a:t>class conflict</a:t>
            </a:r>
          </a:p>
          <a:p>
            <a:pPr lvl="1"/>
            <a:r>
              <a:rPr lang="en-US" sz="3400" dirty="0"/>
              <a:t>convergence of capitalism/socialism</a:t>
            </a:r>
          </a:p>
          <a:p>
            <a:pPr lvl="1"/>
            <a:r>
              <a:rPr lang="en-US" sz="3400" dirty="0"/>
              <a:t>globalization</a:t>
            </a:r>
          </a:p>
          <a:p>
            <a:endParaRPr lang="en-US" dirty="0"/>
          </a:p>
        </p:txBody>
      </p:sp>
      <p:pic>
        <p:nvPicPr>
          <p:cNvPr id="4" name="Picture 3" descr="http://i1.cpcache.com/product/582645423/99_we_are_the_99_oval_bumper_decal.jpg?color=White&amp;height=350&amp;width=350"/>
          <p:cNvPicPr/>
          <p:nvPr/>
        </p:nvPicPr>
        <p:blipFill>
          <a:blip r:embed="rId2" cstate="print">
            <a:clrChange>
              <a:clrFrom>
                <a:srgbClr val="FFFFFF"/>
              </a:clrFrom>
              <a:clrTo>
                <a:srgbClr val="FFFFFF">
                  <a:alpha val="0"/>
                </a:srgbClr>
              </a:clrTo>
            </a:clrChange>
            <a:duotone>
              <a:schemeClr val="accent3">
                <a:shade val="45000"/>
                <a:satMod val="135000"/>
              </a:schemeClr>
              <a:prstClr val="white"/>
            </a:duotone>
          </a:blip>
          <a:srcRect t="20857" b="21714"/>
          <a:stretch>
            <a:fillRect/>
          </a:stretch>
        </p:blipFill>
        <p:spPr bwMode="auto">
          <a:xfrm>
            <a:off x="6019800" y="4648200"/>
            <a:ext cx="2638425" cy="1514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369</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Social Institutions</vt:lpstr>
      <vt:lpstr>Overview</vt:lpstr>
      <vt:lpstr>Family</vt:lpstr>
      <vt:lpstr>Religion</vt:lpstr>
      <vt:lpstr>Education</vt:lpstr>
      <vt:lpstr>Government</vt:lpstr>
      <vt:lpstr>ECONOMY</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Institutions</dc:title>
  <dc:creator>nmosley</dc:creator>
  <cp:lastModifiedBy>nmosley</cp:lastModifiedBy>
  <cp:revision>5</cp:revision>
  <dcterms:created xsi:type="dcterms:W3CDTF">2015-05-19T12:29:21Z</dcterms:created>
  <dcterms:modified xsi:type="dcterms:W3CDTF">2015-05-19T12:49:45Z</dcterms:modified>
</cp:coreProperties>
</file>