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21"/>
  </p:notesMasterIdLst>
  <p:handoutMasterIdLst>
    <p:handoutMasterId r:id="rId22"/>
  </p:handoutMasterIdLst>
  <p:sldIdLst>
    <p:sldId id="326" r:id="rId2"/>
    <p:sldId id="257" r:id="rId3"/>
    <p:sldId id="311" r:id="rId4"/>
    <p:sldId id="258" r:id="rId5"/>
    <p:sldId id="285" r:id="rId6"/>
    <p:sldId id="262" r:id="rId7"/>
    <p:sldId id="284" r:id="rId8"/>
    <p:sldId id="324" r:id="rId9"/>
    <p:sldId id="265" r:id="rId10"/>
    <p:sldId id="317" r:id="rId11"/>
    <p:sldId id="266" r:id="rId12"/>
    <p:sldId id="267" r:id="rId13"/>
    <p:sldId id="289" r:id="rId14"/>
    <p:sldId id="301" r:id="rId15"/>
    <p:sldId id="274" r:id="rId16"/>
    <p:sldId id="278" r:id="rId17"/>
    <p:sldId id="279" r:id="rId18"/>
    <p:sldId id="303" r:id="rId19"/>
    <p:sldId id="325" r:id="rId20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37" autoAdjust="0"/>
  </p:normalViewPr>
  <p:slideViewPr>
    <p:cSldViewPr>
      <p:cViewPr>
        <p:scale>
          <a:sx n="53" d="100"/>
          <a:sy n="53" d="100"/>
        </p:scale>
        <p:origin x="-1092" y="-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1836" y="-78"/>
      </p:cViewPr>
      <p:guideLst>
        <p:guide orient="horz" pos="2928"/>
        <p:guide pos="216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88553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A1C67FFE-B81C-4FC8-97F3-F991DC4DBFC5}" type="datetimeFigureOut">
              <a:rPr lang="en-US" smtClean="0"/>
              <a:pPr/>
              <a:t>4/15/2015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7308FEA-1AA8-4ADF-86D2-89E4E0542F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71793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08FEA-1AA8-4ADF-86D2-89E4E0542F6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08FEA-1AA8-4ADF-86D2-89E4E0542F6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08FEA-1AA8-4ADF-86D2-89E4E0542F6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08FEA-1AA8-4ADF-86D2-89E4E0542F6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08FEA-1AA8-4ADF-86D2-89E4E0542F6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03DD-7675-4A69-8F8A-8422E2C6E8E2}" type="datetimeFigureOut">
              <a:rPr lang="en-US" smtClean="0"/>
              <a:pPr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6A1E-D910-400B-956A-A113F00767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03DD-7675-4A69-8F8A-8422E2C6E8E2}" type="datetimeFigureOut">
              <a:rPr lang="en-US" smtClean="0"/>
              <a:pPr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6A1E-D910-400B-956A-A113F00767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03DD-7675-4A69-8F8A-8422E2C6E8E2}" type="datetimeFigureOut">
              <a:rPr lang="en-US" smtClean="0"/>
              <a:pPr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6A1E-D910-400B-956A-A113F00767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03DD-7675-4A69-8F8A-8422E2C6E8E2}" type="datetimeFigureOut">
              <a:rPr lang="en-US" smtClean="0"/>
              <a:pPr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6A1E-D910-400B-956A-A113F00767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03DD-7675-4A69-8F8A-8422E2C6E8E2}" type="datetimeFigureOut">
              <a:rPr lang="en-US" smtClean="0"/>
              <a:pPr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6A1E-D910-400B-956A-A113F00767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03DD-7675-4A69-8F8A-8422E2C6E8E2}" type="datetimeFigureOut">
              <a:rPr lang="en-US" smtClean="0"/>
              <a:pPr/>
              <a:t>4/15/2015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6A1E-D910-400B-956A-A113F00767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03DD-7675-4A69-8F8A-8422E2C6E8E2}" type="datetimeFigureOut">
              <a:rPr lang="en-US" smtClean="0"/>
              <a:pPr/>
              <a:t>4/15/2015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6A1E-D910-400B-956A-A113F00767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03DD-7675-4A69-8F8A-8422E2C6E8E2}" type="datetimeFigureOut">
              <a:rPr lang="en-US" smtClean="0"/>
              <a:pPr/>
              <a:t>4/15/2015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6A1E-D910-400B-956A-A113F00767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03DD-7675-4A69-8F8A-8422E2C6E8E2}" type="datetimeFigureOut">
              <a:rPr lang="en-US" smtClean="0"/>
              <a:pPr/>
              <a:t>4/15/2015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6A1E-D910-400B-956A-A113F00767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03DD-7675-4A69-8F8A-8422E2C6E8E2}" type="datetimeFigureOut">
              <a:rPr lang="en-US" smtClean="0"/>
              <a:pPr/>
              <a:t>4/15/2015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6A1E-D910-400B-956A-A113F00767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03DD-7675-4A69-8F8A-8422E2C6E8E2}" type="datetimeFigureOut">
              <a:rPr lang="en-US" smtClean="0"/>
              <a:pPr/>
              <a:t>4/15/2015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6A1E-D910-400B-956A-A113F00767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103DD-7675-4A69-8F8A-8422E2C6E8E2}" type="datetimeFigureOut">
              <a:rPr lang="en-US" smtClean="0"/>
              <a:pPr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26A1E-D910-400B-956A-A113F00767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4869" t="10497" r="6971" b="11280"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724400" y="4038600"/>
            <a:ext cx="39624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Stratification</a:t>
            </a:r>
            <a:r>
              <a:rPr lang="en-US" sz="4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4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Inequality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571500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Part 1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869" t="10497" r="6971" b="11280"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9200" y="1524000"/>
            <a:ext cx="6705600" cy="4602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i="1" dirty="0" smtClean="0"/>
              <a:t>What is the difference between wealth, power, and prestige? </a:t>
            </a:r>
          </a:p>
          <a:p>
            <a:pPr marL="0" indent="0">
              <a:buNone/>
            </a:pPr>
            <a:endParaRPr lang="en-US" sz="4000" i="1" dirty="0" smtClean="0"/>
          </a:p>
          <a:p>
            <a:pPr marL="0" indent="0">
              <a:buNone/>
            </a:pPr>
            <a:r>
              <a:rPr lang="en-US" sz="4000" i="1" dirty="0" smtClean="0"/>
              <a:t>How much can they change over time?</a:t>
            </a:r>
          </a:p>
          <a:p>
            <a:pPr marL="0" indent="0">
              <a:buNone/>
            </a:pPr>
            <a:endParaRPr lang="en-US" sz="4000" i="1" dirty="0" smtClean="0"/>
          </a:p>
        </p:txBody>
      </p:sp>
    </p:spTree>
    <p:extLst>
      <p:ext uri="{BB962C8B-B14F-4D97-AF65-F5344CB8AC3E}">
        <p14:creationId xmlns="" xmlns:p14="http://schemas.microsoft.com/office/powerpoint/2010/main" val="7356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6666" t="2076" b="12831"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962525"/>
            <a:ext cx="7772400" cy="136207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Dimensions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666" t="2076" b="12831"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b="1" dirty="0" smtClean="0"/>
              <a:t>Definitions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620000" cy="4144963"/>
          </a:xfrm>
        </p:spPr>
        <p:txBody>
          <a:bodyPr>
            <a:normAutofit fontScale="92500"/>
          </a:bodyPr>
          <a:lstStyle/>
          <a:p>
            <a:pPr marL="457200" indent="-457200"/>
            <a:r>
              <a:rPr lang="en-US" sz="3600" dirty="0" smtClean="0"/>
              <a:t>Wealth: sum total of a person’s economic resources, including but not limited to income </a:t>
            </a:r>
          </a:p>
          <a:p>
            <a:pPr marL="457200" indent="-457200"/>
            <a:r>
              <a:rPr lang="en-US" sz="3600" dirty="0" smtClean="0"/>
              <a:t>Power: ability to control the behavior of others, even against their will</a:t>
            </a:r>
          </a:p>
          <a:p>
            <a:pPr marL="457200" indent="-457200"/>
            <a:r>
              <a:rPr lang="en-US" sz="3600" dirty="0" smtClean="0"/>
              <a:t>Prestige: recognition, respect, and admiration attached to social positions</a:t>
            </a:r>
          </a:p>
          <a:p>
            <a:pPr marL="457200" indent="-457200"/>
            <a:endParaRPr lang="en-US" sz="3600" dirty="0" smtClean="0"/>
          </a:p>
          <a:p>
            <a:pPr marL="457200" indent="-457200"/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666" t="2076" b="12831"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b="1" dirty="0" smtClean="0"/>
              <a:t>Distinctions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848600" cy="45720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sz="4000" dirty="0" smtClean="0"/>
              <a:t>Wealth: Is it easier to increase income than wealth due to generational/long-term affects of having or lacking capital to invest</a:t>
            </a:r>
          </a:p>
          <a:p>
            <a:pPr lvl="1"/>
            <a:r>
              <a:rPr lang="en-US" sz="3600" i="1" dirty="0" smtClean="0"/>
              <a:t>Examples?</a:t>
            </a:r>
          </a:p>
          <a:p>
            <a:pPr lvl="0"/>
            <a:r>
              <a:rPr lang="en-US" sz="4000" dirty="0" smtClean="0"/>
              <a:t>Power: may or may not be based on legitimate authority (heredity, military, election, merit) and involves some kind of coercion (force, sanction)</a:t>
            </a:r>
          </a:p>
          <a:p>
            <a:pPr lvl="1"/>
            <a:r>
              <a:rPr lang="en-US" sz="3600" i="1" dirty="0" smtClean="0"/>
              <a:t>Examples?</a:t>
            </a:r>
          </a:p>
          <a:p>
            <a:pPr lvl="0"/>
            <a:r>
              <a:rPr lang="en-US" sz="4000" dirty="0" smtClean="0"/>
              <a:t>Prestige: given voluntarily, defined by society and culture, often but not necessarily based on occupation</a:t>
            </a:r>
          </a:p>
          <a:p>
            <a:pPr lvl="1"/>
            <a:r>
              <a:rPr lang="en-US" sz="3600" i="1" dirty="0" smtClean="0"/>
              <a:t>Examples?</a:t>
            </a:r>
          </a:p>
          <a:p>
            <a:pPr lvl="1"/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666" t="2076" b="12831"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b="1" dirty="0" smtClean="0"/>
              <a:t>Socioeconomic Status (SES)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8800"/>
            <a:ext cx="7239000" cy="4495800"/>
          </a:xfrm>
        </p:spPr>
        <p:txBody>
          <a:bodyPr/>
          <a:lstStyle/>
          <a:p>
            <a:r>
              <a:rPr lang="en-US" dirty="0" smtClean="0"/>
              <a:t>A rank that combines wealth, power, and prestige</a:t>
            </a:r>
          </a:p>
          <a:p>
            <a:r>
              <a:rPr lang="en-US" dirty="0" smtClean="0"/>
              <a:t>Factors: educational level, occupational prestige, place of residence, and income</a:t>
            </a:r>
          </a:p>
          <a:p>
            <a:r>
              <a:rPr lang="en-US" dirty="0" smtClean="0"/>
              <a:t>People in each status tend to share outlooks, behaviors, and lifestyles</a:t>
            </a:r>
          </a:p>
          <a:p>
            <a:pPr lvl="1"/>
            <a:r>
              <a:rPr lang="en-US" dirty="0" smtClean="0"/>
              <a:t>Often used in social science research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lum contrast="10000"/>
          </a:blip>
          <a:srcRect b="5725"/>
          <a:stretch>
            <a:fillRect/>
          </a:stretch>
        </p:blipFill>
        <p:spPr bwMode="auto">
          <a:xfrm>
            <a:off x="381000" y="304800"/>
            <a:ext cx="8382000" cy="627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71800"/>
            <a:ext cx="7772400" cy="1362075"/>
          </a:xfrm>
        </p:spPr>
        <p:txBody>
          <a:bodyPr/>
          <a:lstStyle/>
          <a:p>
            <a:r>
              <a:rPr lang="en-US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Mobility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5725"/>
          <a:stretch>
            <a:fillRect/>
          </a:stretch>
        </p:blipFill>
        <p:spPr bwMode="auto">
          <a:xfrm>
            <a:off x="381000" y="304800"/>
            <a:ext cx="8382000" cy="627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Horizontal mobility = moving from one occupation to another at the same social class level</a:t>
            </a:r>
          </a:p>
          <a:p>
            <a:pPr lvl="0"/>
            <a:r>
              <a:rPr lang="en-US" dirty="0" smtClean="0"/>
              <a:t>Vertical mobility = a person’s occupational status moves them up or down in social class</a:t>
            </a:r>
          </a:p>
          <a:p>
            <a:pPr lvl="0"/>
            <a:r>
              <a:rPr lang="en-US" dirty="0" smtClean="0"/>
              <a:t>Intergenerational mobility = a person’s child or grandchild moves up or down in social class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5725"/>
          <a:stretch>
            <a:fillRect/>
          </a:stretch>
        </p:blipFill>
        <p:spPr bwMode="auto">
          <a:xfrm>
            <a:off x="381000" y="304800"/>
            <a:ext cx="8382000" cy="627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Systems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Caste system = no social mobility is possible because social status is inherited and cannot be changed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Open-class system = social class is based on merit and individual effort</a:t>
            </a:r>
          </a:p>
          <a:p>
            <a:pPr lvl="0"/>
            <a:endParaRPr lang="en-US" dirty="0" smtClean="0"/>
          </a:p>
          <a:p>
            <a:pPr lvl="0"/>
            <a:r>
              <a:rPr lang="en-US" i="1" dirty="0" smtClean="0"/>
              <a:t>How “open” is the American class system?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5725"/>
          <a:stretch>
            <a:fillRect/>
          </a:stretch>
        </p:blipFill>
        <p:spPr bwMode="auto">
          <a:xfrm>
            <a:off x="381000" y="304800"/>
            <a:ext cx="8382000" cy="627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Structural Causes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New technology: can cause upward or downward mobility (mechanization/manual labor jobs)</a:t>
            </a:r>
          </a:p>
          <a:p>
            <a:r>
              <a:rPr lang="en-US" dirty="0" smtClean="0"/>
              <a:t>Changes in merchandising patterns: credit, insurance, real-estate, personal services</a:t>
            </a:r>
          </a:p>
          <a:p>
            <a:r>
              <a:rPr lang="en-US" dirty="0" smtClean="0"/>
              <a:t>Education: public schools, college affordability, advanced degrees</a:t>
            </a:r>
          </a:p>
          <a:p>
            <a:r>
              <a:rPr lang="en-US" dirty="0" smtClean="0"/>
              <a:t>Economic recessions: increase unemployment, decrease purchasing power; pull those who are borderline down</a:t>
            </a:r>
          </a:p>
          <a:p>
            <a:r>
              <a:rPr lang="en-US" dirty="0" smtClean="0"/>
              <a:t>Changes in government policies: funding, rates, wages, assistance (ex. GI Bill)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869" t="10497" r="6971" b="11280"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9200" y="1066800"/>
            <a:ext cx="67056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i="1" dirty="0" smtClean="0"/>
              <a:t>How does SES and social mobility compare:</a:t>
            </a:r>
          </a:p>
          <a:p>
            <a:pPr marL="0" indent="0">
              <a:buNone/>
            </a:pPr>
            <a:endParaRPr lang="en-US" sz="4000" i="1" dirty="0" smtClean="0"/>
          </a:p>
          <a:p>
            <a:pPr marL="457200" indent="-457200"/>
            <a:r>
              <a:rPr lang="en-US" sz="4000" i="1" dirty="0" smtClean="0"/>
              <a:t>Traditional vs. modern economic systems?</a:t>
            </a:r>
          </a:p>
          <a:p>
            <a:pPr marL="457200" indent="-457200"/>
            <a:r>
              <a:rPr lang="en-US" sz="4000" i="1" dirty="0" smtClean="0"/>
              <a:t>Authoritarian v. democratic political systems?</a:t>
            </a:r>
          </a:p>
          <a:p>
            <a:pPr marL="0" indent="0">
              <a:buNone/>
            </a:pP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869" t="10497" r="6971" b="11280"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429000"/>
            <a:ext cx="6513512" cy="566738"/>
          </a:xfrm>
        </p:spPr>
        <p:txBody>
          <a:bodyPr>
            <a:noAutofit/>
          </a:bodyPr>
          <a:lstStyle/>
          <a:p>
            <a:r>
              <a:rPr lang="en-US" sz="6600" i="1" dirty="0" smtClean="0"/>
              <a:t>societies</a:t>
            </a:r>
            <a:r>
              <a:rPr lang="en-US" sz="6600" i="1" baseline="0" dirty="0" smtClean="0"/>
              <a:t> evolve…</a:t>
            </a:r>
            <a:endParaRPr lang="en-US" sz="6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869" t="10497" r="6971" b="11280"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9200" y="1447800"/>
            <a:ext cx="6705600" cy="4678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u="sng" dirty="0" err="1" smtClean="0"/>
              <a:t>Stratificaton</a:t>
            </a:r>
            <a:endParaRPr lang="en-US" sz="4000" u="sng" dirty="0" smtClean="0"/>
          </a:p>
          <a:p>
            <a:pPr marL="0" indent="0">
              <a:buNone/>
            </a:pPr>
            <a:r>
              <a:rPr lang="en-US" sz="4000" dirty="0" smtClean="0"/>
              <a:t>The hierarchical division of society based on caste, rank, or class</a:t>
            </a:r>
            <a:r>
              <a:rPr lang="en-US" sz="4000" i="1" dirty="0" smtClean="0"/>
              <a:t> </a:t>
            </a:r>
          </a:p>
          <a:p>
            <a:pPr marL="0" indent="0">
              <a:buNone/>
            </a:pPr>
            <a:r>
              <a:rPr lang="en-US" sz="4000" i="1" dirty="0" smtClean="0"/>
              <a:t>How has social stratification changed over time? Why?</a:t>
            </a:r>
          </a:p>
          <a:p>
            <a:pPr marL="0" indent="0">
              <a:buNone/>
            </a:pP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3333" r="3333"/>
          <a:stretch>
            <a:fillRect/>
          </a:stretch>
        </p:blipFill>
        <p:spPr bwMode="auto">
          <a:xfrm>
            <a:off x="304800" y="304800"/>
            <a:ext cx="8534400" cy="627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838200"/>
            <a:ext cx="7772400" cy="136207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Pre-Industrial Societies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333" r="3333"/>
          <a:stretch>
            <a:fillRect/>
          </a:stretch>
        </p:blipFill>
        <p:spPr bwMode="auto">
          <a:xfrm>
            <a:off x="304800" y="304800"/>
            <a:ext cx="8534400" cy="627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7924800" cy="5791200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en-US" sz="3600" dirty="0" smtClean="0"/>
              <a:t>The primary sector is dominant, focus is on meeting communal needs.</a:t>
            </a:r>
          </a:p>
          <a:p>
            <a:pPr marL="457200" indent="-457200"/>
            <a:r>
              <a:rPr lang="en-US" sz="3600" dirty="0" smtClean="0"/>
              <a:t>Stratification emerges as social structure gets more complex</a:t>
            </a:r>
          </a:p>
          <a:p>
            <a:pPr marL="857250" lvl="1" indent="-457200"/>
            <a:r>
              <a:rPr lang="en-US" sz="3200" dirty="0" smtClean="0"/>
              <a:t>Hunter and gatherer: nomadic, cooperative</a:t>
            </a:r>
          </a:p>
          <a:p>
            <a:pPr marL="857250" lvl="1" indent="-457200"/>
            <a:r>
              <a:rPr lang="en-US" sz="3200" dirty="0" smtClean="0"/>
              <a:t>Horticultural and pastoral: some food surplus lead to some trade, division of labor, status</a:t>
            </a:r>
          </a:p>
          <a:p>
            <a:pPr marL="857250" lvl="1" indent="-457200"/>
            <a:r>
              <a:rPr lang="en-US" sz="3200" dirty="0" smtClean="0"/>
              <a:t>Agricultural: new social institutions emerge, distinct social classes appear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t="4444" r="6666" b="4444"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05400"/>
            <a:ext cx="7772400" cy="136207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</a:t>
            </a:r>
            <a:r>
              <a:rPr lang="en-US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Societies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444" r="6666" b="4444"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772400" cy="5638801"/>
          </a:xfrm>
        </p:spPr>
        <p:txBody>
          <a:bodyPr>
            <a:normAutofit fontScale="92500" lnSpcReduction="20000"/>
          </a:bodyPr>
          <a:lstStyle/>
          <a:p>
            <a:pPr marL="457200" indent="-457200"/>
            <a:r>
              <a:rPr lang="en-US" sz="4000" dirty="0" smtClean="0"/>
              <a:t>Moves beyond primary sector, focus is on specialization and </a:t>
            </a:r>
            <a:r>
              <a:rPr lang="en-US" sz="4000" dirty="0" smtClean="0"/>
              <a:t>interdependence</a:t>
            </a:r>
            <a:endParaRPr lang="en-US" sz="4000" dirty="0" smtClean="0"/>
          </a:p>
          <a:p>
            <a:pPr marL="457200" indent="-457200"/>
            <a:r>
              <a:rPr lang="en-US" sz="4000" dirty="0" smtClean="0"/>
              <a:t>Stratification is more fluid, social mobility increases</a:t>
            </a:r>
          </a:p>
          <a:p>
            <a:pPr marL="857250" lvl="1" indent="-457200"/>
            <a:r>
              <a:rPr lang="en-US" sz="3600" dirty="0" smtClean="0"/>
              <a:t>Industrial: More blue-collar work, results in urbanization, requires more education, weaker ties to land and extended family </a:t>
            </a:r>
          </a:p>
          <a:p>
            <a:pPr marL="857250" lvl="1" indent="-457200"/>
            <a:r>
              <a:rPr lang="en-US" sz="3600" dirty="0" smtClean="0"/>
              <a:t>Post-industrial: More white-collar work, services and technology, physical strength less important</a:t>
            </a:r>
          </a:p>
          <a:p>
            <a:pPr marL="457200" indent="-457200"/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869" t="10497" r="6971" b="11280"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9200" y="2057400"/>
            <a:ext cx="6705600" cy="4068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i="1" dirty="0" smtClean="0"/>
              <a:t>How has stratification changed in the United States since the economy has transitioned from Industrial to Post-Industrial?</a:t>
            </a:r>
          </a:p>
          <a:p>
            <a:pPr marL="0" indent="0">
              <a:buNone/>
            </a:pP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869" t="10497" r="6971" b="11280"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590800"/>
            <a:ext cx="7848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i="1" dirty="0" smtClean="0">
                <a:latin typeface="+mj-lt"/>
                <a:ea typeface="+mj-ea"/>
                <a:cs typeface="+mj-cs"/>
              </a:rPr>
              <a:t>status is defined…</a:t>
            </a:r>
            <a:endParaRPr kumimoji="0" lang="en-US" sz="6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1468</TotalTime>
  <Words>542</Words>
  <Application>Microsoft Office PowerPoint</Application>
  <PresentationFormat>On-screen Show (4:3)</PresentationFormat>
  <Paragraphs>65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Stratification  and Inequality</vt:lpstr>
      <vt:lpstr>societies evolve…</vt:lpstr>
      <vt:lpstr>Slide 3</vt:lpstr>
      <vt:lpstr>Pre-Industrial Societies</vt:lpstr>
      <vt:lpstr>Slide 5</vt:lpstr>
      <vt:lpstr>Modern Societies</vt:lpstr>
      <vt:lpstr>Slide 7</vt:lpstr>
      <vt:lpstr>Slide 8</vt:lpstr>
      <vt:lpstr>Slide 9</vt:lpstr>
      <vt:lpstr>Slide 10</vt:lpstr>
      <vt:lpstr>Dimensions</vt:lpstr>
      <vt:lpstr>Definitions</vt:lpstr>
      <vt:lpstr>Distinctions</vt:lpstr>
      <vt:lpstr>Socioeconomic Status (SES)</vt:lpstr>
      <vt:lpstr>Mobility</vt:lpstr>
      <vt:lpstr>Types</vt:lpstr>
      <vt:lpstr>Systems</vt:lpstr>
      <vt:lpstr>Structural Causes</vt:lpstr>
      <vt:lpstr>Slide 19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Stratification</dc:title>
  <dc:creator>WCPSS</dc:creator>
  <cp:lastModifiedBy>nmosley</cp:lastModifiedBy>
  <cp:revision>118</cp:revision>
  <dcterms:created xsi:type="dcterms:W3CDTF">2010-04-16T18:14:26Z</dcterms:created>
  <dcterms:modified xsi:type="dcterms:W3CDTF">2015-04-15T19:07:25Z</dcterms:modified>
</cp:coreProperties>
</file>