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handoutMasterIdLst>
    <p:handoutMasterId r:id="rId25"/>
  </p:handoutMasterIdLst>
  <p:sldIdLst>
    <p:sldId id="344" r:id="rId2"/>
    <p:sldId id="275" r:id="rId3"/>
    <p:sldId id="324" r:id="rId4"/>
    <p:sldId id="276" r:id="rId5"/>
    <p:sldId id="310" r:id="rId6"/>
    <p:sldId id="280" r:id="rId7"/>
    <p:sldId id="282" r:id="rId8"/>
    <p:sldId id="277" r:id="rId9"/>
    <p:sldId id="329" r:id="rId10"/>
    <p:sldId id="312" r:id="rId11"/>
    <p:sldId id="330" r:id="rId12"/>
    <p:sldId id="327" r:id="rId13"/>
    <p:sldId id="337" r:id="rId14"/>
    <p:sldId id="338" r:id="rId15"/>
    <p:sldId id="336" r:id="rId16"/>
    <p:sldId id="335" r:id="rId17"/>
    <p:sldId id="331" r:id="rId18"/>
    <p:sldId id="332" r:id="rId19"/>
    <p:sldId id="339" r:id="rId20"/>
    <p:sldId id="340" r:id="rId21"/>
    <p:sldId id="341" r:id="rId22"/>
    <p:sldId id="343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37" autoAdjust="0"/>
  </p:normalViewPr>
  <p:slideViewPr>
    <p:cSldViewPr>
      <p:cViewPr>
        <p:scale>
          <a:sx n="53" d="100"/>
          <a:sy n="53" d="100"/>
        </p:scale>
        <p:origin x="-109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78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85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1C67FFE-B81C-4FC8-97F3-F991DC4DBFC5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308FEA-1AA8-4ADF-86D2-89E4E0542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79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03DD-7675-4A69-8F8A-8422E2C6E8E2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6A1E-D910-400B-956A-A113F00767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724400" y="4038600"/>
            <a:ext cx="396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Stratification</a:t>
            </a:r>
            <a: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Inequality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715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Part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82" t="3884" r="834" b="3393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Generally Speaking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678363"/>
          </a:xfrm>
        </p:spPr>
        <p:txBody>
          <a:bodyPr>
            <a:normAutofit lnSpcReduction="10000"/>
          </a:bodyPr>
          <a:lstStyle/>
          <a:p>
            <a:pPr marL="457200" lvl="0" indent="-457200"/>
            <a:r>
              <a:rPr lang="en-US" sz="2500" dirty="0" smtClean="0"/>
              <a:t>The Rich</a:t>
            </a:r>
          </a:p>
          <a:p>
            <a:pPr marL="857250" lvl="1" indent="-457200"/>
            <a:r>
              <a:rPr lang="en-US" sz="2500" dirty="0" smtClean="0"/>
              <a:t>The top 20% make almost half of the nation’s income and hold almost 85% of the nation’s wealth. Gap increases over time.</a:t>
            </a:r>
          </a:p>
          <a:p>
            <a:pPr marL="457200" indent="-457200"/>
            <a:r>
              <a:rPr lang="en-US" sz="2500" dirty="0" smtClean="0"/>
              <a:t>The Middle</a:t>
            </a:r>
          </a:p>
          <a:p>
            <a:pPr marL="857250" lvl="1" indent="-457200"/>
            <a:r>
              <a:rPr lang="en-US" sz="2500" dirty="0" smtClean="0"/>
              <a:t>Consume at high levels, overuse credit, possess little wealth. Most people say they are middle class.</a:t>
            </a:r>
          </a:p>
          <a:p>
            <a:pPr marL="457200" indent="-457200"/>
            <a:r>
              <a:rPr lang="en-US" sz="2500" dirty="0" smtClean="0"/>
              <a:t>The Poor</a:t>
            </a:r>
          </a:p>
          <a:p>
            <a:pPr marL="857250" lvl="1" indent="-457200"/>
            <a:r>
              <a:rPr lang="en-US" sz="2500" dirty="0" smtClean="0"/>
              <a:t>Poverty line difficult to define due to cost of living and inflation, inadequate nutrition and health care, poor working and housing conditions, family instability, at-risk for homelessness.</a:t>
            </a:r>
          </a:p>
          <a:p>
            <a:pPr marL="857250" lvl="1" indent="-457200"/>
            <a:endParaRPr lang="en-US" sz="4000" dirty="0" smtClean="0"/>
          </a:p>
          <a:p>
            <a:pPr marL="857250" lvl="1" indent="-457200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82" t="3884" r="834" b="3393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Poverty in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800600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sz="4400" dirty="0" smtClean="0"/>
              <a:t>Relative vs. absolute</a:t>
            </a:r>
          </a:p>
          <a:p>
            <a:pPr marL="457200" indent="-457200"/>
            <a:r>
              <a:rPr lang="en-US" sz="4400" dirty="0" smtClean="0"/>
              <a:t>Entangled with race/gender/age</a:t>
            </a:r>
          </a:p>
          <a:p>
            <a:pPr marL="457200" indent="-457200"/>
            <a:r>
              <a:rPr lang="en-US" sz="4400" dirty="0" smtClean="0"/>
              <a:t>Government response</a:t>
            </a:r>
          </a:p>
          <a:p>
            <a:pPr marL="857250" lvl="1" indent="-457200"/>
            <a:r>
              <a:rPr lang="en-US" sz="4000" dirty="0" smtClean="0"/>
              <a:t>Transfer payments and subsidies: lower tax rates, Social Security, Medicaid/Medicare, school lunches, food stamps, public housing</a:t>
            </a:r>
          </a:p>
          <a:p>
            <a:pPr marL="857250" lvl="1" indent="-457200"/>
            <a:r>
              <a:rPr lang="en-US" sz="4000" dirty="0" smtClean="0"/>
              <a:t>Changes: New Deal, </a:t>
            </a:r>
            <a:r>
              <a:rPr lang="en-US" sz="4000" dirty="0" smtClean="0"/>
              <a:t>GI Bill, Great </a:t>
            </a:r>
            <a:r>
              <a:rPr lang="en-US" sz="4000" dirty="0" smtClean="0"/>
              <a:t>Society, Workfare</a:t>
            </a:r>
          </a:p>
          <a:p>
            <a:pPr marL="857250" lvl="1" indent="-457200"/>
            <a:r>
              <a:rPr lang="en-US" sz="4000" i="1" dirty="0" smtClean="0"/>
              <a:t>Why so much debate?</a:t>
            </a:r>
          </a:p>
          <a:p>
            <a:pPr marL="857250" lvl="1" indent="-457200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447800"/>
            <a:ext cx="6858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90600" y="1905000"/>
            <a:ext cx="7162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i="1" dirty="0" smtClean="0"/>
              <a:t>Why is the wealth gap getting bigger over time instead of smaller?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i="1" dirty="0" smtClean="0"/>
              <a:t>What could/should be done about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534400" cy="566738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/>
              <a:t>privilege persists…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219200"/>
            <a:ext cx="6629400" cy="4906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Minorities</a:t>
            </a:r>
          </a:p>
          <a:p>
            <a:pPr marL="0">
              <a:buNone/>
            </a:pPr>
            <a:r>
              <a:rPr lang="en-US" dirty="0" smtClean="0"/>
              <a:t>Singled out and treated unequally based on physical traits or cultural practices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i="1" dirty="0" smtClean="0"/>
              <a:t>In what areas of society are minorities statistically overrepresented?</a:t>
            </a:r>
          </a:p>
          <a:p>
            <a:pPr marL="0">
              <a:buNone/>
            </a:pPr>
            <a:endParaRPr lang="en-US" i="1" dirty="0" smtClean="0"/>
          </a:p>
          <a:p>
            <a:pPr marL="0">
              <a:buNone/>
            </a:pPr>
            <a:r>
              <a:rPr lang="en-US" i="1" dirty="0" smtClean="0"/>
              <a:t>Underrepresented?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.huffpost.com/gen/1186318/images/o-APARTHEID-HISTORY-TIMELINE-NELSON-MANDELA-facebook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b="4129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4962525"/>
            <a:ext cx="4343400" cy="13620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RACE/ETHNICITY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.huffpost.com/gen/1186318/images/o-APARTHEID-HISTORY-TIMELINE-NELSON-MANDELA-faceboo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129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Minority Group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Examples from history or current events?</a:t>
            </a:r>
          </a:p>
          <a:p>
            <a:pPr lvl="1"/>
            <a:r>
              <a:rPr lang="en-US" dirty="0" smtClean="0"/>
              <a:t>Cultural pluralism: diversity encouraged</a:t>
            </a:r>
          </a:p>
          <a:p>
            <a:pPr lvl="1"/>
            <a:r>
              <a:rPr lang="en-US" dirty="0" smtClean="0"/>
              <a:t>Assimilation: blend into dominant culture</a:t>
            </a:r>
          </a:p>
          <a:p>
            <a:pPr lvl="1"/>
            <a:r>
              <a:rPr lang="en-US" dirty="0" smtClean="0"/>
              <a:t>Legal protection: rights protected by law</a:t>
            </a:r>
          </a:p>
          <a:p>
            <a:pPr lvl="1"/>
            <a:r>
              <a:rPr lang="en-US" dirty="0" smtClean="0"/>
              <a:t>Segregation: physically separated</a:t>
            </a:r>
          </a:p>
          <a:p>
            <a:pPr lvl="1"/>
            <a:r>
              <a:rPr lang="en-US" dirty="0" smtClean="0"/>
              <a:t>Subjugation: controlled by force</a:t>
            </a:r>
          </a:p>
          <a:p>
            <a:pPr lvl="1"/>
            <a:r>
              <a:rPr lang="en-US" dirty="0" smtClean="0"/>
              <a:t>Population transfer: removed</a:t>
            </a:r>
          </a:p>
          <a:p>
            <a:pPr lvl="1"/>
            <a:r>
              <a:rPr lang="en-US" dirty="0" smtClean="0"/>
              <a:t>Extermination: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huffpost.com/gen/1186318/images/o-APARTHEID-HISTORY-TIMELINE-NELSON-MANDELA-faceboo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129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privileged few: WASPs</a:t>
            </a:r>
          </a:p>
          <a:p>
            <a:pPr lvl="1"/>
            <a:r>
              <a:rPr lang="en-US" dirty="0" smtClean="0"/>
              <a:t>White (vs. African, Asian, Hispanic)</a:t>
            </a:r>
          </a:p>
          <a:p>
            <a:pPr lvl="1"/>
            <a:r>
              <a:rPr lang="en-US" dirty="0" smtClean="0"/>
              <a:t>Anglo-Saxon (NW vs. SE Europe)</a:t>
            </a:r>
          </a:p>
          <a:p>
            <a:pPr lvl="1"/>
            <a:r>
              <a:rPr lang="en-US" dirty="0" smtClean="0"/>
              <a:t>Protestant (vs. Catholic, Jewish, Muslim, etc.)</a:t>
            </a:r>
          </a:p>
          <a:p>
            <a:r>
              <a:rPr lang="en-US" dirty="0" smtClean="0"/>
              <a:t>Limits of integration</a:t>
            </a:r>
          </a:p>
          <a:p>
            <a:pPr lvl="1"/>
            <a:r>
              <a:rPr lang="en-US" dirty="0" smtClean="0"/>
              <a:t>Most racial/ethnic groups in the United States still practice endogamy, or marriage within</a:t>
            </a:r>
          </a:p>
          <a:p>
            <a:pPr lvl="1"/>
            <a:r>
              <a:rPr lang="en-US" dirty="0" smtClean="0"/>
              <a:t>De facto segregation still exists in neighborhoods, higher education, churches, 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“Melting Pot”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huffpost.com/gen/1186318/images/o-APARTHEID-HISTORY-TIMELINE-NELSON-MANDELA-faceboo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129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Mobility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Most to Least:</a:t>
            </a:r>
          </a:p>
          <a:p>
            <a:pPr lvl="1"/>
            <a:r>
              <a:rPr lang="en-US" dirty="0" smtClean="0"/>
              <a:t>Asian American: from “undesirable” to “model”</a:t>
            </a:r>
          </a:p>
          <a:p>
            <a:pPr lvl="1"/>
            <a:r>
              <a:rPr lang="en-US" dirty="0" smtClean="0"/>
              <a:t>Jewish and Catholic: rapid assimilation</a:t>
            </a:r>
          </a:p>
          <a:p>
            <a:pPr lvl="1"/>
            <a:r>
              <a:rPr lang="en-US" dirty="0" smtClean="0"/>
              <a:t>African American: significant gains and limitations (education achievement gap, inner cities, legal system, income/wealth disparity)</a:t>
            </a:r>
          </a:p>
          <a:p>
            <a:pPr lvl="1"/>
            <a:r>
              <a:rPr lang="en-US" dirty="0" smtClean="0"/>
              <a:t>Hispanic: major education-employment issues</a:t>
            </a:r>
          </a:p>
          <a:p>
            <a:pPr lvl="1"/>
            <a:r>
              <a:rPr lang="en-US" dirty="0" smtClean="0"/>
              <a:t>Native American: highest rates of poverty, poor health, addiction/suicide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ollege Day in the picket line, February 1917. &amp;ldquo;Mr President, how long must women wait for liberty?&amp;rdquo; &amp;ldquo;Mr President, what will you do for woman suffrage?&amp;rdquo;"/>
          <p:cNvPicPr>
            <a:picLocks noChangeAspect="1" noChangeArrowheads="1"/>
          </p:cNvPicPr>
          <p:nvPr/>
        </p:nvPicPr>
        <p:blipFill>
          <a:blip r:embed="rId2" cstate="print"/>
          <a:srcRect l="2344" t="28289" r="40625" b="19379"/>
          <a:stretch>
            <a:fillRect/>
          </a:stretch>
        </p:blipFill>
        <p:spPr bwMode="auto">
          <a:xfrm>
            <a:off x="335722" y="304800"/>
            <a:ext cx="8503478" cy="6248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4962525"/>
            <a:ext cx="4343400" cy="13620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SEX/GENDER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534400" cy="566738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/>
              <a:t>the gap widens…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Day in the picket line, February 1917. &amp;ldquo;Mr President, how long must women wait for liberty?&amp;rdquo; &amp;ldquo;Mr President, what will you do for woman suffrage?&amp;rdquo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44" t="28289" r="40625" b="19379"/>
          <a:stretch>
            <a:fillRect/>
          </a:stretch>
        </p:blipFill>
        <p:spPr bwMode="auto">
          <a:xfrm>
            <a:off x="335722" y="304800"/>
            <a:ext cx="8503478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Patriarchy still evident in most families, religious institutions, businesses, government</a:t>
            </a:r>
          </a:p>
          <a:p>
            <a:r>
              <a:rPr lang="en-US" dirty="0" smtClean="0"/>
              <a:t>Feminization of poverty: Women and children make up the largest percentage of the poor</a:t>
            </a:r>
          </a:p>
          <a:p>
            <a:pPr lvl="1"/>
            <a:r>
              <a:rPr lang="en-US" i="1" dirty="0" smtClean="0"/>
              <a:t>Reproductive and childcare issues?</a:t>
            </a:r>
          </a:p>
          <a:p>
            <a:r>
              <a:rPr lang="en-US" dirty="0" smtClean="0"/>
              <a:t>Second shift: working women still expected to do most household/childcare duties</a:t>
            </a:r>
          </a:p>
          <a:p>
            <a:r>
              <a:rPr lang="en-US" dirty="0" smtClean="0"/>
              <a:t>Pink-collar jobs: teachers, nurses, assistants get lower pay than in male-driven professions</a:t>
            </a:r>
          </a:p>
          <a:p>
            <a:r>
              <a:rPr lang="en-US" dirty="0" smtClean="0"/>
              <a:t>Glass ceiling: women do not tend to get promoted to management/leadership positions</a:t>
            </a:r>
          </a:p>
          <a:p>
            <a:r>
              <a:rPr lang="en-US" dirty="0" smtClean="0"/>
              <a:t>Feminism: debate over definition, connotation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Day in the picket line, February 1917. &amp;ldquo;Mr President, how long must women wait for liberty?&amp;rdquo; &amp;ldquo;Mr President, what will you do for woman suffrage?&amp;rdquo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44" t="28289" r="40625" b="19379"/>
          <a:stretch>
            <a:fillRect/>
          </a:stretch>
        </p:blipFill>
        <p:spPr bwMode="auto">
          <a:xfrm>
            <a:off x="335722" y="304800"/>
            <a:ext cx="8503478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LGBT…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Actually 96 different permutations</a:t>
            </a:r>
          </a:p>
          <a:p>
            <a:pPr lvl="1"/>
            <a:r>
              <a:rPr lang="en-US" dirty="0" smtClean="0"/>
              <a:t>Sex: spectrum of male-------female</a:t>
            </a:r>
          </a:p>
          <a:p>
            <a:pPr lvl="1"/>
            <a:r>
              <a:rPr lang="en-US" dirty="0" smtClean="0"/>
              <a:t>Gender identity: transgender (he, she, </a:t>
            </a:r>
            <a:r>
              <a:rPr lang="en-US" dirty="0" err="1" smtClean="0"/>
              <a:t>xe</a:t>
            </a:r>
            <a:r>
              <a:rPr lang="en-US" dirty="0" smtClean="0"/>
              <a:t>), tomboy/</a:t>
            </a:r>
            <a:r>
              <a:rPr lang="en-US" dirty="0" err="1" smtClean="0"/>
              <a:t>metrosexual</a:t>
            </a:r>
            <a:endParaRPr lang="en-US" dirty="0" smtClean="0"/>
          </a:p>
          <a:p>
            <a:pPr lvl="1"/>
            <a:r>
              <a:rPr lang="en-US" dirty="0" smtClean="0"/>
              <a:t>Sexual orientation: heterosexual, homosexual, bisexual, or questioning</a:t>
            </a:r>
          </a:p>
          <a:p>
            <a:r>
              <a:rPr lang="en-US" dirty="0" smtClean="0"/>
              <a:t>Gay rights debate</a:t>
            </a:r>
          </a:p>
          <a:p>
            <a:pPr lvl="1"/>
            <a:r>
              <a:rPr lang="en-US" i="1" dirty="0" smtClean="0"/>
              <a:t>Biological and/or choice?</a:t>
            </a:r>
          </a:p>
          <a:p>
            <a:pPr lvl="1"/>
            <a:r>
              <a:rPr lang="en-US" i="1" dirty="0" smtClean="0"/>
              <a:t>Civil rights and/or civil liberties?</a:t>
            </a:r>
          </a:p>
          <a:p>
            <a:pPr lvl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038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i="1" dirty="0" smtClean="0"/>
              <a:t>Will white privilege ever disappear? </a:t>
            </a:r>
          </a:p>
          <a:p>
            <a:pPr marL="0" indent="0">
              <a:buNone/>
            </a:pPr>
            <a:endParaRPr lang="en-US" sz="4400" i="1" dirty="0" smtClean="0"/>
          </a:p>
          <a:p>
            <a:pPr marL="0" indent="0">
              <a:buNone/>
            </a:pPr>
            <a:r>
              <a:rPr lang="en-US" sz="4400" i="1" dirty="0" smtClean="0"/>
              <a:t>What are the biggest issues for minorities worldwide? Give examples from current events.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75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69" t="10497" r="6971" b="11280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038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700" i="1" dirty="0" smtClean="0"/>
              <a:t>What has caused inequality globally? </a:t>
            </a:r>
          </a:p>
          <a:p>
            <a:pPr marL="0" indent="0">
              <a:buNone/>
            </a:pPr>
            <a:r>
              <a:rPr lang="en-US" sz="6700" i="1" dirty="0" smtClean="0"/>
              <a:t>In the U.S. – past and present?</a:t>
            </a:r>
          </a:p>
          <a:p>
            <a:pPr marL="0" indent="0">
              <a:buNone/>
            </a:pPr>
            <a:endParaRPr lang="en-US" sz="6700" i="1" dirty="0" smtClean="0"/>
          </a:p>
          <a:p>
            <a:pPr marL="0" indent="0">
              <a:buNone/>
            </a:pPr>
            <a:r>
              <a:rPr lang="en-US" sz="6700" i="1" dirty="0" smtClean="0"/>
              <a:t>How does inequality affect life chances? (education, job opportunities, health care, life expectancy, standard of living, etc.)</a:t>
            </a:r>
            <a:endParaRPr lang="en-US" sz="4000" i="1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75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20000"/>
          </a:blip>
          <a:srcRect l="6715" t="1055" r="4166" b="1395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62525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715" t="1055" r="4166" b="1395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239000" cy="4068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Northern vs. Southern hemispheres</a:t>
            </a:r>
          </a:p>
          <a:p>
            <a:r>
              <a:rPr lang="en-US" sz="3600" dirty="0" smtClean="0"/>
              <a:t>Developed vs. Developing nations</a:t>
            </a:r>
          </a:p>
          <a:p>
            <a:r>
              <a:rPr lang="en-US" sz="3600" dirty="0" smtClean="0"/>
              <a:t>Interdependent vs. dependent</a:t>
            </a: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Divisions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715" t="1055" r="4166" b="1395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4837"/>
            <a:ext cx="77724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Legacy of imperialism in Africa, Asia, and Latin America (75% of world’s population)</a:t>
            </a:r>
          </a:p>
          <a:p>
            <a:pPr lvl="0"/>
            <a:r>
              <a:rPr lang="en-US" dirty="0" smtClean="0"/>
              <a:t>Civil wars erupted as nations gained independence - instability prevented gains in education, housing, and health care </a:t>
            </a:r>
          </a:p>
          <a:p>
            <a:pPr lvl="0"/>
            <a:r>
              <a:rPr lang="en-US" dirty="0" smtClean="0"/>
              <a:t>Newly-freed developing nations took out high-interest loans from western banks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715" t="1055" r="4166" b="1395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Outlook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Multinational corporations more powerful than many nations; “globalization” is often criticized as being “new imperialism”</a:t>
            </a:r>
          </a:p>
          <a:p>
            <a:pPr lvl="0"/>
            <a:r>
              <a:rPr lang="en-US" dirty="0" smtClean="0"/>
              <a:t>Despite some advances in the developing world and some miracles like the “Asian tigers”, the gap between rich and poor nations is widening </a:t>
            </a:r>
          </a:p>
          <a:p>
            <a:pPr lvl="0"/>
            <a:r>
              <a:rPr lang="en-US" dirty="0" smtClean="0"/>
              <a:t>About 1 billion people live in extreme poverty, many of them children. The UN estimates almost 35,000 children die each day from poverty.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4182" t="3884" r="834" b="3393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105400"/>
            <a:ext cx="5638800" cy="1362075"/>
          </a:xfrm>
        </p:spPr>
        <p:txBody>
          <a:bodyPr/>
          <a:lstStyle/>
          <a:p>
            <a:r>
              <a:rPr lang="en-US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82" t="3884" r="834" b="3393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Technically Speaking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305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Upper class (1%)</a:t>
            </a:r>
          </a:p>
          <a:p>
            <a:pPr lvl="1"/>
            <a:r>
              <a:rPr lang="en-US" sz="2000" dirty="0" smtClean="0"/>
              <a:t>owners/investors, heirs, “old money” vs. “nouveau riche”</a:t>
            </a:r>
          </a:p>
          <a:p>
            <a:r>
              <a:rPr lang="en-US" sz="2400" dirty="0" smtClean="0"/>
              <a:t>Upper middle (15%)</a:t>
            </a:r>
          </a:p>
          <a:p>
            <a:pPr lvl="1"/>
            <a:r>
              <a:rPr lang="en-US" sz="2000" dirty="0" smtClean="0"/>
              <a:t>college educated executives,  professionals</a:t>
            </a:r>
          </a:p>
          <a:p>
            <a:r>
              <a:rPr lang="en-US" sz="2400" dirty="0" smtClean="0"/>
              <a:t>Lower middle (30%)</a:t>
            </a:r>
          </a:p>
          <a:p>
            <a:pPr lvl="1"/>
            <a:r>
              <a:rPr lang="en-US" sz="2000" dirty="0" smtClean="0"/>
              <a:t>high school/some college, managers, skilled workers</a:t>
            </a:r>
          </a:p>
          <a:p>
            <a:r>
              <a:rPr lang="en-US" sz="2400" dirty="0" smtClean="0"/>
              <a:t>Working class (30%)</a:t>
            </a:r>
          </a:p>
          <a:p>
            <a:pPr lvl="1"/>
            <a:r>
              <a:rPr lang="en-US" sz="2000" dirty="0" smtClean="0"/>
              <a:t>high school, blue-collar jobs</a:t>
            </a:r>
          </a:p>
          <a:p>
            <a:r>
              <a:rPr lang="en-US" sz="2400" dirty="0" smtClean="0"/>
              <a:t>Working poor (13%)</a:t>
            </a:r>
          </a:p>
          <a:p>
            <a:pPr lvl="1"/>
            <a:r>
              <a:rPr lang="en-US" sz="2000" dirty="0" smtClean="0"/>
              <a:t>some high school, laborers/service workers, at-risk for poverty</a:t>
            </a:r>
          </a:p>
          <a:p>
            <a:r>
              <a:rPr lang="en-US" sz="2400" dirty="0" smtClean="0"/>
              <a:t>Underclass (12%)</a:t>
            </a:r>
          </a:p>
          <a:p>
            <a:pPr lvl="1"/>
            <a:r>
              <a:rPr lang="en-US" sz="2000" dirty="0" smtClean="0"/>
              <a:t>unemployment, assistance, little/no upward mobility for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782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Stratification  and Inequality</vt:lpstr>
      <vt:lpstr>the gap widens…</vt:lpstr>
      <vt:lpstr>Slide 3</vt:lpstr>
      <vt:lpstr>Global</vt:lpstr>
      <vt:lpstr>Divisions</vt:lpstr>
      <vt:lpstr>Causes</vt:lpstr>
      <vt:lpstr>Outlook</vt:lpstr>
      <vt:lpstr>United States</vt:lpstr>
      <vt:lpstr>Technically Speaking</vt:lpstr>
      <vt:lpstr>Generally Speaking</vt:lpstr>
      <vt:lpstr>Poverty in America</vt:lpstr>
      <vt:lpstr>Slide 12</vt:lpstr>
      <vt:lpstr>privilege persists…</vt:lpstr>
      <vt:lpstr>Slide 14</vt:lpstr>
      <vt:lpstr>RACE/ETHNICITY</vt:lpstr>
      <vt:lpstr>Minority Group Treatment</vt:lpstr>
      <vt:lpstr>Slide 17</vt:lpstr>
      <vt:lpstr>Mobility</vt:lpstr>
      <vt:lpstr>SEX/GENDER</vt:lpstr>
      <vt:lpstr>Women</vt:lpstr>
      <vt:lpstr>LGBT…</vt:lpstr>
      <vt:lpstr>Slide 22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Stratification</dc:title>
  <dc:creator>WCPSS</dc:creator>
  <cp:lastModifiedBy>nmosley</cp:lastModifiedBy>
  <cp:revision>127</cp:revision>
  <dcterms:created xsi:type="dcterms:W3CDTF">2010-04-16T18:14:26Z</dcterms:created>
  <dcterms:modified xsi:type="dcterms:W3CDTF">2015-04-15T18:44:20Z</dcterms:modified>
</cp:coreProperties>
</file>