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handoutMasterIdLst>
    <p:handoutMasterId r:id="rId16"/>
  </p:handoutMasterIdLst>
  <p:sldIdLst>
    <p:sldId id="351" r:id="rId2"/>
    <p:sldId id="342" r:id="rId3"/>
    <p:sldId id="344" r:id="rId4"/>
    <p:sldId id="270" r:id="rId5"/>
    <p:sldId id="273" r:id="rId6"/>
    <p:sldId id="347" r:id="rId7"/>
    <p:sldId id="345" r:id="rId8"/>
    <p:sldId id="348" r:id="rId9"/>
    <p:sldId id="349" r:id="rId10"/>
    <p:sldId id="346" r:id="rId11"/>
    <p:sldId id="350" r:id="rId12"/>
    <p:sldId id="271" r:id="rId13"/>
    <p:sldId id="321" r:id="rId1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37" autoAdjust="0"/>
  </p:normalViewPr>
  <p:slideViewPr>
    <p:cSldViewPr>
      <p:cViewPr>
        <p:scale>
          <a:sx n="53" d="100"/>
          <a:sy n="53" d="100"/>
        </p:scale>
        <p:origin x="-109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85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C67FFE-B81C-4FC8-97F3-F991DC4DBFC5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308FEA-1AA8-4ADF-86D2-89E4E0542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79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24400" y="4038600"/>
            <a:ext cx="396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Stratification</a:t>
            </a: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Inequality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Part 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758" r="1551"/>
          <a:stretch>
            <a:fillRect/>
          </a:stretch>
        </p:blipFill>
        <p:spPr bwMode="auto">
          <a:xfrm>
            <a:off x="304801" y="304800"/>
            <a:ext cx="85344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54292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8" r="1551"/>
          <a:stretch>
            <a:fillRect/>
          </a:stretch>
        </p:blipFill>
        <p:spPr bwMode="auto">
          <a:xfrm>
            <a:off x="304801" y="304800"/>
            <a:ext cx="85344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Founding Sociologist: </a:t>
            </a:r>
            <a:r>
              <a:rPr lang="en-US" b="1" dirty="0" smtClean="0"/>
              <a:t>Marx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Iron law of oligarchy: power becomes more and more concentrated over time, even in democracies the elite control the resources and decision-making process</a:t>
            </a:r>
            <a:endParaRPr lang="en-US" sz="3600" i="1" dirty="0" smtClean="0"/>
          </a:p>
          <a:p>
            <a:r>
              <a:rPr lang="en-US" sz="3600" dirty="0" smtClean="0"/>
              <a:t>False </a:t>
            </a:r>
            <a:r>
              <a:rPr lang="en-US" sz="3600" dirty="0" smtClean="0"/>
              <a:t>consciousness: when workers accept ideas/values of the capitalists – schools and religions teach </a:t>
            </a:r>
            <a:r>
              <a:rPr lang="en-US" sz="3600" dirty="0" smtClean="0"/>
              <a:t>wealth </a:t>
            </a:r>
            <a:r>
              <a:rPr lang="en-US" sz="3600" dirty="0" smtClean="0"/>
              <a:t>is the result of effort and ability</a:t>
            </a:r>
          </a:p>
          <a:p>
            <a:r>
              <a:rPr lang="en-US" sz="3600" i="1" dirty="0" smtClean="0"/>
              <a:t>Communist Manifesto</a:t>
            </a:r>
          </a:p>
          <a:p>
            <a:pPr lvl="1"/>
            <a:r>
              <a:rPr lang="en-US" dirty="0" smtClean="0"/>
              <a:t>Capitalism: inequality will result in socialist revolution where government redistributes wealth</a:t>
            </a:r>
          </a:p>
          <a:p>
            <a:pPr lvl="1"/>
            <a:r>
              <a:rPr lang="en-US" dirty="0" smtClean="0"/>
              <a:t>Communism</a:t>
            </a:r>
            <a:r>
              <a:rPr lang="en-US" dirty="0" smtClean="0"/>
              <a:t>: history will end the way it began, in communal societies that share all resources collectively with no need for government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8" r="1551"/>
          <a:stretch>
            <a:fillRect/>
          </a:stretch>
        </p:blipFill>
        <p:spPr bwMode="auto">
          <a:xfrm>
            <a:off x="304801" y="304800"/>
            <a:ext cx="85344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Modern Conflict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Uneven playing field</a:t>
            </a:r>
          </a:p>
          <a:p>
            <a:pPr lvl="1"/>
            <a:r>
              <a:rPr lang="en-US" dirty="0" smtClean="0"/>
              <a:t>Education: achievement gap, digital divide, cost of daycare and college, public school funding</a:t>
            </a:r>
          </a:p>
          <a:p>
            <a:pPr lvl="1"/>
            <a:r>
              <a:rPr lang="en-US" dirty="0" smtClean="0"/>
              <a:t>Government: interest groups, election contributions, connections, district lines</a:t>
            </a:r>
          </a:p>
          <a:p>
            <a:pPr lvl="1"/>
            <a:r>
              <a:rPr lang="en-US" dirty="0" smtClean="0"/>
              <a:t>Economic: upward spiral of investments and property, downward spiral of low pay and debt</a:t>
            </a:r>
          </a:p>
          <a:p>
            <a:pPr lvl="1"/>
            <a:r>
              <a:rPr lang="en-US" dirty="0" smtClean="0"/>
              <a:t>Family: instability, nutrition , preventative and mental health care</a:t>
            </a:r>
          </a:p>
          <a:p>
            <a:r>
              <a:rPr lang="en-US" dirty="0" smtClean="0"/>
              <a:t>Welfare for the Poor v. Non-poor</a:t>
            </a:r>
          </a:p>
          <a:p>
            <a:pPr lvl="1"/>
            <a:r>
              <a:rPr lang="en-US" dirty="0" smtClean="0"/>
              <a:t>Stigma: deserving or not</a:t>
            </a:r>
          </a:p>
          <a:p>
            <a:pPr lvl="1"/>
            <a:r>
              <a:rPr lang="en-US" dirty="0" smtClean="0"/>
              <a:t>Direct relief (food stamps, welfare, etc.) vs. “trickle down” economics (tax exemptions, incentives)</a:t>
            </a:r>
          </a:p>
          <a:p>
            <a:r>
              <a:rPr lang="en-US" i="1" dirty="0" smtClean="0"/>
              <a:t>“Myth” of social mobility?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371600"/>
            <a:ext cx="71628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Which perspective on stratification and inequality makes the most sense to you? </a:t>
            </a:r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4000" i="1" dirty="0" smtClean="0"/>
              <a:t>How does your position in society influence your perspective?</a:t>
            </a:r>
            <a:endParaRPr lang="en-US" sz="4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08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534400" cy="566738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/>
              <a:t>how you see it…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2514600"/>
            <a:ext cx="6248400" cy="3733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700" i="1" dirty="0" smtClean="0"/>
              <a:t>How do different social classes and groups view stratification and inequality?</a:t>
            </a:r>
          </a:p>
          <a:p>
            <a:pPr marL="0" indent="0">
              <a:buNone/>
            </a:pPr>
            <a:endParaRPr lang="en-US" sz="6700" i="1" dirty="0" smtClean="0"/>
          </a:p>
          <a:p>
            <a:pPr marL="0" indent="0">
              <a:buNone/>
            </a:pPr>
            <a:endParaRPr lang="en-US" sz="6700" i="1" dirty="0" smtClean="0"/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75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ociologyinfocus.com/wp-content/uploads/2012/09/iStock_000000275835Small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252" t="1204" r="5691"/>
          <a:stretch>
            <a:fillRect/>
          </a:stretch>
        </p:blipFill>
        <p:spPr bwMode="auto">
          <a:xfrm>
            <a:off x="304800" y="304800"/>
            <a:ext cx="8534400" cy="62500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INTEACTIONIST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8" r="1551"/>
          <a:stretch>
            <a:fillRect/>
          </a:stretch>
        </p:blipFill>
        <p:spPr bwMode="auto">
          <a:xfrm>
            <a:off x="304801" y="304800"/>
            <a:ext cx="85344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Founding Sociologist: Weber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Power and bureaucracy</a:t>
            </a:r>
            <a:endParaRPr lang="en-US" sz="3600" dirty="0" smtClean="0"/>
          </a:p>
          <a:p>
            <a:pPr lvl="1"/>
            <a:r>
              <a:rPr lang="en-US" dirty="0" smtClean="0"/>
              <a:t>Modern societies replace traditional or charismatic authority with more legitimate rational-legal authority</a:t>
            </a:r>
          </a:p>
          <a:p>
            <a:pPr lvl="1"/>
            <a:r>
              <a:rPr lang="en-US" dirty="0" smtClean="0"/>
              <a:t>The resulting bureaucracy c</a:t>
            </a:r>
            <a:r>
              <a:rPr lang="en-US" dirty="0" smtClean="0"/>
              <a:t>an trap individuals in a system that puts efficiency and control over all else</a:t>
            </a:r>
            <a:endParaRPr lang="en-US" dirty="0" smtClean="0"/>
          </a:p>
          <a:p>
            <a:r>
              <a:rPr lang="en-US" i="1" dirty="0" smtClean="0"/>
              <a:t>Protestant Ethic and the Spirit of Capitalism</a:t>
            </a:r>
          </a:p>
          <a:p>
            <a:pPr lvl="1"/>
            <a:r>
              <a:rPr lang="en-US" dirty="0" smtClean="0"/>
              <a:t>Perceptions of inequality and people in other classes are tied to our values</a:t>
            </a:r>
          </a:p>
          <a:p>
            <a:pPr lvl="1"/>
            <a:r>
              <a:rPr lang="en-US" dirty="0" smtClean="0"/>
              <a:t>Government decisions influenced by (sometimes competing) values of hard work, free enterprise, opportunity, prosperity,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8" r="1551"/>
          <a:stretch>
            <a:fillRect/>
          </a:stretch>
        </p:blipFill>
        <p:spPr bwMode="auto">
          <a:xfrm>
            <a:off x="304801" y="304800"/>
            <a:ext cx="8534400" cy="62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Modern Social Psychology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Socialization and Self</a:t>
            </a:r>
          </a:p>
          <a:p>
            <a:pPr lvl="1"/>
            <a:r>
              <a:rPr lang="en-US" dirty="0" smtClean="0"/>
              <a:t>Behavior is most heavily influenced by the social class into which we were born and raised</a:t>
            </a:r>
          </a:p>
          <a:p>
            <a:pPr lvl="1"/>
            <a:r>
              <a:rPr lang="en-US" dirty="0" smtClean="0"/>
              <a:t>Self-esteem is influenced by how others see us, so we tend to believe that we deserve our position in society</a:t>
            </a:r>
          </a:p>
          <a:p>
            <a:pPr lvl="1"/>
            <a:r>
              <a:rPr lang="en-US" dirty="0" smtClean="0"/>
              <a:t>Self-fulfilling prophecy: we tend to internalize and live up or down to others’ expectations, which can encourage or discourage social mobility</a:t>
            </a:r>
          </a:p>
          <a:p>
            <a:r>
              <a:rPr lang="en-US" dirty="0" smtClean="0"/>
              <a:t>Social Structure and Interaction</a:t>
            </a:r>
          </a:p>
          <a:p>
            <a:pPr lvl="1"/>
            <a:r>
              <a:rPr lang="en-US" dirty="0" smtClean="0"/>
              <a:t>Social classes, minority groups share common identity and outlook</a:t>
            </a:r>
          </a:p>
          <a:p>
            <a:pPr lvl="1"/>
            <a:r>
              <a:rPr lang="en-US" dirty="0" smtClean="0"/>
              <a:t>Power imbalance between groups can lead to conformity, coercion,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bgr.com/2012/03/apple-tim-cook-foxconn-2.jpe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8950"/>
          <a:stretch>
            <a:fillRect/>
          </a:stretch>
        </p:blipFill>
        <p:spPr bwMode="auto">
          <a:xfrm>
            <a:off x="312260" y="304800"/>
            <a:ext cx="852694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343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FUNCTIONALIST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bgr.com/2012/03/apple-tim-cook-foxconn-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950"/>
          <a:stretch>
            <a:fillRect/>
          </a:stretch>
        </p:blipFill>
        <p:spPr bwMode="auto">
          <a:xfrm>
            <a:off x="312260" y="304800"/>
            <a:ext cx="8526940" cy="6248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Founding Sociologist: Durkheim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The Division of </a:t>
            </a:r>
            <a:r>
              <a:rPr lang="en-US" sz="3600" i="1" dirty="0" err="1" smtClean="0"/>
              <a:t>Labour</a:t>
            </a:r>
            <a:r>
              <a:rPr lang="en-US" sz="3600" i="1" dirty="0" smtClean="0"/>
              <a:t> in Society</a:t>
            </a:r>
          </a:p>
          <a:p>
            <a:pPr lvl="1"/>
            <a:r>
              <a:rPr lang="en-US" dirty="0" smtClean="0"/>
              <a:t>Mechanical solidarity: traditional societies </a:t>
            </a:r>
            <a:r>
              <a:rPr lang="en-US" dirty="0" smtClean="0"/>
              <a:t>tied together by common goal of meeting basic needs</a:t>
            </a:r>
          </a:p>
          <a:p>
            <a:pPr lvl="1"/>
            <a:r>
              <a:rPr lang="en-US" dirty="0" smtClean="0"/>
              <a:t>Organic solidarity: complex, diverse societies </a:t>
            </a:r>
            <a:r>
              <a:rPr lang="en-US" dirty="0" smtClean="0"/>
              <a:t>tied together </a:t>
            </a:r>
            <a:r>
              <a:rPr lang="en-US" dirty="0" smtClean="0"/>
              <a:t>by the interdependence of division of labor and specialization</a:t>
            </a:r>
            <a:endParaRPr lang="en-US" dirty="0" smtClean="0"/>
          </a:p>
          <a:p>
            <a:pPr lvl="2"/>
            <a:r>
              <a:rPr lang="en-US" dirty="0" smtClean="0"/>
              <a:t>Inequality comes from natural </a:t>
            </a:r>
            <a:r>
              <a:rPr lang="en-US" dirty="0" smtClean="0"/>
              <a:t>hierarchy, based </a:t>
            </a:r>
            <a:r>
              <a:rPr lang="en-US" dirty="0" smtClean="0"/>
              <a:t>on merit and </a:t>
            </a:r>
            <a:r>
              <a:rPr lang="en-US" dirty="0" smtClean="0"/>
              <a:t>value to </a:t>
            </a:r>
            <a:r>
              <a:rPr lang="en-US" dirty="0" smtClean="0"/>
              <a:t>society, w</a:t>
            </a:r>
            <a:r>
              <a:rPr lang="en-US" dirty="0" smtClean="0"/>
              <a:t>ith some regulation to prevent conflict/chaos</a:t>
            </a:r>
            <a:endParaRPr lang="en-US" dirty="0" smtClean="0"/>
          </a:p>
          <a:p>
            <a:pPr lvl="2"/>
            <a:r>
              <a:rPr lang="en-US" dirty="0" smtClean="0"/>
              <a:t>Individuals </a:t>
            </a:r>
            <a:r>
              <a:rPr lang="en-US" dirty="0" smtClean="0"/>
              <a:t>who lack strong ties to </a:t>
            </a:r>
            <a:r>
              <a:rPr lang="en-US" dirty="0" smtClean="0"/>
              <a:t>and internalization of </a:t>
            </a:r>
            <a:r>
              <a:rPr lang="en-US" dirty="0" smtClean="0"/>
              <a:t>the social order can suffer from anomie, leading to outcomes like suicide or deviance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bgr.com/2012/03/apple-tim-cook-foxconn-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950"/>
          <a:stretch>
            <a:fillRect/>
          </a:stretch>
        </p:blipFill>
        <p:spPr bwMode="auto">
          <a:xfrm>
            <a:off x="312260" y="304800"/>
            <a:ext cx="8526940" cy="6248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Modern Functionalism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When inequality is dysfunctional</a:t>
            </a:r>
          </a:p>
          <a:p>
            <a:pPr lvl="1"/>
            <a:r>
              <a:rPr lang="en-US" dirty="0" smtClean="0"/>
              <a:t>Reform </a:t>
            </a:r>
            <a:r>
              <a:rPr lang="en-US" dirty="0" smtClean="0"/>
              <a:t>w</a:t>
            </a:r>
            <a:r>
              <a:rPr lang="en-US" dirty="0" smtClean="0"/>
              <a:t>ill result from the evolution of the collective consciousness  (beliefs, values, norms)</a:t>
            </a:r>
          </a:p>
          <a:p>
            <a:pPr lvl="1"/>
            <a:r>
              <a:rPr lang="en-US" dirty="0" smtClean="0"/>
              <a:t>In a democracy, the best ideas for reform win out in the “marketplace of ideas” and competition between parties/interest groups</a:t>
            </a:r>
          </a:p>
          <a:p>
            <a:r>
              <a:rPr lang="en-US" sz="3600" dirty="0" smtClean="0"/>
              <a:t>The role of social institutions</a:t>
            </a:r>
          </a:p>
          <a:p>
            <a:pPr lvl="1"/>
            <a:r>
              <a:rPr lang="en-US" dirty="0" smtClean="0"/>
              <a:t>More women in the workforce &gt; greater power/voice in society and family</a:t>
            </a:r>
          </a:p>
          <a:p>
            <a:pPr lvl="1"/>
            <a:r>
              <a:rPr lang="en-US" dirty="0" smtClean="0"/>
              <a:t>Government redistribution of wealth &gt; disruptions in the market economy</a:t>
            </a:r>
          </a:p>
          <a:p>
            <a:pPr lvl="1"/>
            <a:r>
              <a:rPr lang="en-US" dirty="0" smtClean="0"/>
              <a:t>Cooperation of schools and religious organizations &gt; provide community safety net for families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581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Stratification  and Inequality</vt:lpstr>
      <vt:lpstr>how you see it…</vt:lpstr>
      <vt:lpstr>Slide 3</vt:lpstr>
      <vt:lpstr>INTEACTIONIST</vt:lpstr>
      <vt:lpstr>Founding Sociologist: Weber</vt:lpstr>
      <vt:lpstr>Modern Social Psychology</vt:lpstr>
      <vt:lpstr>FUNCTIONALIST</vt:lpstr>
      <vt:lpstr>Founding Sociologist: Durkheim</vt:lpstr>
      <vt:lpstr>Modern Functionalism</vt:lpstr>
      <vt:lpstr>CONFLICT</vt:lpstr>
      <vt:lpstr>Founding Sociologist: Marx</vt:lpstr>
      <vt:lpstr>Modern Conflict Theory</vt:lpstr>
      <vt:lpstr>Slide 13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Stratification</dc:title>
  <dc:creator>WCPSS</dc:creator>
  <cp:lastModifiedBy>nmosley</cp:lastModifiedBy>
  <cp:revision>135</cp:revision>
  <dcterms:created xsi:type="dcterms:W3CDTF">2010-04-16T18:14:26Z</dcterms:created>
  <dcterms:modified xsi:type="dcterms:W3CDTF">2015-04-15T18:47:15Z</dcterms:modified>
</cp:coreProperties>
</file>