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3" r:id="rId3"/>
    <p:sldId id="286" r:id="rId4"/>
    <p:sldId id="290" r:id="rId5"/>
    <p:sldId id="287" r:id="rId6"/>
    <p:sldId id="288" r:id="rId7"/>
    <p:sldId id="291" r:id="rId8"/>
    <p:sldId id="280" r:id="rId9"/>
    <p:sldId id="293" r:id="rId10"/>
    <p:sldId id="284" r:id="rId11"/>
    <p:sldId id="292" r:id="rId12"/>
    <p:sldId id="272" r:id="rId13"/>
    <p:sldId id="294" r:id="rId14"/>
    <p:sldId id="301" r:id="rId15"/>
    <p:sldId id="296" r:id="rId16"/>
    <p:sldId id="298" r:id="rId17"/>
    <p:sldId id="299" r:id="rId18"/>
    <p:sldId id="289" r:id="rId19"/>
    <p:sldId id="30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BDE"/>
    <a:srgbClr val="F0C380"/>
    <a:srgbClr val="6ABCC2"/>
    <a:srgbClr val="EAAA4C"/>
    <a:srgbClr val="D1DD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19EB2-733E-4DFF-8B7B-2B2794C8A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DDB67-8853-4357-BB92-4889C4969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DE670-53FC-4449-9327-F581F1F62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4AD53-C8BC-4B4F-93AB-AA2C4E2C7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4929F-929F-4755-A379-940AAC9A1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E2A03-2883-447A-96F6-2E9BCC5B1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38BF-D624-4DDA-8F98-AAAFB1D2C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84DD6-124F-4F06-BA0E-0BFFDC60B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D5ED4-B36F-423E-AED8-829C8B61A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7EA38-55C3-4DCC-8597-BD19DA101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FCE5E-AA85-46C2-A856-4B3167B0F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908D-4DE6-46D4-AE9D-A3420B116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D0E5E-D6FF-4E76-A53E-7646AE52F5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LvxeOaEdzf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_2Kt4moES0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market_10228328_xs"/>
          <p:cNvPicPr>
            <a:picLocks noChangeAspect="1" noChangeArrowheads="1"/>
          </p:cNvPicPr>
          <p:nvPr/>
        </p:nvPicPr>
        <p:blipFill>
          <a:blip r:embed="rId2" cstate="print">
            <a:lum bright="28000" contrast="-36000"/>
          </a:blip>
          <a:srcRect l="7454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0" y="762000"/>
            <a:ext cx="762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The Economy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115032"/>
            <a:ext cx="6705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How can we determine how the economy is doing overall?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How does government try to help when things are not going well?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440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Pj04384580000[1]"/>
          <p:cNvPicPr>
            <a:picLocks noChangeAspect="1" noChangeArrowheads="1"/>
          </p:cNvPicPr>
          <p:nvPr/>
        </p:nvPicPr>
        <p:blipFill>
          <a:blip r:embed="rId2" cstate="print">
            <a:lum bright="50000" contrast="-56000"/>
          </a:blip>
          <a:srcRect l="6224" t="11858" b="177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Housing Crash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2437"/>
            <a:ext cx="7391400" cy="4525963"/>
          </a:xfrm>
        </p:spPr>
        <p:txBody>
          <a:bodyPr/>
          <a:lstStyle/>
          <a:p>
            <a:r>
              <a:rPr lang="en-US" sz="2800" dirty="0" smtClean="0"/>
              <a:t>Market got inflated (“Bubble”)</a:t>
            </a:r>
          </a:p>
          <a:p>
            <a:pPr lvl="1"/>
            <a:r>
              <a:rPr lang="en-US" sz="2400" dirty="0" smtClean="0"/>
              <a:t>Low interest rates increased </a:t>
            </a:r>
            <a:br>
              <a:rPr lang="en-US" sz="2400" dirty="0" smtClean="0"/>
            </a:br>
            <a:r>
              <a:rPr lang="en-US" sz="2400" dirty="0" smtClean="0"/>
              <a:t>home loans</a:t>
            </a:r>
          </a:p>
          <a:p>
            <a:pPr lvl="1"/>
            <a:r>
              <a:rPr lang="en-US" sz="2400" dirty="0" smtClean="0"/>
              <a:t>Banks offered risky “sub-prime” mortgages</a:t>
            </a:r>
          </a:p>
          <a:p>
            <a:pPr lvl="2"/>
            <a:r>
              <a:rPr lang="en-US" sz="2000" dirty="0" smtClean="0">
                <a:hlinkClick r:id="rId3"/>
              </a:rPr>
              <a:t>Sub-Prime Video</a:t>
            </a:r>
            <a:endParaRPr lang="en-US" sz="2000" dirty="0" smtClean="0"/>
          </a:p>
          <a:p>
            <a:r>
              <a:rPr lang="en-US" sz="2800" dirty="0" smtClean="0"/>
              <a:t>Builders took out more loans</a:t>
            </a:r>
          </a:p>
          <a:p>
            <a:pPr lvl="1"/>
            <a:r>
              <a:rPr lang="en-US" sz="2400" dirty="0" smtClean="0"/>
              <a:t>To increase production to meet greater demand</a:t>
            </a:r>
          </a:p>
          <a:p>
            <a:pPr lvl="1"/>
            <a:r>
              <a:rPr lang="en-US" sz="2400" dirty="0" smtClean="0"/>
              <a:t>To cover increasing costs due to rising oil prices</a:t>
            </a:r>
          </a:p>
          <a:p>
            <a:r>
              <a:rPr lang="en-US" sz="2800" dirty="0" smtClean="0"/>
              <a:t>Surplus caused resale values to plunge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6681">
            <a:off x="6273126" y="1589953"/>
            <a:ext cx="2424241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MPj04409130000[1]"/>
          <p:cNvPicPr>
            <a:picLocks noChangeAspect="1" noChangeArrowheads="1"/>
          </p:cNvPicPr>
          <p:nvPr/>
        </p:nvPicPr>
        <p:blipFill>
          <a:blip r:embed="rId2" cstate="print">
            <a:lum bright="34000" contrast="-40000"/>
          </a:blip>
          <a:srcRect/>
          <a:stretch>
            <a:fillRect/>
          </a:stretch>
        </p:blipFill>
        <p:spPr bwMode="auto">
          <a:xfrm>
            <a:off x="-2" y="0"/>
            <a:ext cx="9144001" cy="6859588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Credit Crunch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981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Lenders realized assets were </a:t>
            </a:r>
            <a:r>
              <a:rPr lang="en-US" sz="2800" dirty="0" smtClean="0"/>
              <a:t>over-valued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Borrowers defaulted on loans and lenders demanded repayment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Financial institutions froze credit, hurting businesses that rely on loans to </a:t>
            </a:r>
            <a:r>
              <a:rPr lang="en-US" sz="2800" dirty="0" smtClean="0"/>
              <a:t>operate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Government “bail out” money was used to </a:t>
            </a:r>
            <a:br>
              <a:rPr lang="en-US" sz="2800" dirty="0" smtClean="0"/>
            </a:br>
            <a:r>
              <a:rPr lang="en-US" sz="2800" dirty="0" smtClean="0"/>
              <a:t>try to prevent foreclosures and bank failures, </a:t>
            </a:r>
            <a:br>
              <a:rPr lang="en-US" sz="2800" dirty="0" smtClean="0"/>
            </a:br>
            <a:r>
              <a:rPr lang="en-US" sz="2800" dirty="0" smtClean="0"/>
              <a:t>get credit flowing again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i="1" dirty="0" smtClean="0"/>
              <a:t>What should the government do?</a:t>
            </a:r>
            <a:endParaRPr lang="en-US" sz="28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059112"/>
            <a:ext cx="4040188" cy="3951288"/>
          </a:xfrm>
        </p:spPr>
        <p:txBody>
          <a:bodyPr/>
          <a:lstStyle/>
          <a:p>
            <a:r>
              <a:rPr lang="en-US" dirty="0" smtClean="0"/>
              <a:t>Goal: To jump start the economy during a period of contraction</a:t>
            </a:r>
          </a:p>
          <a:p>
            <a:pPr lvl="1"/>
            <a:r>
              <a:rPr lang="en-US" dirty="0" smtClean="0"/>
              <a:t>Cut taxes to </a:t>
            </a:r>
            <a:r>
              <a:rPr lang="en-US" smtClean="0"/>
              <a:t>“stimulate” spending </a:t>
            </a:r>
            <a:r>
              <a:rPr lang="en-US" dirty="0" smtClean="0"/>
              <a:t>and hiring</a:t>
            </a:r>
          </a:p>
          <a:p>
            <a:pPr lvl="1"/>
            <a:r>
              <a:rPr lang="en-US" dirty="0" smtClean="0"/>
              <a:t>Increase government spending on services to help those in need</a:t>
            </a:r>
          </a:p>
          <a:p>
            <a:pPr lvl="1"/>
            <a:r>
              <a:rPr lang="en-US" dirty="0" smtClean="0"/>
              <a:t>Balance the two to avoid excessive deficits and debt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3135312"/>
            <a:ext cx="4041775" cy="3951288"/>
          </a:xfrm>
        </p:spPr>
        <p:txBody>
          <a:bodyPr/>
          <a:lstStyle/>
          <a:p>
            <a:r>
              <a:rPr lang="en-US" dirty="0" smtClean="0"/>
              <a:t>Goal: To adjust money supply to meet the needs of the economy</a:t>
            </a:r>
          </a:p>
          <a:p>
            <a:pPr lvl="1"/>
            <a:r>
              <a:rPr lang="en-US" dirty="0" smtClean="0"/>
              <a:t>Expansionary: Increase money supply to encourage spending during a recession</a:t>
            </a:r>
          </a:p>
          <a:p>
            <a:pPr lvl="1"/>
            <a:r>
              <a:rPr lang="en-US" dirty="0" err="1" smtClean="0"/>
              <a:t>Contractionary</a:t>
            </a:r>
            <a:r>
              <a:rPr lang="en-US" dirty="0" smtClean="0"/>
              <a:t>: Decrease money supply to combat inflation during a peak</a:t>
            </a:r>
          </a:p>
        </p:txBody>
      </p:sp>
      <p:pic>
        <p:nvPicPr>
          <p:cNvPr id="40962" name="Picture 2" descr="http://www.southeastcoalash.org/wp-content/uploads/2012/05/congress.jpg"/>
          <p:cNvPicPr>
            <a:picLocks noChangeAspect="1" noChangeArrowheads="1"/>
          </p:cNvPicPr>
          <p:nvPr/>
        </p:nvPicPr>
        <p:blipFill>
          <a:blip r:embed="rId2" cstate="print"/>
          <a:srcRect l="10667" t="4893" r="13333"/>
          <a:stretch>
            <a:fillRect/>
          </a:stretch>
        </p:blipFill>
        <p:spPr bwMode="auto">
          <a:xfrm>
            <a:off x="1143000" y="1143000"/>
            <a:ext cx="2438400" cy="1663032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29718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Policy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/>
          <a:srcRect b="8369"/>
          <a:stretch>
            <a:fillRect/>
          </a:stretch>
        </p:blipFill>
        <p:spPr bwMode="auto">
          <a:xfrm>
            <a:off x="5410200" y="1143000"/>
            <a:ext cx="24384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abclocal.go.com/images/wtvd/cms_exf_2007/_video_wn_images/7377805_600x33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24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Taxes and Budget Basics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00600"/>
          </a:xfrm>
        </p:spPr>
        <p:txBody>
          <a:bodyPr/>
          <a:lstStyle/>
          <a:p>
            <a:r>
              <a:rPr lang="en-US" sz="2000" i="1" dirty="0" smtClean="0"/>
              <a:t>Review: Who controls taxes? The budget?</a:t>
            </a:r>
            <a:br>
              <a:rPr lang="en-US" sz="2000" i="1" dirty="0" smtClean="0"/>
            </a:br>
            <a:endParaRPr lang="en-US" sz="2000" i="1" dirty="0" smtClean="0"/>
          </a:p>
          <a:p>
            <a:r>
              <a:rPr lang="en-US" sz="2000" dirty="0" smtClean="0"/>
              <a:t>Taxes help generate revenue</a:t>
            </a:r>
          </a:p>
          <a:p>
            <a:pPr lvl="1"/>
            <a:r>
              <a:rPr lang="en-US" sz="2000" dirty="0" smtClean="0"/>
              <a:t>Collected at federal, state, and local levels</a:t>
            </a:r>
          </a:p>
          <a:p>
            <a:pPr lvl="1"/>
            <a:r>
              <a:rPr lang="en-US" sz="2000" dirty="0" smtClean="0"/>
              <a:t>Paid by individuals and businesses</a:t>
            </a:r>
          </a:p>
          <a:p>
            <a:pPr lvl="1"/>
            <a:r>
              <a:rPr lang="en-US" sz="2000" dirty="0" smtClean="0"/>
              <a:t>Different philosophies = Benefits received (sales) vs. Ability to pay (income)</a:t>
            </a:r>
          </a:p>
          <a:p>
            <a:pPr lvl="1"/>
            <a:r>
              <a:rPr lang="en-US" sz="2000" dirty="0" smtClean="0"/>
              <a:t>Based on percentage (progressive = income, flat = property, regressive = sales)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Budget = Revenue – Expenditures</a:t>
            </a:r>
          </a:p>
          <a:p>
            <a:pPr lvl="1"/>
            <a:r>
              <a:rPr lang="en-US" sz="2000" dirty="0" smtClean="0"/>
              <a:t>Deficit is how much expenditures exceed </a:t>
            </a:r>
            <a:br>
              <a:rPr lang="en-US" sz="2000" dirty="0" smtClean="0"/>
            </a:br>
            <a:r>
              <a:rPr lang="en-US" sz="2000" dirty="0" smtClean="0"/>
              <a:t>revenues in a fiscal year</a:t>
            </a:r>
          </a:p>
          <a:p>
            <a:pPr lvl="2"/>
            <a:r>
              <a:rPr lang="en-US" sz="1800" i="1" dirty="0" smtClean="0"/>
              <a:t>Have we ever had a surplus?</a:t>
            </a:r>
          </a:p>
          <a:p>
            <a:pPr lvl="1"/>
            <a:r>
              <a:rPr lang="en-US" sz="2000" dirty="0" smtClean="0"/>
              <a:t>Debt accumulates over time (like wealth)</a:t>
            </a:r>
          </a:p>
        </p:txBody>
      </p:sp>
      <p:pic>
        <p:nvPicPr>
          <p:cNvPr id="1032" name="Picture 8" descr="C:\Documents and Settings\nmosley\Local Settings\Temporary Internet Files\Content.IE5\VRVJ68M7\MC9003835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1981200" cy="1940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i="1" dirty="0" smtClean="0"/>
              <a:t>What are the pros and cons </a:t>
            </a:r>
            <a:br>
              <a:rPr lang="en-US" sz="3200" i="1" dirty="0" smtClean="0"/>
            </a:br>
            <a:r>
              <a:rPr lang="en-US" sz="3200" i="1" dirty="0" smtClean="0"/>
              <a:t>of different fiscal policies?</a:t>
            </a:r>
            <a:endParaRPr lang="en-US" sz="3200" i="1" dirty="0"/>
          </a:p>
        </p:txBody>
      </p:sp>
      <p:pic>
        <p:nvPicPr>
          <p:cNvPr id="9" name="Picture 4" descr="http://www.acting-man.com/blog/media/2012/12/fiscal-cliff-GRAVITY-c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3417174" cy="274978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76400"/>
            <a:ext cx="4667250" cy="433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nmosley\Local Settings\Temporary Internet Files\Content.IE5\EUHB35VS\MC9000566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1961804" cy="129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16610"/>
          <a:ext cx="8534400" cy="6388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4737"/>
                <a:gridCol w="2283863"/>
                <a:gridCol w="2362200"/>
                <a:gridCol w="2133600"/>
              </a:tblGrid>
              <a:tr h="8055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Tools of</a:t>
                      </a:r>
                    </a:p>
                    <a:p>
                      <a:pPr algn="ctr"/>
                      <a:r>
                        <a:rPr lang="en-US" sz="3200" b="1" dirty="0" smtClean="0"/>
                        <a:t>The</a:t>
                      </a:r>
                      <a:r>
                        <a:rPr lang="en-US" sz="3200" b="1" baseline="0" dirty="0" smtClean="0"/>
                        <a:t> Fed</a:t>
                      </a:r>
                      <a:endParaRPr lang="en-US" sz="32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Open-Market Operations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Reserve Requirement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Discount</a:t>
                      </a:r>
                      <a:r>
                        <a:rPr lang="en-US" b="1" baseline="0" dirty="0" smtClean="0"/>
                        <a:t> Rate</a:t>
                      </a:r>
                      <a:endParaRPr lang="en-US" b="1" dirty="0"/>
                    </a:p>
                  </a:txBody>
                  <a:tcPr anchor="ctr" anchorCtr="1"/>
                </a:tc>
              </a:tr>
              <a:tr h="17820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Illustration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277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Definition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Exchange of government bonds and T-bills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much money must be kept in reserve by banks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interest rate it offers</a:t>
                      </a:r>
                      <a:r>
                        <a:rPr lang="en-US" baseline="0" dirty="0" smtClean="0"/>
                        <a:t> to banks for additional money</a:t>
                      </a:r>
                      <a:endParaRPr lang="en-US" dirty="0"/>
                    </a:p>
                  </a:txBody>
                  <a:tcPr anchor="ctr" anchorCtr="1"/>
                </a:tc>
              </a:tr>
              <a:tr h="13455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 expand money supply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Buy bonds with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new dollars to go into circulation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the RR</a:t>
                      </a:r>
                      <a:r>
                        <a:rPr lang="en-US" baseline="0" dirty="0" smtClean="0"/>
                        <a:t> so banks lend out more money to be spent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</a:t>
                      </a:r>
                      <a:r>
                        <a:rPr lang="en-US" baseline="0" dirty="0" smtClean="0"/>
                        <a:t> interest rates to encourage borrowing and spending</a:t>
                      </a:r>
                      <a:endParaRPr lang="en-US" dirty="0"/>
                    </a:p>
                  </a:txBody>
                  <a:tcPr anchor="ctr" anchorCtr="1"/>
                </a:tc>
              </a:tr>
              <a:tr h="103504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 contract money supply</a:t>
                      </a:r>
                      <a:endParaRPr lang="en-US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Sell bonds for dollars to pull them out of circulation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Raise the RR so more money is kept</a:t>
                      </a:r>
                      <a:r>
                        <a:rPr lang="en-US" baseline="0" dirty="0" smtClean="0"/>
                        <a:t> in banks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Raise interest rates to discourage</a:t>
                      </a:r>
                      <a:r>
                        <a:rPr lang="en-US" baseline="0" dirty="0" smtClean="0"/>
                        <a:t> borrowing and encourage saving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4" name="Picture 2" descr="https://lh6.googleusercontent.com/-KjUR70tP4zs/TW5ZIoBp6vI/AAAAAAAANMk/ZB4FvkJGFeE/s1600/us-treasury-bo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1177053" cy="1390650"/>
          </a:xfrm>
          <a:prstGeom prst="rect">
            <a:avLst/>
          </a:prstGeom>
          <a:noFill/>
        </p:spPr>
      </p:pic>
      <p:pic>
        <p:nvPicPr>
          <p:cNvPr id="6" name="Picture 2" descr="http://bayareaconnect.com/wp-content/uploads/2011/interestrat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447800"/>
            <a:ext cx="1371600" cy="1371600"/>
          </a:xfrm>
          <a:prstGeom prst="rect">
            <a:avLst/>
          </a:prstGeom>
          <a:noFill/>
        </p:spPr>
      </p:pic>
      <p:pic>
        <p:nvPicPr>
          <p:cNvPr id="5" name="Picture 1" descr="C:\Documents and Settings\nmosley\Local Settings\Temporary Internet Files\Content.IE5\HOU1JTKM\MC9002155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1447800" cy="1357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ersonal.psu.edu/~dxl31/econ4/Spring_2006/monetary_policy.png"/>
          <p:cNvPicPr>
            <a:picLocks noChangeAspect="1" noChangeArrowheads="1"/>
          </p:cNvPicPr>
          <p:nvPr/>
        </p:nvPicPr>
        <p:blipFill>
          <a:blip r:embed="rId2" cstate="print"/>
          <a:srcRect b="45258"/>
          <a:stretch>
            <a:fillRect/>
          </a:stretch>
        </p:blipFill>
        <p:spPr bwMode="auto">
          <a:xfrm>
            <a:off x="2362200" y="4079949"/>
            <a:ext cx="4715376" cy="2778051"/>
          </a:xfrm>
          <a:prstGeom prst="rect">
            <a:avLst/>
          </a:prstGeom>
          <a:noFill/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the pros and cons </a:t>
            </a:r>
            <a:b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the</a:t>
            </a:r>
            <a:r>
              <a:rPr kumimoji="0" lang="en-US" sz="32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Fed’s monetary policies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www.batr.org/sitebuildercontent/sitebuilderpictures/qe2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3810000" cy="285750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6/63/USCurrency_Federal_Reserve.jpg/220px-USCurrency_Federal_Rese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4344">
            <a:off x="6088355" y="1989919"/>
            <a:ext cx="1862018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5" name="Picture 147"/>
          <p:cNvPicPr>
            <a:picLocks noChangeAspect="1" noChangeArrowheads="1"/>
          </p:cNvPicPr>
          <p:nvPr/>
        </p:nvPicPr>
        <p:blipFill>
          <a:blip r:embed="rId2" cstate="print">
            <a:lum bright="52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The Great Depression</a:t>
            </a:r>
            <a:br>
              <a:rPr lang="en-US" sz="4000" b="1" dirty="0" smtClean="0"/>
            </a:br>
            <a:r>
              <a:rPr lang="en-US" sz="4000" b="1" dirty="0" smtClean="0"/>
              <a:t>vs. Recession of 2009</a:t>
            </a:r>
            <a:endParaRPr lang="en-US" sz="4000" b="1" dirty="0"/>
          </a:p>
        </p:txBody>
      </p:sp>
      <p:graphicFrame>
        <p:nvGraphicFramePr>
          <p:cNvPr id="7313" name="Group 145"/>
          <p:cNvGraphicFramePr>
            <a:graphicFrameLocks noGrp="1"/>
          </p:cNvGraphicFramePr>
          <p:nvPr>
            <p:ph type="tbl" idx="1"/>
          </p:nvPr>
        </p:nvGraphicFramePr>
        <p:xfrm>
          <a:off x="457200" y="1973897"/>
          <a:ext cx="8229600" cy="450310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Bank Failures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9,000 (50%)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 (.6%)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Unemployment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 Jones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Emergency spending programs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1.5% GDP for 1 year 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1934 budget deficit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2.5% GDP for 2 years</a:t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2009 Reinvestment and Recovery 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 in money supply by the Fed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4040188" cy="5334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What has changed?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4040188" cy="4754563"/>
          </a:xfrm>
        </p:spPr>
        <p:txBody>
          <a:bodyPr/>
          <a:lstStyle/>
          <a:p>
            <a:r>
              <a:rPr lang="en-US" dirty="0" smtClean="0"/>
              <a:t>Better understanding of supply/demand and the business cycle</a:t>
            </a:r>
          </a:p>
          <a:p>
            <a:r>
              <a:rPr lang="en-US" dirty="0" smtClean="0"/>
              <a:t>Tighter regulation of banks and insurance of accounts (Fed, FDIC)</a:t>
            </a:r>
          </a:p>
          <a:p>
            <a:r>
              <a:rPr lang="en-US" dirty="0" smtClean="0"/>
              <a:t>Greater oversight of stock market practices (SEC)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govt</a:t>
            </a:r>
            <a:r>
              <a:rPr lang="en-US" dirty="0" smtClean="0"/>
              <a:t> programs to increase employment and provide assistance (SSA)</a:t>
            </a:r>
          </a:p>
          <a:p>
            <a:r>
              <a:rPr lang="en-US" i="1" dirty="0" smtClean="0"/>
              <a:t>Other?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73625" y="350838"/>
            <a:ext cx="4041775" cy="639762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What hasn’t changed?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97425" y="1382712"/>
            <a:ext cx="4041775" cy="3951288"/>
          </a:xfrm>
        </p:spPr>
        <p:txBody>
          <a:bodyPr/>
          <a:lstStyle/>
          <a:p>
            <a:r>
              <a:rPr lang="en-US" sz="2350" dirty="0" smtClean="0"/>
              <a:t>Too much credit used by producers, consumers</a:t>
            </a:r>
          </a:p>
          <a:p>
            <a:r>
              <a:rPr lang="en-US" sz="2350" dirty="0" smtClean="0"/>
              <a:t>Overconfidence in peak times = risky investments</a:t>
            </a:r>
          </a:p>
          <a:p>
            <a:r>
              <a:rPr lang="en-US" sz="2350" dirty="0" smtClean="0"/>
              <a:t>Interdependence causes disruptions in trade and access to resources</a:t>
            </a:r>
          </a:p>
          <a:p>
            <a:r>
              <a:rPr lang="en-US" sz="2350" dirty="0" smtClean="0"/>
              <a:t>Parties disagree over fiscal and monetary policy</a:t>
            </a:r>
          </a:p>
          <a:p>
            <a:r>
              <a:rPr lang="en-US" sz="2350" dirty="0" smtClean="0"/>
              <a:t>Gap between the rich and poor is growing larger</a:t>
            </a:r>
          </a:p>
          <a:p>
            <a:r>
              <a:rPr lang="en-US" sz="2350" i="1" dirty="0" smtClean="0"/>
              <a:t>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609600"/>
            <a:ext cx="42910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38" y="762000"/>
            <a:ext cx="41132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What can cause macroeconomic changes to occur?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Business Cycle</a:t>
            </a:r>
          </a:p>
        </p:txBody>
      </p:sp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4495800"/>
            <a:ext cx="3124200" cy="2049674"/>
          </a:xfrm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Y-axis = Output, often GDP</a:t>
            </a:r>
          </a:p>
          <a:p>
            <a:endParaRPr lang="en-US" dirty="0" smtClean="0"/>
          </a:p>
          <a:p>
            <a:r>
              <a:rPr lang="en-US" dirty="0" smtClean="0"/>
              <a:t>X-axis = Time in months</a:t>
            </a:r>
          </a:p>
          <a:p>
            <a:endParaRPr lang="en-US" dirty="0" smtClean="0"/>
          </a:p>
          <a:p>
            <a:r>
              <a:rPr lang="en-US" dirty="0" smtClean="0"/>
              <a:t>Peak = Highest level of prosperity</a:t>
            </a:r>
          </a:p>
          <a:p>
            <a:endParaRPr lang="en-US" dirty="0" smtClean="0"/>
          </a:p>
          <a:p>
            <a:r>
              <a:rPr lang="en-US" dirty="0" smtClean="0"/>
              <a:t>Trough = Lowest point of contraction</a:t>
            </a:r>
          </a:p>
          <a:p>
            <a:endParaRPr lang="en-US" dirty="0" smtClean="0"/>
          </a:p>
          <a:p>
            <a:r>
              <a:rPr lang="en-US" dirty="0" smtClean="0"/>
              <a:t>Recession = 6 months or more of contraction</a:t>
            </a:r>
          </a:p>
          <a:p>
            <a:endParaRPr lang="en-US" dirty="0" smtClean="0"/>
          </a:p>
          <a:p>
            <a:r>
              <a:rPr lang="en-US" dirty="0" smtClean="0"/>
              <a:t>Depression = Prolonged period, at least several years</a:t>
            </a:r>
          </a:p>
          <a:p>
            <a:endParaRPr lang="en-US" dirty="0" smtClean="0"/>
          </a:p>
          <a:p>
            <a:r>
              <a:rPr lang="en-US" i="1" dirty="0" smtClean="0"/>
              <a:t>Where are we now?</a:t>
            </a:r>
          </a:p>
          <a:p>
            <a:r>
              <a:rPr lang="en-US" i="1" dirty="0" smtClean="0"/>
              <a:t>Can we avoid recessions?</a:t>
            </a:r>
            <a:endParaRPr lang="en-US" i="1" dirty="0"/>
          </a:p>
        </p:txBody>
      </p:sp>
      <p:pic>
        <p:nvPicPr>
          <p:cNvPr id="6" name="Picture 2" descr="http://www.thebluecollarinvestor.com/blog/wp-content/uploads/2008/11/business-cycle-graph-be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05200" cy="264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864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Image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6096000" cy="4100513"/>
          </a:xfrm>
          <a:prstGeom prst="rect">
            <a:avLst/>
          </a:prstGeom>
          <a:noFill/>
        </p:spPr>
      </p:pic>
      <p:pic>
        <p:nvPicPr>
          <p:cNvPr id="35845" name="Picture 5" descr="cr-recession-depression-smal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39624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laybennett.com/images/archivetoons/economic_forecast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073" r="2364" b="2222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Indicators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837"/>
            <a:ext cx="4038600" cy="4525963"/>
          </a:xfrm>
        </p:spPr>
        <p:txBody>
          <a:bodyPr/>
          <a:lstStyle/>
          <a:p>
            <a:r>
              <a:rPr lang="en-US" sz="2800" dirty="0" smtClean="0"/>
              <a:t>Average Prices</a:t>
            </a:r>
          </a:p>
          <a:p>
            <a:endParaRPr lang="en-US" sz="2800" dirty="0" smtClean="0"/>
          </a:p>
          <a:p>
            <a:r>
              <a:rPr lang="en-US" sz="2800" dirty="0" smtClean="0"/>
              <a:t>Unemployment Rate</a:t>
            </a:r>
          </a:p>
          <a:p>
            <a:endParaRPr lang="en-US" sz="2800" dirty="0" smtClean="0"/>
          </a:p>
          <a:p>
            <a:r>
              <a:rPr lang="en-US" sz="2800" dirty="0" smtClean="0"/>
              <a:t>Production/Output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New Businesses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74837"/>
            <a:ext cx="4038600" cy="4525963"/>
          </a:xfrm>
        </p:spPr>
        <p:txBody>
          <a:bodyPr/>
          <a:lstStyle/>
          <a:p>
            <a:r>
              <a:rPr lang="en-US" dirty="0"/>
              <a:t>Business </a:t>
            </a:r>
            <a:r>
              <a:rPr lang="en-US" dirty="0" smtClean="0"/>
              <a:t>Failures</a:t>
            </a:r>
          </a:p>
          <a:p>
            <a:endParaRPr lang="en-US" dirty="0"/>
          </a:p>
          <a:p>
            <a:r>
              <a:rPr lang="en-US" dirty="0"/>
              <a:t>Consumer </a:t>
            </a:r>
            <a:r>
              <a:rPr lang="en-US" dirty="0" smtClean="0"/>
              <a:t>Spending</a:t>
            </a:r>
          </a:p>
          <a:p>
            <a:endParaRPr lang="en-US" dirty="0"/>
          </a:p>
          <a:p>
            <a:r>
              <a:rPr lang="en-US" dirty="0"/>
              <a:t>Housing </a:t>
            </a:r>
            <a:r>
              <a:rPr lang="en-US" dirty="0" smtClean="0"/>
              <a:t>Starts</a:t>
            </a:r>
          </a:p>
          <a:p>
            <a:endParaRPr lang="en-US" dirty="0"/>
          </a:p>
          <a:p>
            <a:r>
              <a:rPr lang="en-US" dirty="0"/>
              <a:t>Stock Market Index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Rise in the average price of goods and services</a:t>
            </a:r>
          </a:p>
          <a:p>
            <a:r>
              <a:rPr lang="en-US" sz="2800" dirty="0" smtClean="0"/>
              <a:t>Measured by the Consumer Price Index (CPI)</a:t>
            </a:r>
          </a:p>
          <a:p>
            <a:pPr lvl="1"/>
            <a:r>
              <a:rPr lang="en-US" sz="2400" dirty="0" smtClean="0"/>
              <a:t>Monthly survey of 400 commonly used products</a:t>
            </a:r>
          </a:p>
          <a:p>
            <a:endParaRPr lang="en-US" sz="2800" i="1" dirty="0" smtClean="0"/>
          </a:p>
        </p:txBody>
      </p:sp>
      <p:pic>
        <p:nvPicPr>
          <p:cNvPr id="4" name="Picture 2" descr="http://www.socalbubble.com/wp-content/uploads/2007/10/dollar_toi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00400"/>
            <a:ext cx="3557588" cy="283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0270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Causes?</a:t>
            </a:r>
          </a:p>
          <a:p>
            <a:endParaRPr lang="en-US" sz="2400" i="1" dirty="0" smtClean="0"/>
          </a:p>
        </p:txBody>
      </p:sp>
      <p:pic>
        <p:nvPicPr>
          <p:cNvPr id="6" name="Picture 2" descr="http://www.myinvestmentanalysis.com/wp-content/uploads/2009/03/inflation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35067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6019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Effects?</a:t>
            </a:r>
          </a:p>
          <a:p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Gross Domestic Product</a:t>
            </a:r>
            <a:endParaRPr lang="en-US" b="1" dirty="0"/>
          </a:p>
        </p:txBody>
      </p:sp>
      <p:pic>
        <p:nvPicPr>
          <p:cNvPr id="1028" name="Picture 4" descr="http://static.guim.co.uk/sys-images/Guardian/Pix/pictures/2012/5/9/1336581129190/Knoema-large-map-001.jpg"/>
          <p:cNvPicPr>
            <a:picLocks noChangeAspect="1" noChangeArrowheads="1"/>
          </p:cNvPicPr>
          <p:nvPr/>
        </p:nvPicPr>
        <p:blipFill>
          <a:blip r:embed="rId2" cstate="print"/>
          <a:srcRect l="15707" t="4808" r="16230"/>
          <a:stretch>
            <a:fillRect/>
          </a:stretch>
        </p:blipFill>
        <p:spPr bwMode="auto">
          <a:xfrm>
            <a:off x="5410200" y="1447800"/>
            <a:ext cx="3733800" cy="3017182"/>
          </a:xfrm>
          <a:prstGeom prst="rect">
            <a:avLst/>
          </a:prstGeom>
          <a:noFill/>
        </p:spPr>
      </p:pic>
      <p:pic>
        <p:nvPicPr>
          <p:cNvPr id="1030" name="Picture 6" descr="File:US states by GDP per capita (nominal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3455221" cy="21336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798637"/>
            <a:ext cx="5105400" cy="4525963"/>
          </a:xfrm>
        </p:spPr>
        <p:txBody>
          <a:bodyPr/>
          <a:lstStyle/>
          <a:p>
            <a:r>
              <a:rPr lang="en-US" sz="2400" dirty="0" smtClean="0"/>
              <a:t>Total value of all goods and services sold in a year</a:t>
            </a:r>
          </a:p>
          <a:p>
            <a:pPr lvl="1"/>
            <a:r>
              <a:rPr lang="en-US" sz="2000" dirty="0" smtClean="0"/>
              <a:t>Based on price and quantity</a:t>
            </a:r>
          </a:p>
          <a:p>
            <a:pPr lvl="1"/>
            <a:r>
              <a:rPr lang="en-US" sz="2000" dirty="0" smtClean="0"/>
              <a:t>Does not show quality</a:t>
            </a:r>
          </a:p>
          <a:p>
            <a:pPr lvl="1"/>
            <a:r>
              <a:rPr lang="en-US" sz="2000" dirty="0" smtClean="0"/>
              <a:t>New products only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Per capita GDP = per person</a:t>
            </a:r>
          </a:p>
          <a:p>
            <a:pPr lvl="1"/>
            <a:r>
              <a:rPr lang="en-US" sz="2000" dirty="0" smtClean="0"/>
              <a:t>Good indicator of standard of living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Real GDP = adjusted for inflation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 t="11463" r="1076" b="1134"/>
          <a:stretch>
            <a:fillRect/>
          </a:stretch>
        </p:blipFill>
        <p:spPr bwMode="auto">
          <a:xfrm>
            <a:off x="990600" y="1447800"/>
            <a:ext cx="701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i="1" dirty="0" smtClean="0"/>
              <a:t>What caused the Recession of 2008?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thegrapplermedia.com/wp-content/uploads/2013/03/Bull-Bear-Market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184"/>
          <a:stretch>
            <a:fillRect/>
          </a:stretch>
        </p:blipFill>
        <p:spPr bwMode="auto">
          <a:xfrm>
            <a:off x="0" y="-92960"/>
            <a:ext cx="9144000" cy="6950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Stock Market Crash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Review: </a:t>
            </a:r>
            <a:r>
              <a:rPr lang="en-US" sz="2400" dirty="0" smtClean="0">
                <a:hlinkClick r:id="rId3"/>
              </a:rPr>
              <a:t>Stock Market Video</a:t>
            </a:r>
            <a:endParaRPr lang="en-US" sz="2400" dirty="0" smtClean="0"/>
          </a:p>
          <a:p>
            <a:r>
              <a:rPr lang="en-US" sz="2400" dirty="0" smtClean="0"/>
              <a:t>Tech-boom of 90s caused global investors to flood market with available credit</a:t>
            </a:r>
          </a:p>
          <a:p>
            <a:r>
              <a:rPr lang="en-US" sz="2400" dirty="0" smtClean="0"/>
              <a:t>Dot com bubble bursts in 2000, leading to a recession</a:t>
            </a:r>
          </a:p>
          <a:p>
            <a:r>
              <a:rPr lang="en-US" sz="2400" dirty="0" smtClean="0"/>
              <a:t>Interest rates were lowered to encourage more borrowing and spending </a:t>
            </a:r>
          </a:p>
          <a:p>
            <a:r>
              <a:rPr lang="en-US" sz="2400" dirty="0" smtClean="0"/>
              <a:t>The market recovered, but crashed again in 2007 when investors realized the market was inflated and began to lose confidence</a:t>
            </a:r>
          </a:p>
          <a:p>
            <a:endParaRPr lang="en-US" sz="2400" dirty="0" smtClean="0"/>
          </a:p>
          <a:p>
            <a:r>
              <a:rPr lang="en-US" sz="2000" i="1" dirty="0" smtClean="0"/>
              <a:t>What indexes are used to measure the stock market?</a:t>
            </a:r>
          </a:p>
          <a:p>
            <a:r>
              <a:rPr lang="en-US" sz="2000" i="1" dirty="0" smtClean="0"/>
              <a:t>What do they show about the economy?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678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Business Cycle</vt:lpstr>
      <vt:lpstr>Slide 4</vt:lpstr>
      <vt:lpstr>Economic Indicators</vt:lpstr>
      <vt:lpstr>Inflation</vt:lpstr>
      <vt:lpstr>Gross Domestic Product</vt:lpstr>
      <vt:lpstr>What caused the Recession of 2008?</vt:lpstr>
      <vt:lpstr>Stock Market Crash</vt:lpstr>
      <vt:lpstr>Slide 10</vt:lpstr>
      <vt:lpstr>Housing Crash</vt:lpstr>
      <vt:lpstr>The Credit Crunch</vt:lpstr>
      <vt:lpstr>What should the government do?</vt:lpstr>
      <vt:lpstr>Taxes and Budget Basics</vt:lpstr>
      <vt:lpstr>What are the pros and cons  of different fiscal policies?</vt:lpstr>
      <vt:lpstr>Slide 16</vt:lpstr>
      <vt:lpstr>Slide 17</vt:lpstr>
      <vt:lpstr>The Great Depression vs. Recession of 2009</vt:lpstr>
      <vt:lpstr>Slide 19</vt:lpstr>
    </vt:vector>
  </TitlesOfParts>
  <Company>wcpss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Bubble</dc:title>
  <dc:creator>Wake County Public Schools</dc:creator>
  <cp:lastModifiedBy>nmosley</cp:lastModifiedBy>
  <cp:revision>21</cp:revision>
  <dcterms:created xsi:type="dcterms:W3CDTF">2009-05-18T21:30:12Z</dcterms:created>
  <dcterms:modified xsi:type="dcterms:W3CDTF">2013-05-23T03:39:45Z</dcterms:modified>
</cp:coreProperties>
</file>