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4" r:id="rId5"/>
    <p:sldId id="258" r:id="rId6"/>
    <p:sldId id="266" r:id="rId7"/>
    <p:sldId id="259" r:id="rId8"/>
    <p:sldId id="265" r:id="rId9"/>
    <p:sldId id="262" r:id="rId10"/>
    <p:sldId id="267" r:id="rId11"/>
    <p:sldId id="260"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09FFDF-B7F7-4812-B598-8220F5F6E1C8}"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9FFDF-B7F7-4812-B598-8220F5F6E1C8}"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9FFDF-B7F7-4812-B598-8220F5F6E1C8}"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09FFDF-B7F7-4812-B598-8220F5F6E1C8}"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09FFDF-B7F7-4812-B598-8220F5F6E1C8}" type="datetimeFigureOut">
              <a:rPr lang="en-US" smtClean="0"/>
              <a:pPr/>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09FFDF-B7F7-4812-B598-8220F5F6E1C8}"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09FFDF-B7F7-4812-B598-8220F5F6E1C8}" type="datetimeFigureOut">
              <a:rPr lang="en-US" smtClean="0"/>
              <a:pPr/>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09FFDF-B7F7-4812-B598-8220F5F6E1C8}" type="datetimeFigureOut">
              <a:rPr lang="en-US" smtClean="0"/>
              <a:pPr/>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9FFDF-B7F7-4812-B598-8220F5F6E1C8}" type="datetimeFigureOut">
              <a:rPr lang="en-US" smtClean="0"/>
              <a:pPr/>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9FFDF-B7F7-4812-B598-8220F5F6E1C8}"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9FFDF-B7F7-4812-B598-8220F5F6E1C8}" type="datetimeFigureOut">
              <a:rPr lang="en-US" smtClean="0"/>
              <a:pPr/>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3DB6F-C065-4E3B-898B-7B8A4865B8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9FFDF-B7F7-4812-B598-8220F5F6E1C8}" type="datetimeFigureOut">
              <a:rPr lang="en-US" smtClean="0"/>
              <a:pPr/>
              <a:t>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3DB6F-C065-4E3B-898B-7B8A4865B8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fterslavery.files.wordpress.com/2014/02/rice-raft-cropped.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236"/>
          <a:stretch/>
        </p:blipFill>
        <p:spPr bwMode="auto">
          <a:xfrm>
            <a:off x="0" y="-32657"/>
            <a:ext cx="9144000" cy="68906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81000" y="-76200"/>
            <a:ext cx="5334000" cy="1470025"/>
          </a:xfrm>
        </p:spPr>
        <p:txBody>
          <a:bodyPr/>
          <a:lstStyle/>
          <a:p>
            <a:r>
              <a:rPr lang="en-US" b="1" dirty="0" smtClean="0"/>
              <a:t>The New South</a:t>
            </a:r>
            <a:endParaRPr lang="en-US" b="1" dirty="0"/>
          </a:p>
        </p:txBody>
      </p:sp>
      <p:sp>
        <p:nvSpPr>
          <p:cNvPr id="3" name="Subtitle 2"/>
          <p:cNvSpPr>
            <a:spLocks noGrp="1"/>
          </p:cNvSpPr>
          <p:nvPr>
            <p:ph type="subTitle" idx="1"/>
          </p:nvPr>
        </p:nvSpPr>
        <p:spPr>
          <a:xfrm>
            <a:off x="457200" y="914400"/>
            <a:ext cx="7239000" cy="609600"/>
          </a:xfrm>
        </p:spPr>
        <p:txBody>
          <a:bodyPr>
            <a:normAutofit/>
          </a:bodyPr>
          <a:lstStyle/>
          <a:p>
            <a:pPr algn="l"/>
            <a:r>
              <a:rPr lang="en-US" sz="2000" dirty="0" smtClean="0">
                <a:solidFill>
                  <a:schemeClr val="tx1">
                    <a:lumMod val="85000"/>
                    <a:lumOff val="15000"/>
                  </a:schemeClr>
                </a:solidFill>
              </a:rPr>
              <a:t>Unit 1: The Gilded Age (1870-1920)</a:t>
            </a:r>
            <a:endParaRPr lang="en-US" sz="20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2361465"/>
            <a:ext cx="5334000" cy="4191735"/>
          </a:xfrm>
        </p:spPr>
        <p:txBody>
          <a:bodyPr>
            <a:normAutofit fontScale="85000" lnSpcReduction="10000"/>
          </a:bodyPr>
          <a:lstStyle/>
          <a:p>
            <a:r>
              <a:rPr lang="en-US" dirty="0" smtClean="0"/>
              <a:t>She reported that most victims of lynching were successful small businessmen whose only crime was to challenge the social order. Rape was only even alleged against a third of them.</a:t>
            </a:r>
            <a:br>
              <a:rPr lang="en-US" dirty="0" smtClean="0"/>
            </a:br>
            <a:endParaRPr lang="en-US" dirty="0" smtClean="0"/>
          </a:p>
          <a:p>
            <a:r>
              <a:rPr lang="en-US" dirty="0" smtClean="0"/>
              <a:t>In 1892 there were 155 </a:t>
            </a:r>
            <a:r>
              <a:rPr lang="en-US" dirty="0" err="1" smtClean="0"/>
              <a:t>lynchings</a:t>
            </a:r>
            <a:r>
              <a:rPr lang="en-US" dirty="0" smtClean="0"/>
              <a:t> without a single case being punished.</a:t>
            </a:r>
            <a:endParaRPr lang="en-US" dirty="0"/>
          </a:p>
        </p:txBody>
      </p:sp>
      <p:pic>
        <p:nvPicPr>
          <p:cNvPr id="10242" name="Picture 2" descr="http://www.sfbayview.com/wp-content/uploads/rubin-stacy-lynched-071935-fort-lauderdale-f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209800"/>
            <a:ext cx="3194390" cy="41917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media-cache-ec0.pinimg.com/236x/3c/48/74/3c487457f6bb0978072b0c053486275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0"/>
            <a:ext cx="2057399"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304800" y="609600"/>
            <a:ext cx="6248400" cy="1295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Ida B. Wells as a muckraker focusing on racial violence in the South.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Booker T. and W.E.B.</a:t>
            </a:r>
            <a:endParaRPr lang="en-US" b="1" dirty="0"/>
          </a:p>
        </p:txBody>
      </p:sp>
      <p:sp>
        <p:nvSpPr>
          <p:cNvPr id="3" name="Content Placeholder 2"/>
          <p:cNvSpPr>
            <a:spLocks noGrp="1"/>
          </p:cNvSpPr>
          <p:nvPr>
            <p:ph idx="1"/>
          </p:nvPr>
        </p:nvSpPr>
        <p:spPr>
          <a:xfrm>
            <a:off x="3429000" y="1600200"/>
            <a:ext cx="5486400" cy="4724400"/>
          </a:xfrm>
        </p:spPr>
        <p:txBody>
          <a:bodyPr>
            <a:normAutofit fontScale="77500" lnSpcReduction="20000"/>
          </a:bodyPr>
          <a:lstStyle/>
          <a:p>
            <a:r>
              <a:rPr lang="en-US" dirty="0"/>
              <a:t>Booker T. Washington (1856-1915) believed blacks had to accommodate themselves temporarily to white prejudices and concentrate on self-improvement. </a:t>
            </a:r>
            <a:endParaRPr lang="en-US" dirty="0" smtClean="0"/>
          </a:p>
          <a:p>
            <a:r>
              <a:rPr lang="en-US" dirty="0" smtClean="0"/>
              <a:t>This </a:t>
            </a:r>
            <a:r>
              <a:rPr lang="en-US" dirty="0"/>
              <a:t>won him the reputation of being a “reasonable” black leader. </a:t>
            </a:r>
            <a:endParaRPr lang="en-US" dirty="0" smtClean="0"/>
          </a:p>
          <a:p>
            <a:r>
              <a:rPr lang="en-US" dirty="0"/>
              <a:t>He wrote </a:t>
            </a:r>
            <a:r>
              <a:rPr lang="en-US" i="1" dirty="0"/>
              <a:t>Up From Slavery, </a:t>
            </a:r>
            <a:r>
              <a:rPr lang="en-US" dirty="0"/>
              <a:t>1901.</a:t>
            </a:r>
          </a:p>
          <a:p>
            <a:r>
              <a:rPr lang="en-US" dirty="0" smtClean="0"/>
              <a:t>In </a:t>
            </a:r>
            <a:r>
              <a:rPr lang="en-US" dirty="0"/>
              <a:t>private, he lobbied against discriminatory measures and financed test cases in courts. </a:t>
            </a:r>
            <a:endParaRPr lang="en-US" dirty="0" smtClean="0"/>
          </a:p>
          <a:p>
            <a:r>
              <a:rPr lang="en-US" dirty="0" smtClean="0"/>
              <a:t>He </a:t>
            </a:r>
            <a:r>
              <a:rPr lang="en-US" dirty="0"/>
              <a:t>pushed for vocational training for blacks and founded Tuskegee Institute in Alabama. </a:t>
            </a:r>
            <a:endParaRPr lang="en-US" dirty="0" smtClean="0"/>
          </a:p>
        </p:txBody>
      </p:sp>
      <p:pic>
        <p:nvPicPr>
          <p:cNvPr id="11266" name="Picture 2" descr="http://www.ducksters.com/biography/booker_t_washington_speec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9486" y="1676400"/>
            <a:ext cx="2809875" cy="219075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photos.state.gov/libraries/usinfo/4110/Week_2/021208_Carver_50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2857" t="21058" r="11999" b="28864"/>
          <a:stretch/>
        </p:blipFill>
        <p:spPr bwMode="auto">
          <a:xfrm>
            <a:off x="239485" y="4114800"/>
            <a:ext cx="2788105" cy="16546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28600" y="5801380"/>
            <a:ext cx="2940504" cy="523220"/>
          </a:xfrm>
          <a:prstGeom prst="rect">
            <a:avLst/>
          </a:prstGeom>
          <a:noFill/>
        </p:spPr>
        <p:txBody>
          <a:bodyPr wrap="square" rtlCol="0">
            <a:spAutoFit/>
          </a:bodyPr>
          <a:lstStyle/>
          <a:p>
            <a:pPr algn="ctr"/>
            <a:r>
              <a:rPr lang="en-US" sz="1400" dirty="0" smtClean="0"/>
              <a:t>George Washington Carver at Tuskegee Institute in Alabama.</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5715000" cy="6553200"/>
          </a:xfrm>
        </p:spPr>
        <p:txBody>
          <a:bodyPr>
            <a:normAutofit fontScale="77500" lnSpcReduction="20000"/>
          </a:bodyPr>
          <a:lstStyle/>
          <a:p>
            <a:r>
              <a:rPr lang="en-US" dirty="0"/>
              <a:t>W.E.B. DuBois (1868-1963) criticized Washington, advocating full political rights and higher liberal arts education for blacks. </a:t>
            </a:r>
            <a:endParaRPr lang="en-US" dirty="0" smtClean="0"/>
          </a:p>
          <a:p>
            <a:r>
              <a:rPr lang="en-US" dirty="0" smtClean="0"/>
              <a:t>He </a:t>
            </a:r>
            <a:r>
              <a:rPr lang="en-US" dirty="0"/>
              <a:t>believed that if blacks prepared themselves only to be farmers, mechanics, and domestics, they would remain forever in such occupations. </a:t>
            </a:r>
            <a:endParaRPr lang="en-US" dirty="0" smtClean="0"/>
          </a:p>
          <a:p>
            <a:r>
              <a:rPr lang="en-US" dirty="0"/>
              <a:t>He was the first black person to get a doctorate from Harvard. </a:t>
            </a:r>
            <a:endParaRPr lang="en-US" dirty="0" smtClean="0"/>
          </a:p>
          <a:p>
            <a:r>
              <a:rPr lang="en-US" dirty="0" smtClean="0"/>
              <a:t>He wrote </a:t>
            </a:r>
            <a:r>
              <a:rPr lang="en-US" i="1" dirty="0" smtClean="0"/>
              <a:t>The </a:t>
            </a:r>
            <a:r>
              <a:rPr lang="en-US" i="1" dirty="0"/>
              <a:t>Souls of Black </a:t>
            </a:r>
            <a:r>
              <a:rPr lang="en-US" i="1" dirty="0" smtClean="0"/>
              <a:t>Folk</a:t>
            </a:r>
            <a:r>
              <a:rPr lang="en-US" dirty="0" smtClean="0"/>
              <a:t>, 1903.</a:t>
            </a:r>
          </a:p>
          <a:p>
            <a:r>
              <a:rPr lang="en-US" dirty="0" smtClean="0"/>
              <a:t>Du </a:t>
            </a:r>
            <a:r>
              <a:rPr lang="en-US" dirty="0"/>
              <a:t>Bois helped start the </a:t>
            </a:r>
            <a:r>
              <a:rPr lang="en-US" dirty="0" err="1"/>
              <a:t>Niagra</a:t>
            </a:r>
            <a:r>
              <a:rPr lang="en-US" dirty="0"/>
              <a:t> Movement and founded the NAACP in 1909. </a:t>
            </a:r>
            <a:endParaRPr lang="en-US" dirty="0" smtClean="0"/>
          </a:p>
          <a:p>
            <a:pPr lvl="1"/>
            <a:r>
              <a:rPr lang="en-US" dirty="0" smtClean="0"/>
              <a:t>The </a:t>
            </a:r>
            <a:r>
              <a:rPr lang="en-US" dirty="0"/>
              <a:t>NAACP led the legal fight to overturn segregation, organized </a:t>
            </a:r>
            <a:r>
              <a:rPr lang="en-US" dirty="0" smtClean="0"/>
              <a:t>boycotts, </a:t>
            </a:r>
            <a:r>
              <a:rPr lang="en-US" dirty="0"/>
              <a:t>and provided legal counsel </a:t>
            </a:r>
            <a:r>
              <a:rPr lang="en-US" dirty="0" smtClean="0"/>
              <a:t>for lawsuits.</a:t>
            </a:r>
          </a:p>
          <a:p>
            <a:endParaRPr lang="en-US" dirty="0"/>
          </a:p>
        </p:txBody>
      </p:sp>
      <p:pic>
        <p:nvPicPr>
          <p:cNvPr id="12294" name="Picture 6" descr="http://www.library.umass.edu/spcoll/images/duboisbrochuris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1" y="914400"/>
            <a:ext cx="2211658"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http://www.abhmuseum.org/wp-content/uploads/2013/02/NAACP-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3886200"/>
            <a:ext cx="2628160" cy="220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43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229600" cy="960438"/>
          </a:xfrm>
        </p:spPr>
        <p:txBody>
          <a:bodyPr>
            <a:noAutofit/>
          </a:bodyPr>
          <a:lstStyle/>
          <a:p>
            <a:r>
              <a:rPr lang="en-US" sz="2800" i="1" dirty="0"/>
              <a:t>“What is the chief end of man?--to get rich. In what way?--dishonestly if we can; honestly if we must.”</a:t>
            </a:r>
            <a:br>
              <a:rPr lang="en-US" sz="2800" i="1" dirty="0"/>
            </a:br>
            <a:endParaRPr lang="en-US" sz="2800" i="1" dirty="0"/>
          </a:p>
        </p:txBody>
      </p:sp>
      <p:sp>
        <p:nvSpPr>
          <p:cNvPr id="3" name="Content Placeholder 2"/>
          <p:cNvSpPr>
            <a:spLocks noGrp="1"/>
          </p:cNvSpPr>
          <p:nvPr>
            <p:ph idx="1"/>
          </p:nvPr>
        </p:nvSpPr>
        <p:spPr>
          <a:xfrm>
            <a:off x="5181600" y="2133600"/>
            <a:ext cx="3124200" cy="3992563"/>
          </a:xfrm>
        </p:spPr>
        <p:txBody>
          <a:bodyPr>
            <a:normAutofit fontScale="85000" lnSpcReduction="20000"/>
          </a:bodyPr>
          <a:lstStyle/>
          <a:p>
            <a:r>
              <a:rPr lang="en-US" dirty="0" smtClean="0"/>
              <a:t>Mark Twain named this period in U.S. history the Gilded Age.</a:t>
            </a:r>
          </a:p>
          <a:p>
            <a:r>
              <a:rPr lang="en-US" dirty="0" smtClean="0"/>
              <a:t>What did he mean?</a:t>
            </a:r>
          </a:p>
          <a:p>
            <a:endParaRPr lang="en-US" dirty="0" smtClean="0"/>
          </a:p>
          <a:p>
            <a:r>
              <a:rPr lang="en-US" dirty="0" smtClean="0"/>
              <a:t>Think of examples from the New South.</a:t>
            </a:r>
            <a:endParaRPr lang="en-US" dirty="0"/>
          </a:p>
        </p:txBody>
      </p:sp>
      <p:pic>
        <p:nvPicPr>
          <p:cNvPr id="2050" name="Picture 2" descr="http://www.pbs.org/marktwain/scrapbook/05_gilded_age/images/05_cover.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 y="1752600"/>
            <a:ext cx="4454768" cy="4343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ikihistoria.wikispaces.com/file/view/78359-004-3AF75A0B.jpg/42978035/78359-004-3AF75A0B.jpg"/>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l="2804" t="12952" r="1594" b="15936"/>
          <a:stretch/>
        </p:blipFill>
        <p:spPr bwMode="auto">
          <a:xfrm>
            <a:off x="0" y="10886"/>
            <a:ext cx="9144000" cy="68471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dirty="0" smtClean="0"/>
              <a:t>Poverty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New South economy included textiles and steel, but still had 2/5 the national average </a:t>
            </a:r>
            <a:r>
              <a:rPr lang="en-US" dirty="0" smtClean="0"/>
              <a:t>income</a:t>
            </a:r>
          </a:p>
          <a:p>
            <a:r>
              <a:rPr lang="en-US" dirty="0" smtClean="0"/>
              <a:t>Problems </a:t>
            </a:r>
            <a:r>
              <a:rPr lang="en-US" dirty="0"/>
              <a:t>for farmers included overproduction, deflation, and the cycle of poverty created by the sharecropping and tenant farming </a:t>
            </a:r>
            <a:r>
              <a:rPr lang="en-US" dirty="0" smtClean="0"/>
              <a:t>system</a:t>
            </a:r>
            <a:endParaRPr lang="en-US" dirty="0"/>
          </a:p>
          <a:p>
            <a:r>
              <a:rPr lang="en-US" dirty="0" smtClean="0"/>
              <a:t>Some black farmers went West (</a:t>
            </a:r>
            <a:r>
              <a:rPr lang="en-US" dirty="0" err="1" smtClean="0"/>
              <a:t>exodusters</a:t>
            </a:r>
            <a:r>
              <a:rPr lang="en-US" dirty="0" smtClean="0"/>
              <a:t>) and worked as farmers, miners, railroad workers, and cowboys</a:t>
            </a:r>
          </a:p>
          <a:p>
            <a:r>
              <a:rPr lang="en-US" dirty="0" smtClean="0"/>
              <a:t>13</a:t>
            </a:r>
            <a:r>
              <a:rPr lang="en-US" baseline="30000" dirty="0" smtClean="0"/>
              <a:t>th</a:t>
            </a:r>
            <a:r>
              <a:rPr lang="en-US" dirty="0" smtClean="0"/>
              <a:t> Amendment violations: convict labor when due process not followed, debt peonage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4419600" cy="5715000"/>
          </a:xfrm>
        </p:spPr>
        <p:txBody>
          <a:bodyPr>
            <a:normAutofit fontScale="85000" lnSpcReduction="10000"/>
          </a:bodyPr>
          <a:lstStyle/>
          <a:p>
            <a:r>
              <a:rPr lang="en-US" dirty="0"/>
              <a:t>G</a:t>
            </a:r>
            <a:r>
              <a:rPr lang="en-US" dirty="0" smtClean="0"/>
              <a:t>ains in education (enrollment, curriculum, colleges, etc.) affected mostly white communities </a:t>
            </a:r>
          </a:p>
          <a:p>
            <a:r>
              <a:rPr lang="en-US" dirty="0" smtClean="0"/>
              <a:t>In the 1880s only 34% of black children attended elementary school, less than 1% high school </a:t>
            </a:r>
          </a:p>
          <a:p>
            <a:r>
              <a:rPr lang="en-US" dirty="0" smtClean="0"/>
              <a:t>The Freedman’s Bureau helped found black colleges like Howard. But by 1900 only 4% of blacks were in colleges or professional schools. </a:t>
            </a:r>
          </a:p>
          <a:p>
            <a:endParaRPr lang="en-US" dirty="0"/>
          </a:p>
        </p:txBody>
      </p:sp>
      <p:pic>
        <p:nvPicPr>
          <p:cNvPr id="3076" name="Picture 4" descr="Howard University library, about 1890"/>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599" t="28254" r="45371" b="13064"/>
          <a:stretch/>
        </p:blipFill>
        <p:spPr bwMode="auto">
          <a:xfrm>
            <a:off x="5203901" y="2895600"/>
            <a:ext cx="3497501" cy="3543964"/>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historygcp.files.wordpress.com/2012/02/fremenbu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03902" y="381000"/>
            <a:ext cx="3497501" cy="21599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Segregation</a:t>
            </a:r>
            <a:endParaRPr lang="en-US" b="1" dirty="0"/>
          </a:p>
        </p:txBody>
      </p:sp>
      <p:sp>
        <p:nvSpPr>
          <p:cNvPr id="3" name="Content Placeholder 2"/>
          <p:cNvSpPr>
            <a:spLocks noGrp="1"/>
          </p:cNvSpPr>
          <p:nvPr>
            <p:ph idx="1"/>
          </p:nvPr>
        </p:nvSpPr>
        <p:spPr>
          <a:xfrm>
            <a:off x="2438400" y="1600200"/>
            <a:ext cx="6248400" cy="4525963"/>
          </a:xfrm>
        </p:spPr>
        <p:txBody>
          <a:bodyPr>
            <a:normAutofit fontScale="85000" lnSpcReduction="10000"/>
          </a:bodyPr>
          <a:lstStyle/>
          <a:p>
            <a:r>
              <a:rPr lang="en-US" dirty="0" smtClean="0"/>
              <a:t>Black codes came to be called Jim Crow laws. Jim Crow was a comic jumping character in a minstrel show.</a:t>
            </a:r>
            <a:br>
              <a:rPr lang="en-US" dirty="0" smtClean="0"/>
            </a:br>
            <a:r>
              <a:rPr lang="en-US" dirty="0" smtClean="0"/>
              <a:t/>
            </a:r>
            <a:br>
              <a:rPr lang="en-US" dirty="0" smtClean="0"/>
            </a:br>
            <a:endParaRPr lang="en-US" dirty="0" smtClean="0"/>
          </a:p>
          <a:p>
            <a:r>
              <a:rPr lang="en-US" dirty="0" smtClean="0"/>
              <a:t>The Supreme </a:t>
            </a:r>
            <a:r>
              <a:rPr lang="en-US" dirty="0"/>
              <a:t>Court undermined the </a:t>
            </a:r>
            <a:r>
              <a:rPr lang="en-US" dirty="0" smtClean="0"/>
              <a:t/>
            </a:r>
            <a:br>
              <a:rPr lang="en-US" dirty="0" smtClean="0"/>
            </a:br>
            <a:r>
              <a:rPr lang="en-US" dirty="0" smtClean="0"/>
              <a:t>14</a:t>
            </a:r>
            <a:r>
              <a:rPr lang="en-US" baseline="30000" dirty="0" smtClean="0"/>
              <a:t>th</a:t>
            </a:r>
            <a:r>
              <a:rPr lang="en-US" dirty="0" smtClean="0"/>
              <a:t> Amendment </a:t>
            </a:r>
            <a:r>
              <a:rPr lang="en-US" dirty="0"/>
              <a:t>and upheld </a:t>
            </a:r>
            <a:r>
              <a:rPr lang="en-US" dirty="0" smtClean="0"/>
              <a:t>segregation </a:t>
            </a:r>
            <a:r>
              <a:rPr lang="en-US" dirty="0"/>
              <a:t>in </a:t>
            </a:r>
            <a:r>
              <a:rPr lang="en-US" i="1" dirty="0"/>
              <a:t>Plessy </a:t>
            </a:r>
            <a:r>
              <a:rPr lang="en-US" i="1" dirty="0" smtClean="0"/>
              <a:t>v. Ferguson (1896)</a:t>
            </a:r>
            <a:r>
              <a:rPr lang="en-US" dirty="0"/>
              <a:t> </a:t>
            </a:r>
            <a:r>
              <a:rPr lang="en-US" dirty="0" smtClean="0"/>
              <a:t>based on the “separate but equal” doctrine.</a:t>
            </a:r>
          </a:p>
          <a:p>
            <a:r>
              <a:rPr lang="en-US" dirty="0" smtClean="0"/>
              <a:t>The Court said that </a:t>
            </a:r>
            <a:r>
              <a:rPr lang="en-US" dirty="0"/>
              <a:t>the </a:t>
            </a:r>
            <a:r>
              <a:rPr lang="en-US" dirty="0" smtClean="0"/>
              <a:t>14</a:t>
            </a:r>
            <a:r>
              <a:rPr lang="en-US" baseline="30000" dirty="0" smtClean="0"/>
              <a:t>th</a:t>
            </a:r>
            <a:r>
              <a:rPr lang="en-US" dirty="0" smtClean="0"/>
              <a:t> </a:t>
            </a:r>
            <a:r>
              <a:rPr lang="en-US" dirty="0"/>
              <a:t>guaranteed political, not social, equality. </a:t>
            </a:r>
          </a:p>
        </p:txBody>
      </p:sp>
      <p:pic>
        <p:nvPicPr>
          <p:cNvPr id="6146" name="Picture 2" descr="http://www.blackpast.org/files/blackpast_images/Thomas_Rice_as_Jim_Crow.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9886" r="24115" b="42427"/>
          <a:stretch/>
        </p:blipFill>
        <p:spPr bwMode="auto">
          <a:xfrm>
            <a:off x="21771" y="1439165"/>
            <a:ext cx="1952625" cy="160195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ecx.images-amazon.com/images/I/51uPWa2zm7L._SL500_AA300_.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262" t="10091" r="20166" b="10555"/>
          <a:stretch/>
        </p:blipFill>
        <p:spPr bwMode="auto">
          <a:xfrm>
            <a:off x="21770" y="3505200"/>
            <a:ext cx="1952625" cy="25581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81400"/>
            <a:ext cx="8229600" cy="2895600"/>
          </a:xfrm>
        </p:spPr>
        <p:txBody>
          <a:bodyPr>
            <a:normAutofit fontScale="92500" lnSpcReduction="10000"/>
          </a:bodyPr>
          <a:lstStyle/>
          <a:p>
            <a:r>
              <a:rPr lang="en-US" dirty="0" smtClean="0"/>
              <a:t>The North lost interest in protecting civil rights in the South. When the </a:t>
            </a:r>
            <a:r>
              <a:rPr lang="en-US" i="1" dirty="0" smtClean="0"/>
              <a:t>Plessy</a:t>
            </a:r>
            <a:r>
              <a:rPr lang="en-US" dirty="0" smtClean="0"/>
              <a:t> decision came down, it scarcely made a ripple in the Northern press.</a:t>
            </a:r>
            <a:br>
              <a:rPr lang="en-US" dirty="0" smtClean="0"/>
            </a:br>
            <a:endParaRPr lang="en-US" dirty="0" smtClean="0"/>
          </a:p>
          <a:p>
            <a:r>
              <a:rPr lang="en-US" dirty="0" smtClean="0"/>
              <a:t>A boycott movement of segregated streetcars lasted for 15 years in at least 25 cities.</a:t>
            </a:r>
          </a:p>
          <a:p>
            <a:endParaRPr lang="en-US" dirty="0"/>
          </a:p>
        </p:txBody>
      </p:sp>
      <p:pic>
        <p:nvPicPr>
          <p:cNvPr id="7170" name="Picture 2" descr="http://billofrightsinstitute.org/wp-content/uploads/2011/12/AP_LMSCC_Plessy.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8060" b="41808"/>
          <a:stretch/>
        </p:blipFill>
        <p:spPr bwMode="auto">
          <a:xfrm>
            <a:off x="685800" y="707571"/>
            <a:ext cx="7696200" cy="243044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georgiainfo.galileo.usg.edu/gastudiesimages/Blacks%20Voting%20During%20Reconstruction%202.jpg"/>
          <p:cNvPicPr>
            <a:picLocks noChangeAspect="1" noChangeArrowheads="1"/>
          </p:cNvPicPr>
          <p:nvPr/>
        </p:nvPicPr>
        <p:blipFill rotWithShape="1">
          <a:blip r:embed="rId2" cstate="print">
            <a:duotone>
              <a:schemeClr val="accent6">
                <a:shade val="45000"/>
                <a:satMod val="135000"/>
              </a:schemeClr>
              <a:prstClr val="white"/>
            </a:duotone>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rcRect r="3933"/>
          <a:stretch/>
        </p:blipFill>
        <p:spPr bwMode="auto">
          <a:xfrm>
            <a:off x="21770" y="0"/>
            <a:ext cx="912222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dirty="0" smtClean="0"/>
              <a:t>Disenfranchisement</a:t>
            </a:r>
            <a:endParaRPr lang="en-US" b="1" dirty="0"/>
          </a:p>
        </p:txBody>
      </p:sp>
      <p:sp>
        <p:nvSpPr>
          <p:cNvPr id="3" name="Content Placeholder 2"/>
          <p:cNvSpPr>
            <a:spLocks noGrp="1"/>
          </p:cNvSpPr>
          <p:nvPr>
            <p:ph idx="1"/>
          </p:nvPr>
        </p:nvSpPr>
        <p:spPr>
          <a:xfrm>
            <a:off x="457200" y="1600200"/>
            <a:ext cx="8001000" cy="4525963"/>
          </a:xfrm>
        </p:spPr>
        <p:txBody>
          <a:bodyPr>
            <a:normAutofit fontScale="85000" lnSpcReduction="20000"/>
          </a:bodyPr>
          <a:lstStyle/>
          <a:p>
            <a:r>
              <a:rPr lang="en-US" dirty="0"/>
              <a:t>For a time, blacks were not totally disenfranchised. They were intimidated during campaigns and experienced gerrymandered electoral districts to maintain white supremacy. </a:t>
            </a:r>
          </a:p>
          <a:p>
            <a:r>
              <a:rPr lang="en-US" dirty="0" smtClean="0"/>
              <a:t>After 1877</a:t>
            </a:r>
            <a:r>
              <a:rPr lang="en-US" dirty="0"/>
              <a:t>, the Republican party struggled in the South. The </a:t>
            </a:r>
            <a:r>
              <a:rPr lang="en-US" dirty="0" smtClean="0"/>
              <a:t>“redeemed” Democratic </a:t>
            </a:r>
            <a:r>
              <a:rPr lang="en-US" dirty="0"/>
              <a:t>Party in the </a:t>
            </a:r>
            <a:r>
              <a:rPr lang="en-US" dirty="0" smtClean="0"/>
              <a:t>became a political machine. </a:t>
            </a:r>
          </a:p>
          <a:p>
            <a:r>
              <a:rPr lang="en-US" dirty="0" smtClean="0"/>
              <a:t>When </a:t>
            </a:r>
            <a:r>
              <a:rPr lang="en-US" dirty="0"/>
              <a:t>the Populist movement began to push for reforms to help farmers and laborers, the Democratic Party in the South actively worked to keep blacks from voting for the Populist Party. They pushed the race issue to overshadow the class issue.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5257800" cy="5211763"/>
          </a:xfrm>
        </p:spPr>
        <p:txBody>
          <a:bodyPr>
            <a:normAutofit fontScale="85000" lnSpcReduction="20000"/>
          </a:bodyPr>
          <a:lstStyle/>
          <a:p>
            <a:r>
              <a:rPr lang="en-US" dirty="0" smtClean="0"/>
              <a:t>In the 1890s, states began to use poll taxes and literacy tests</a:t>
            </a:r>
          </a:p>
          <a:p>
            <a:r>
              <a:rPr lang="en-US" dirty="0" smtClean="0"/>
              <a:t>The Court said that these requirements were okay because they didn’t state race as a criterion for voting. </a:t>
            </a:r>
          </a:p>
          <a:p>
            <a:r>
              <a:rPr lang="en-US" dirty="0" smtClean="0"/>
              <a:t>The grandfather clause was created to enable poor illiterate whites to vote. States often gave more difficult literacy tests to blacks, and officials could fail anyone they wanted. </a:t>
            </a:r>
          </a:p>
          <a:p>
            <a:r>
              <a:rPr lang="en-US" dirty="0" smtClean="0"/>
              <a:t>In 1896 in LA – 130,334 black men voted. By 1904, it was 1,342.</a:t>
            </a:r>
          </a:p>
          <a:p>
            <a:endParaRPr lang="en-US" dirty="0"/>
          </a:p>
        </p:txBody>
      </p:sp>
      <p:pic>
        <p:nvPicPr>
          <p:cNvPr id="8194" name="Picture 2" descr="http://file.answcdn.com/answ-cld/image/upload/h_320,c_fill,g_face:center,q_60/v1401453196/z8khob62nqrxlldjv7w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9094" y="1066800"/>
            <a:ext cx="3064906" cy="4648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Violence</a:t>
            </a:r>
            <a:endParaRPr lang="en-US" b="1" dirty="0"/>
          </a:p>
        </p:txBody>
      </p:sp>
      <p:sp>
        <p:nvSpPr>
          <p:cNvPr id="3" name="Content Placeholder 2"/>
          <p:cNvSpPr>
            <a:spLocks noGrp="1"/>
          </p:cNvSpPr>
          <p:nvPr>
            <p:ph idx="1"/>
          </p:nvPr>
        </p:nvSpPr>
        <p:spPr>
          <a:xfrm>
            <a:off x="2438400" y="1524000"/>
            <a:ext cx="6400800" cy="1828800"/>
          </a:xfrm>
        </p:spPr>
        <p:txBody>
          <a:bodyPr>
            <a:normAutofit fontScale="92500" lnSpcReduction="10000"/>
          </a:bodyPr>
          <a:lstStyle/>
          <a:p>
            <a:r>
              <a:rPr lang="en-US" dirty="0"/>
              <a:t>The </a:t>
            </a:r>
            <a:r>
              <a:rPr lang="en-US" dirty="0" smtClean="0"/>
              <a:t>Ku Klux Klan (KKK) started as a group of Civil War veterans, but grew to include anyone who advocated nativism and white supremacy.</a:t>
            </a:r>
            <a:endParaRPr lang="en-US" dirty="0"/>
          </a:p>
        </p:txBody>
      </p:sp>
      <p:pic>
        <p:nvPicPr>
          <p:cNvPr id="9218" name="Picture 2" descr="http://sheg.stanford.edu/upload/Lessons/Unit%205_Civil%20War%20and%20Reconstruction/Nast_Reconstruc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524000"/>
            <a:ext cx="1845202"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533400" y="3810000"/>
            <a:ext cx="5791200" cy="27432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Between 1890 and 1910, over a hundred blacks were lynched each year. </a:t>
            </a:r>
          </a:p>
          <a:p>
            <a:r>
              <a:rPr lang="en-US" dirty="0" smtClean="0"/>
              <a:t>Congress passed a force Bill to stop the KKK, but it was ruled unconstitutional by the Court.</a:t>
            </a:r>
          </a:p>
          <a:p>
            <a:endParaRPr lang="en-US" dirty="0"/>
          </a:p>
        </p:txBody>
      </p:sp>
      <p:pic>
        <p:nvPicPr>
          <p:cNvPr id="9220" name="Picture 4" descr="http://www.weirdrepublic.com/episode11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642" r="40238" b="12860"/>
          <a:stretch/>
        </p:blipFill>
        <p:spPr bwMode="auto">
          <a:xfrm>
            <a:off x="6324600" y="3657600"/>
            <a:ext cx="2060487" cy="2667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723</Words>
  <Application>Microsoft Office PowerPoint</Application>
  <PresentationFormat>On-screen Show (4:3)</PresentationFormat>
  <Paragraphs>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New South</vt:lpstr>
      <vt:lpstr>“What is the chief end of man?--to get rich. In what way?--dishonestly if we can; honestly if we must.” </vt:lpstr>
      <vt:lpstr>Poverty</vt:lpstr>
      <vt:lpstr>Slide 4</vt:lpstr>
      <vt:lpstr>Segregation</vt:lpstr>
      <vt:lpstr>Slide 6</vt:lpstr>
      <vt:lpstr>Disenfranchisement</vt:lpstr>
      <vt:lpstr>Slide 8</vt:lpstr>
      <vt:lpstr>Violence</vt:lpstr>
      <vt:lpstr>Slide 10</vt:lpstr>
      <vt:lpstr>Booker T. and W.E.B.</vt:lpstr>
      <vt:lpstr>Slide 12</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South</dc:title>
  <dc:creator>nmosley</dc:creator>
  <cp:lastModifiedBy>nmosley</cp:lastModifiedBy>
  <cp:revision>23</cp:revision>
  <dcterms:created xsi:type="dcterms:W3CDTF">2014-08-26T19:21:17Z</dcterms:created>
  <dcterms:modified xsi:type="dcterms:W3CDTF">2015-01-20T16:08:58Z</dcterms:modified>
</cp:coreProperties>
</file>