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9" r:id="rId13"/>
    <p:sldId id="270" r:id="rId14"/>
    <p:sldId id="268" r:id="rId15"/>
    <p:sldId id="274" r:id="rId16"/>
    <p:sldId id="275" r:id="rId17"/>
    <p:sldId id="289" r:id="rId18"/>
    <p:sldId id="276" r:id="rId19"/>
    <p:sldId id="285" r:id="rId20"/>
    <p:sldId id="277" r:id="rId21"/>
    <p:sldId id="278" r:id="rId22"/>
    <p:sldId id="279" r:id="rId23"/>
    <p:sldId id="281" r:id="rId24"/>
    <p:sldId id="286" r:id="rId25"/>
    <p:sldId id="280" r:id="rId26"/>
    <p:sldId id="282" r:id="rId27"/>
    <p:sldId id="283" r:id="rId28"/>
    <p:sldId id="284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>
        <p:scale>
          <a:sx n="70" d="100"/>
          <a:sy n="70" d="100"/>
        </p:scale>
        <p:origin x="-6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68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AF68A-3E09-4A8B-8000-156062E73735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9CFE-7B2E-49F4-9874-37114FFBB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ack.2.mshcdn.com/media/ZgkyMDEzLzA0LzA1L2NkL3VuaXRlZG5hdGlvLjVjMjUwLmpwZwpwCXRodW1iCTEyMDB4NjI3IwplCWpwZw/61762ed1/109/united-nations-flag.jpg"/>
          <p:cNvPicPr>
            <a:picLocks noChangeAspect="1" noChangeArrowheads="1"/>
          </p:cNvPicPr>
          <p:nvPr/>
        </p:nvPicPr>
        <p:blipFill>
          <a:blip r:embed="rId2" cstate="print">
            <a:lum bright="35000" contrast="-42000"/>
          </a:blip>
          <a:srcRect l="8029" r="4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United Nations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“The UN was not created to take humanity to heaven but to save it from hell.” </a:t>
            </a:r>
          </a:p>
          <a:p>
            <a:r>
              <a:rPr lang="en-US" sz="2400" dirty="0" smtClean="0"/>
              <a:t>– Dag Hammarskjold, Secretary-General 1953-1961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clickittefaq.com/wp-content/uploads/2013/05/2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46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United States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Permanent Security Council member</a:t>
            </a:r>
          </a:p>
          <a:p>
            <a:r>
              <a:rPr lang="en-US" dirty="0" smtClean="0"/>
              <a:t>Largest share of UN budget and military force</a:t>
            </a:r>
          </a:p>
          <a:p>
            <a:endParaRPr lang="en-US" dirty="0" smtClean="0"/>
          </a:p>
          <a:p>
            <a:r>
              <a:rPr lang="en-US" dirty="0" smtClean="0"/>
              <a:t>US-UN Coordination</a:t>
            </a:r>
          </a:p>
          <a:p>
            <a:pPr lvl="1"/>
            <a:r>
              <a:rPr lang="en-US" dirty="0" smtClean="0"/>
              <a:t>Executive Branch: President, Department of State, foreign diplomats, UN ambassadors</a:t>
            </a:r>
          </a:p>
          <a:p>
            <a:pPr lvl="1"/>
            <a:r>
              <a:rPr lang="en-US" dirty="0" smtClean="0"/>
              <a:t>Congress approves funds, appointments, treaties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executivetechnology.files.wordpress.com/2014/04/major_un_western_sanctions.png?w=705&amp;h=414"/>
          <p:cNvPicPr>
            <a:picLocks noChangeAspect="1" noChangeArrowheads="1"/>
          </p:cNvPicPr>
          <p:nvPr/>
        </p:nvPicPr>
        <p:blipFill>
          <a:blip r:embed="rId2" cstate="print">
            <a:lum bright="48000" contrast="-52000"/>
          </a:blip>
          <a:srcRect/>
          <a:stretch>
            <a:fillRect/>
          </a:stretch>
        </p:blipFill>
        <p:spPr bwMode="auto">
          <a:xfrm>
            <a:off x="0" y="685800"/>
            <a:ext cx="9144000" cy="53696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Tools of the 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Non-coercive Consensus-building</a:t>
            </a:r>
          </a:p>
          <a:p>
            <a:pPr lvl="1"/>
            <a:r>
              <a:rPr lang="en-US" dirty="0" smtClean="0"/>
              <a:t>Forums and conferences</a:t>
            </a:r>
          </a:p>
          <a:p>
            <a:pPr lvl="1"/>
            <a:r>
              <a:rPr lang="en-US" dirty="0" smtClean="0"/>
              <a:t>International agreements and treaties</a:t>
            </a:r>
          </a:p>
          <a:p>
            <a:pPr lvl="1"/>
            <a:r>
              <a:rPr lang="en-US" dirty="0" smtClean="0"/>
              <a:t>Mediation/negotiation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Coercive Enforcement</a:t>
            </a:r>
          </a:p>
          <a:p>
            <a:pPr lvl="1"/>
            <a:r>
              <a:rPr lang="en-US" dirty="0" smtClean="0"/>
              <a:t>Diplomatic pressure: threat to expel, support for adversary</a:t>
            </a:r>
          </a:p>
          <a:p>
            <a:pPr lvl="1"/>
            <a:r>
              <a:rPr lang="en-US" dirty="0" smtClean="0"/>
              <a:t>Economic sanctions</a:t>
            </a:r>
          </a:p>
          <a:p>
            <a:pPr lvl="1"/>
            <a:r>
              <a:rPr lang="en-US" dirty="0" smtClean="0"/>
              <a:t>Military force with consensus and approval by </a:t>
            </a:r>
            <a:br>
              <a:rPr lang="en-US" dirty="0" smtClean="0"/>
            </a:br>
            <a:r>
              <a:rPr lang="en-US" dirty="0" smtClean="0"/>
              <a:t>Security Council (last resort)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n.org/en/documents/udhr/images/unis_udh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0740" r="1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Universal Declaration of Human Rights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standards and norms</a:t>
            </a:r>
          </a:p>
          <a:p>
            <a:pPr lvl="1"/>
            <a:r>
              <a:rPr lang="en-US" dirty="0" smtClean="0"/>
              <a:t>Equality, freedom, safety, rule of law, due process, family, property, expression, representation, labor, health, education</a:t>
            </a:r>
          </a:p>
          <a:p>
            <a:r>
              <a:rPr lang="en-US" dirty="0" smtClean="0"/>
              <a:t>Address violations</a:t>
            </a:r>
          </a:p>
          <a:p>
            <a:pPr lvl="1"/>
            <a:r>
              <a:rPr lang="en-US" dirty="0" smtClean="0"/>
              <a:t>Investigate, publicize, help victims and refugees, aid government in finding resources to provide more to citizens, impose sanctions, authorize force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National sovereignty, jurisdiction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n.org.kh/unv/sites/files/MDG-logos.jpg"/>
          <p:cNvPicPr>
            <a:picLocks noChangeAspect="1" noChangeArrowheads="1"/>
          </p:cNvPicPr>
          <p:nvPr/>
        </p:nvPicPr>
        <p:blipFill>
          <a:blip r:embed="rId2" cstate="print">
            <a:lum bright="78000" contrast="-82000"/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Millennium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848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Poverty and hunger</a:t>
            </a:r>
          </a:p>
          <a:p>
            <a:r>
              <a:rPr lang="en-US" dirty="0" smtClean="0"/>
              <a:t>Universal primary education</a:t>
            </a:r>
          </a:p>
          <a:p>
            <a:r>
              <a:rPr lang="en-US" dirty="0" smtClean="0"/>
              <a:t>Gender equality and women’s issues</a:t>
            </a:r>
          </a:p>
          <a:p>
            <a:r>
              <a:rPr lang="en-US" dirty="0" smtClean="0"/>
              <a:t>Child mortality</a:t>
            </a:r>
          </a:p>
          <a:p>
            <a:r>
              <a:rPr lang="en-US" dirty="0" smtClean="0"/>
              <a:t>Maternal health</a:t>
            </a:r>
          </a:p>
          <a:p>
            <a:r>
              <a:rPr lang="en-US" dirty="0" smtClean="0"/>
              <a:t>HIV/AIDS and malaria</a:t>
            </a:r>
          </a:p>
          <a:p>
            <a:r>
              <a:rPr lang="en-US" dirty="0" smtClean="0"/>
              <a:t>Environmental sustainability</a:t>
            </a:r>
          </a:p>
          <a:p>
            <a:r>
              <a:rPr lang="en-US" dirty="0" smtClean="0"/>
              <a:t>Global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tatic.guim.co.uk/sys-images/Business/Pix/cartoon/2013/5/4/1367667473993/UN-010.jpg"/>
          <p:cNvPicPr>
            <a:picLocks noChangeAspect="1" noChangeArrowheads="1"/>
          </p:cNvPicPr>
          <p:nvPr/>
        </p:nvPicPr>
        <p:blipFill>
          <a:blip r:embed="rId2" cstate="print">
            <a:lum bright="67000" contrast="-76000"/>
          </a:blip>
          <a:srcRect l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Strengths and Weaknesses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Multilateral diplomacy is legally and morally binding</a:t>
            </a:r>
          </a:p>
          <a:p>
            <a:r>
              <a:rPr lang="en-US" dirty="0" smtClean="0"/>
              <a:t>Sovereignty protected, decisions reached through compromise and concession</a:t>
            </a:r>
          </a:p>
          <a:p>
            <a:r>
              <a:rPr lang="en-US" dirty="0" smtClean="0"/>
              <a:t>Non-partisan states can offer creative solutions, forge alliances</a:t>
            </a:r>
          </a:p>
          <a:p>
            <a:r>
              <a:rPr lang="en-US" dirty="0" smtClean="0"/>
              <a:t>Peacekeeping in nations in transition, building rule of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Security Council outdated? P-5 too powerful?</a:t>
            </a:r>
          </a:p>
          <a:p>
            <a:r>
              <a:rPr lang="en-US" dirty="0" smtClean="0"/>
              <a:t>Process is difficult, results are slow</a:t>
            </a:r>
          </a:p>
          <a:p>
            <a:r>
              <a:rPr lang="en-US" dirty="0" smtClean="0"/>
              <a:t>Miscommunication due to language and cultural differences</a:t>
            </a:r>
          </a:p>
          <a:p>
            <a:r>
              <a:rPr lang="en-US" dirty="0" smtClean="0"/>
              <a:t>Budget deficits</a:t>
            </a:r>
          </a:p>
          <a:p>
            <a:r>
              <a:rPr lang="en-US" dirty="0" smtClean="0"/>
              <a:t>Limited jurisdiction</a:t>
            </a:r>
          </a:p>
          <a:p>
            <a:r>
              <a:rPr lang="en-US" dirty="0" smtClean="0"/>
              <a:t>Peacemaking in sovereign nations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Q: Where is the UN Headquarters located?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New York City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UN also has major </a:t>
            </a:r>
            <a:br>
              <a:rPr lang="en-US" dirty="0" smtClean="0"/>
            </a:br>
            <a:r>
              <a:rPr lang="en-US" dirty="0" smtClean="0"/>
              <a:t>offices in Geneva,  </a:t>
            </a:r>
            <a:br>
              <a:rPr lang="en-US" dirty="0" smtClean="0"/>
            </a:br>
            <a:r>
              <a:rPr lang="en-US" dirty="0" smtClean="0"/>
              <a:t>Vienna, and Nairobi.</a:t>
            </a:r>
          </a:p>
          <a:p>
            <a:endParaRPr lang="en-US" dirty="0"/>
          </a:p>
        </p:txBody>
      </p:sp>
      <p:pic>
        <p:nvPicPr>
          <p:cNvPr id="1026" name="Picture 2" descr="http://www.inetours.com/New_York/Images/UN/UN_E_Rvr_3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3663411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What are the UN’s two working languages?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English and French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official languages are Arabic, Chinese, </a:t>
            </a:r>
            <a:br>
              <a:rPr lang="en-US" dirty="0" smtClean="0"/>
            </a:br>
            <a:r>
              <a:rPr lang="en-US" dirty="0" smtClean="0"/>
              <a:t>English, French, Russian, and Spanish.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594" t="46875" r="31250" b="35416"/>
          <a:stretch>
            <a:fillRect/>
          </a:stretch>
        </p:blipFill>
        <p:spPr bwMode="auto">
          <a:xfrm>
            <a:off x="1143000" y="3733800"/>
            <a:ext cx="6705600" cy="10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</a:t>
            </a:r>
            <a:r>
              <a:rPr lang="en-US" dirty="0" smtClean="0"/>
              <a:t>The flags around the UN building are in order. </a:t>
            </a:r>
            <a:br>
              <a:rPr lang="en-US" dirty="0" smtClean="0"/>
            </a:br>
            <a:r>
              <a:rPr lang="en-US" dirty="0" smtClean="0"/>
              <a:t> What ar</a:t>
            </a:r>
            <a:r>
              <a:rPr lang="en-US" dirty="0" smtClean="0"/>
              <a:t>e the first and last flags?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</a:t>
            </a:r>
            <a:r>
              <a:rPr lang="en-US" dirty="0" smtClean="0"/>
              <a:t>Afghanistan is first</a:t>
            </a:r>
            <a:br>
              <a:rPr lang="en-US" dirty="0" smtClean="0"/>
            </a:br>
            <a:r>
              <a:rPr lang="en-US" dirty="0" smtClean="0"/>
              <a:t> Zimbabwe is last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are in English </a:t>
            </a:r>
            <a:br>
              <a:rPr lang="en-US" dirty="0" smtClean="0"/>
            </a:br>
            <a:r>
              <a:rPr lang="en-US" dirty="0" smtClean="0"/>
              <a:t>alphabetical order.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www.nyc-architecture.com/MID/001-united-nations-flags-members.jpg"/>
          <p:cNvPicPr>
            <a:picLocks noChangeAspect="1" noChangeArrowheads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 bwMode="auto">
          <a:xfrm>
            <a:off x="5791200" y="3200400"/>
            <a:ext cx="2452776" cy="2843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Who was the first U.S. delegate to the UN?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Eleanor Roosevelt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She served as the Chairperson </a:t>
            </a:r>
            <a:br>
              <a:rPr lang="en-US" dirty="0" smtClean="0"/>
            </a:br>
            <a:r>
              <a:rPr lang="en-US" dirty="0" smtClean="0"/>
              <a:t>of the UN Human Rights </a:t>
            </a:r>
            <a:br>
              <a:rPr lang="en-US" dirty="0" smtClean="0"/>
            </a:br>
            <a:r>
              <a:rPr lang="en-US" dirty="0" smtClean="0"/>
              <a:t>Commission that created the </a:t>
            </a:r>
            <a:br>
              <a:rPr lang="en-US" dirty="0" smtClean="0"/>
            </a:br>
            <a:r>
              <a:rPr lang="en-US" dirty="0" smtClean="0"/>
              <a:t>Universal Declaration of Human Rights.</a:t>
            </a:r>
          </a:p>
          <a:p>
            <a:endParaRPr lang="en-US" dirty="0"/>
          </a:p>
        </p:txBody>
      </p:sp>
      <p:pic>
        <p:nvPicPr>
          <p:cNvPr id="33794" name="Picture 2" descr="http://www.unspecial.org/UNS679/images/ERoozevelt.jpg"/>
          <p:cNvPicPr>
            <a:picLocks noChangeAspect="1" noChangeArrowheads="1"/>
          </p:cNvPicPr>
          <p:nvPr/>
        </p:nvPicPr>
        <p:blipFill>
          <a:blip r:embed="rId2" cstate="print"/>
          <a:srcRect t="5351" b="22408"/>
          <a:stretch>
            <a:fillRect/>
          </a:stretch>
        </p:blipFill>
        <p:spPr bwMode="auto">
          <a:xfrm>
            <a:off x="6096000" y="2743200"/>
            <a:ext cx="231210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Who is the Secretary-General of the UN?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Ban </a:t>
            </a:r>
            <a:r>
              <a:rPr lang="en-US" dirty="0" err="1" smtClean="0"/>
              <a:t>Ki</a:t>
            </a:r>
            <a:r>
              <a:rPr lang="en-US" dirty="0" smtClean="0"/>
              <a:t>-Moon (South Korea)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Kofi Annan (Ghana) served from </a:t>
            </a:r>
            <a:br>
              <a:rPr lang="en-US" dirty="0" smtClean="0"/>
            </a:br>
            <a:r>
              <a:rPr lang="en-US" dirty="0" smtClean="0"/>
              <a:t>1997-2006. The UN and Annan </a:t>
            </a:r>
            <a:br>
              <a:rPr lang="en-US" dirty="0" smtClean="0"/>
            </a:br>
            <a:r>
              <a:rPr lang="en-US" dirty="0" smtClean="0"/>
              <a:t>were awarded the Nobel Peace </a:t>
            </a:r>
            <a:br>
              <a:rPr lang="en-US" dirty="0" smtClean="0"/>
            </a:br>
            <a:r>
              <a:rPr lang="en-US" dirty="0" smtClean="0"/>
              <a:t>Prize in 2001.</a:t>
            </a:r>
          </a:p>
          <a:p>
            <a:endParaRPr lang="en-US" dirty="0"/>
          </a:p>
        </p:txBody>
      </p:sp>
      <p:pic>
        <p:nvPicPr>
          <p:cNvPr id="44034" name="Picture 2" descr="http://www.denstoredanske.dk/@api/deki/files/851/=34837697.jpg"/>
          <p:cNvPicPr>
            <a:picLocks noChangeAspect="1" noChangeArrowheads="1"/>
          </p:cNvPicPr>
          <p:nvPr/>
        </p:nvPicPr>
        <p:blipFill>
          <a:blip r:embed="rId2" cstate="print"/>
          <a:srcRect l="20588" r="17647"/>
          <a:stretch>
            <a:fillRect/>
          </a:stretch>
        </p:blipFill>
        <p:spPr bwMode="auto">
          <a:xfrm>
            <a:off x="6096000" y="2895600"/>
            <a:ext cx="233736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f/f7/Congresso_de_Viena,_181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3615" y="0"/>
            <a:ext cx="921761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International Organizations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Peace of Westphalia (1648)</a:t>
            </a:r>
          </a:p>
          <a:p>
            <a:pPr lvl="1"/>
            <a:r>
              <a:rPr lang="en-US" dirty="0" smtClean="0"/>
              <a:t>establishing national sovereignty</a:t>
            </a:r>
          </a:p>
          <a:p>
            <a:r>
              <a:rPr lang="en-US" dirty="0" smtClean="0"/>
              <a:t>Congress of Vienna (1815)</a:t>
            </a:r>
          </a:p>
          <a:p>
            <a:pPr lvl="1"/>
            <a:r>
              <a:rPr lang="en-US" dirty="0" smtClean="0"/>
              <a:t>maintaining a balance of power</a:t>
            </a:r>
          </a:p>
          <a:p>
            <a:r>
              <a:rPr lang="en-US" dirty="0" smtClean="0"/>
              <a:t>The Hague (1899)</a:t>
            </a:r>
          </a:p>
          <a:p>
            <a:pPr lvl="1"/>
            <a:r>
              <a:rPr lang="en-US" dirty="0" smtClean="0"/>
              <a:t>rules of warfare</a:t>
            </a:r>
          </a:p>
          <a:p>
            <a:r>
              <a:rPr lang="en-US" dirty="0" smtClean="0"/>
              <a:t>League of Nations (1919) &gt; Kellogg-Briand (1928)</a:t>
            </a:r>
          </a:p>
          <a:p>
            <a:pPr lvl="1"/>
            <a:r>
              <a:rPr lang="en-US" dirty="0" smtClean="0"/>
              <a:t>stopping aggression, renunciation of war</a:t>
            </a:r>
          </a:p>
          <a:p>
            <a:r>
              <a:rPr lang="en-US" dirty="0" smtClean="0"/>
              <a:t>Atlantic Charter (1941) &gt; Yalta (1945) </a:t>
            </a:r>
          </a:p>
          <a:p>
            <a:pPr lvl="1"/>
            <a:r>
              <a:rPr lang="en-US" dirty="0" smtClean="0"/>
              <a:t>self-determination, economic 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Q: How many times has a </a:t>
            </a:r>
            <a:br>
              <a:rPr lang="en-US" dirty="0" smtClean="0"/>
            </a:br>
            <a:r>
              <a:rPr lang="en-US" dirty="0" smtClean="0"/>
              <a:t> member of the UN family </a:t>
            </a:r>
            <a:br>
              <a:rPr lang="en-US" dirty="0" smtClean="0"/>
            </a:br>
            <a:r>
              <a:rPr lang="en-US" dirty="0" smtClean="0"/>
              <a:t> won the Nobel Peace Prize?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11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work related to Children, Refugees, Atomic Energy, Peacekeeping, Climate Change, </a:t>
            </a:r>
            <a:br>
              <a:rPr lang="en-US" dirty="0" smtClean="0"/>
            </a:br>
            <a:r>
              <a:rPr lang="en-US" dirty="0" smtClean="0"/>
              <a:t>Labor, and Chemical Weapons</a:t>
            </a:r>
          </a:p>
        </p:txBody>
      </p:sp>
      <p:pic>
        <p:nvPicPr>
          <p:cNvPr id="34818" name="Picture 2" descr="http://www.una.org.uk/sites/default/files/2012%20Every%20Day%20Poster_Web.jpg"/>
          <p:cNvPicPr>
            <a:picLocks noChangeAspect="1" noChangeArrowheads="1"/>
          </p:cNvPicPr>
          <p:nvPr/>
        </p:nvPicPr>
        <p:blipFill>
          <a:blip r:embed="rId2" cstate="print"/>
          <a:srcRect t="22340" b="6383"/>
          <a:stretch>
            <a:fillRect/>
          </a:stretch>
        </p:blipFill>
        <p:spPr bwMode="auto">
          <a:xfrm>
            <a:off x="6096000" y="1481036"/>
            <a:ext cx="2514600" cy="5376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What historical trend added the most   </a:t>
            </a:r>
            <a:br>
              <a:rPr lang="en-US" dirty="0" smtClean="0"/>
            </a:br>
            <a:r>
              <a:rPr lang="en-US" dirty="0" smtClean="0"/>
              <a:t>  new countries to the UN?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Decolonization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The largest number of UN </a:t>
            </a:r>
            <a:br>
              <a:rPr lang="en-US" dirty="0" smtClean="0"/>
            </a:br>
            <a:r>
              <a:rPr lang="en-US" dirty="0" smtClean="0"/>
              <a:t>missions are in those countries </a:t>
            </a:r>
            <a:br>
              <a:rPr lang="en-US" dirty="0" smtClean="0"/>
            </a:br>
            <a:r>
              <a:rPr lang="en-US" dirty="0" smtClean="0"/>
              <a:t>still struggling to establish stable governments and economies.</a:t>
            </a:r>
          </a:p>
        </p:txBody>
      </p:sp>
      <p:pic>
        <p:nvPicPr>
          <p:cNvPr id="35842" name="Picture 2" descr="https://blueprintforhistory.files.wordpress.com/2013/05/decolonization-in-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90800"/>
            <a:ext cx="2686050" cy="267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Which era was the least productive in the </a:t>
            </a:r>
            <a:br>
              <a:rPr lang="en-US" dirty="0" smtClean="0"/>
            </a:br>
            <a:r>
              <a:rPr lang="en-US" dirty="0" smtClean="0"/>
              <a:t>  history of the UN?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The Cold War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US-Soviet rivalry limited</a:t>
            </a:r>
            <a:br>
              <a:rPr lang="en-US" dirty="0" smtClean="0"/>
            </a:br>
            <a:r>
              <a:rPr lang="en-US" dirty="0" smtClean="0"/>
              <a:t>cooperation. Since then,</a:t>
            </a:r>
            <a:br>
              <a:rPr lang="en-US" dirty="0" smtClean="0"/>
            </a:br>
            <a:r>
              <a:rPr lang="en-US" dirty="0" smtClean="0"/>
              <a:t>UN activities have grown</a:t>
            </a:r>
            <a:br>
              <a:rPr lang="en-US" dirty="0" smtClean="0"/>
            </a:br>
            <a:r>
              <a:rPr lang="en-US" dirty="0" smtClean="0"/>
              <a:t>significantly.</a:t>
            </a:r>
          </a:p>
        </p:txBody>
      </p:sp>
      <p:pic>
        <p:nvPicPr>
          <p:cNvPr id="37890" name="Picture 2" descr="http://img.talkandroid.com/uploads/2011/08/cold-war.gif"/>
          <p:cNvPicPr>
            <a:picLocks noChangeAspect="1" noChangeArrowheads="1"/>
          </p:cNvPicPr>
          <p:nvPr/>
        </p:nvPicPr>
        <p:blipFill>
          <a:blip r:embed="rId2" cstate="print"/>
          <a:srcRect r="4167"/>
          <a:stretch>
            <a:fillRect/>
          </a:stretch>
        </p:blipFill>
        <p:spPr bwMode="auto">
          <a:xfrm>
            <a:off x="5105400" y="2667000"/>
            <a:ext cx="3505200" cy="253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Where is the UN’s first and longest-</a:t>
            </a:r>
            <a:br>
              <a:rPr lang="en-US" dirty="0" smtClean="0"/>
            </a:br>
            <a:r>
              <a:rPr lang="en-US" dirty="0" smtClean="0"/>
              <a:t> running mission?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Palestine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The UN Partition plan </a:t>
            </a:r>
            <a:br>
              <a:rPr lang="en-US" dirty="0" smtClean="0"/>
            </a:br>
            <a:r>
              <a:rPr lang="en-US" dirty="0" smtClean="0"/>
              <a:t>resulted in wars that</a:t>
            </a:r>
            <a:br>
              <a:rPr lang="en-US" dirty="0" smtClean="0"/>
            </a:br>
            <a:r>
              <a:rPr lang="en-US" dirty="0" smtClean="0"/>
              <a:t>caused a refugee crisis </a:t>
            </a:r>
            <a:br>
              <a:rPr lang="en-US" dirty="0" smtClean="0"/>
            </a:br>
            <a:r>
              <a:rPr lang="en-US" dirty="0" smtClean="0"/>
              <a:t>in the region.</a:t>
            </a:r>
          </a:p>
        </p:txBody>
      </p:sp>
      <p:pic>
        <p:nvPicPr>
          <p:cNvPr id="39938" name="Picture 2" descr="http://2.bp.blogspot.com/_Qy4iftwk5JM/SXP6SqbmlAI/AAAAAAAAGJY/Sxp502C6P0c/s400/gif-palestinian-loss-of-lan.jpg"/>
          <p:cNvPicPr>
            <a:picLocks noChangeAspect="1" noChangeArrowheads="1"/>
          </p:cNvPicPr>
          <p:nvPr/>
        </p:nvPicPr>
        <p:blipFill>
          <a:blip r:embed="rId2" cstate="print"/>
          <a:srcRect t="8856"/>
          <a:stretch>
            <a:fillRect/>
          </a:stretch>
        </p:blipFill>
        <p:spPr bwMode="auto">
          <a:xfrm>
            <a:off x="4724400" y="2743200"/>
            <a:ext cx="4191000" cy="258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What is the nickname for the UN </a:t>
            </a:r>
            <a:br>
              <a:rPr lang="en-US" dirty="0" smtClean="0"/>
            </a:br>
            <a:r>
              <a:rPr lang="en-US" dirty="0" smtClean="0"/>
              <a:t>  Peacekeepers?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Blue Helmets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They wear any blue</a:t>
            </a:r>
            <a:br>
              <a:rPr lang="en-US" dirty="0" smtClean="0"/>
            </a:br>
            <a:r>
              <a:rPr lang="en-US" dirty="0" smtClean="0"/>
              <a:t>head covering along</a:t>
            </a:r>
            <a:br>
              <a:rPr lang="en-US" dirty="0" smtClean="0"/>
            </a:br>
            <a:r>
              <a:rPr lang="en-US" dirty="0" smtClean="0"/>
              <a:t>with their own</a:t>
            </a:r>
            <a:br>
              <a:rPr lang="en-US" dirty="0" smtClean="0"/>
            </a:br>
            <a:r>
              <a:rPr lang="en-US" dirty="0" smtClean="0"/>
              <a:t>military uniform.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endParaRPr lang="en-US" dirty="0" smtClean="0"/>
          </a:p>
        </p:txBody>
      </p:sp>
      <p:pic>
        <p:nvPicPr>
          <p:cNvPr id="7" name="Picture 6" descr="http://i2.cdn.turner.com/cnn/dam/assets/131010175512-12-nobel-peace-horizontal-galler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3" r="14160"/>
          <a:stretch/>
        </p:blipFill>
        <p:spPr bwMode="auto">
          <a:xfrm>
            <a:off x="4648200" y="3733800"/>
            <a:ext cx="3236794" cy="2259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si.wsj.net/public/resources/images/RV-AH287_CONGO_D_201206220010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1050">
            <a:off x="6051821" y="2254827"/>
            <a:ext cx="2969173" cy="197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What other international alliance has </a:t>
            </a:r>
            <a:br>
              <a:rPr lang="en-US" dirty="0" smtClean="0"/>
            </a:br>
            <a:r>
              <a:rPr lang="en-US" dirty="0" smtClean="0"/>
              <a:t>  worked to intervene with military force </a:t>
            </a:r>
            <a:br>
              <a:rPr lang="en-US" dirty="0" smtClean="0"/>
            </a:br>
            <a:r>
              <a:rPr lang="en-US" dirty="0" smtClean="0"/>
              <a:t>  when the UN could/did not?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NATO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NATO took military action</a:t>
            </a:r>
            <a:br>
              <a:rPr lang="en-US" dirty="0" smtClean="0"/>
            </a:br>
            <a:r>
              <a:rPr lang="en-US" dirty="0" smtClean="0"/>
              <a:t>in Bosnia, Kosovo, and Afghanistan</a:t>
            </a:r>
          </a:p>
        </p:txBody>
      </p:sp>
      <p:pic>
        <p:nvPicPr>
          <p:cNvPr id="38914" name="Picture 2" descr="http://orientalreview.org/wp-content/uploads/2013/05/NAT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352800"/>
            <a:ext cx="2028825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 What were the only two </a:t>
            </a:r>
            <a:br>
              <a:rPr lang="en-US" dirty="0" smtClean="0"/>
            </a:br>
            <a:r>
              <a:rPr lang="en-US" dirty="0" smtClean="0"/>
              <a:t>  full-scale wars sponsored </a:t>
            </a:r>
            <a:br>
              <a:rPr lang="en-US" dirty="0" smtClean="0"/>
            </a:br>
            <a:r>
              <a:rPr lang="en-US" dirty="0" smtClean="0"/>
              <a:t>  by the UN?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Korea and the Gulf War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In Korea, USSR was boycotting the Security Council because it would not recognize the new Communist government of China. </a:t>
            </a:r>
          </a:p>
        </p:txBody>
      </p:sp>
      <p:pic>
        <p:nvPicPr>
          <p:cNvPr id="40964" name="Picture 4" descr="http://www.mycollectors.co.uk/StockPhotos/Medals/United-Nations-Ko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2667000" cy="266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 What African nation did the UN</a:t>
            </a:r>
            <a:br>
              <a:rPr lang="en-US" dirty="0" smtClean="0"/>
            </a:br>
            <a:r>
              <a:rPr lang="en-US" dirty="0" smtClean="0"/>
              <a:t>   use political and economic sanctions </a:t>
            </a:r>
            <a:br>
              <a:rPr lang="en-US" dirty="0" smtClean="0"/>
            </a:br>
            <a:r>
              <a:rPr lang="en-US" dirty="0" smtClean="0"/>
              <a:t>   against from 1963-1993?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South Africa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The UN called for an embargo </a:t>
            </a:r>
            <a:br>
              <a:rPr lang="en-US" dirty="0" smtClean="0"/>
            </a:br>
            <a:r>
              <a:rPr lang="en-US" dirty="0" smtClean="0"/>
              <a:t>and threatened to expel the </a:t>
            </a:r>
            <a:br>
              <a:rPr lang="en-US" dirty="0" smtClean="0"/>
            </a:br>
            <a:r>
              <a:rPr lang="en-US" dirty="0" smtClean="0"/>
              <a:t>country because of apartheid.</a:t>
            </a:r>
          </a:p>
        </p:txBody>
      </p:sp>
      <p:pic>
        <p:nvPicPr>
          <p:cNvPr id="41990" name="Picture 6" descr="http://fra.europa.eu/sites/default/files/styles/fra_large/public/fra_images/nelson_mandela_credits_un_photo_p._sudhakaran.jpg"/>
          <p:cNvPicPr>
            <a:picLocks noChangeAspect="1" noChangeArrowheads="1"/>
          </p:cNvPicPr>
          <p:nvPr/>
        </p:nvPicPr>
        <p:blipFill>
          <a:blip r:embed="rId2" cstate="print"/>
          <a:srcRect l="21714" r="13143"/>
          <a:stretch>
            <a:fillRect/>
          </a:stretch>
        </p:blipFill>
        <p:spPr bwMode="auto">
          <a:xfrm>
            <a:off x="6019800" y="3429000"/>
            <a:ext cx="2449169" cy="250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 Which two conflicts resulted in long-term </a:t>
            </a:r>
            <a:br>
              <a:rPr lang="en-US" dirty="0" smtClean="0"/>
            </a:br>
            <a:r>
              <a:rPr lang="en-US" dirty="0" smtClean="0"/>
              <a:t>   international tribunals?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Rwanda and former Yugoslavia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Other areas: Cambodia, </a:t>
            </a:r>
            <a:br>
              <a:rPr lang="en-US" dirty="0" smtClean="0"/>
            </a:br>
            <a:r>
              <a:rPr lang="en-US" dirty="0" smtClean="0"/>
              <a:t>Sierra Leone, East Timor,</a:t>
            </a:r>
            <a:br>
              <a:rPr lang="en-US" dirty="0" smtClean="0"/>
            </a:br>
            <a:r>
              <a:rPr lang="en-US" dirty="0" smtClean="0"/>
              <a:t>Libya, Darfur</a:t>
            </a:r>
          </a:p>
          <a:p>
            <a:pPr marL="0">
              <a:buNone/>
            </a:pPr>
            <a:endParaRPr lang="en-US" dirty="0" smtClean="0"/>
          </a:p>
        </p:txBody>
      </p:sp>
      <p:pic>
        <p:nvPicPr>
          <p:cNvPr id="43012" name="Picture 4" descr="http://www.icty.org/x/image/ABOUTimagery/map_int_justice/intjusticemap_en.jpg"/>
          <p:cNvPicPr>
            <a:picLocks noChangeAspect="1" noChangeArrowheads="1"/>
          </p:cNvPicPr>
          <p:nvPr/>
        </p:nvPicPr>
        <p:blipFill>
          <a:blip r:embed="rId2" cstate="print"/>
          <a:srcRect l="9231" t="8334" r="6154" b="31945"/>
          <a:stretch>
            <a:fillRect/>
          </a:stretch>
        </p:blipFill>
        <p:spPr bwMode="auto">
          <a:xfrm>
            <a:off x="4953000" y="4114800"/>
            <a:ext cx="4191000" cy="2250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Trivia Questions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Q:  When and where did Model UN begin?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A: 1951 at Harvard University</a:t>
            </a:r>
          </a:p>
          <a:p>
            <a:pPr>
              <a:buNone/>
            </a:pPr>
            <a:endParaRPr lang="en-US" dirty="0" smtClean="0"/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Harvard students began participating in Model League of Nations in 1927.</a:t>
            </a:r>
          </a:p>
          <a:p>
            <a:pPr marL="0">
              <a:buNone/>
            </a:pPr>
            <a:endParaRPr lang="en-US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 l="10000" t="14583" r="11875" b="69792"/>
          <a:stretch>
            <a:fillRect/>
          </a:stretch>
        </p:blipFill>
        <p:spPr bwMode="auto">
          <a:xfrm>
            <a:off x="1066800" y="3810000"/>
            <a:ext cx="698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_DhwcCqGFPe4/TRFjLbVBDbI/AAAAAAAAAgY/U_KMMWdRc7k/s1600/a190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4400" y="762000"/>
            <a:ext cx="7467600" cy="5600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World Wars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Failure of the League of Nations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Absence of the United States</a:t>
            </a:r>
          </a:p>
          <a:p>
            <a:pPr lvl="1"/>
            <a:r>
              <a:rPr lang="en-US" dirty="0" smtClean="0"/>
              <a:t>Required unanimous vote</a:t>
            </a:r>
          </a:p>
          <a:p>
            <a:pPr lvl="1"/>
            <a:r>
              <a:rPr lang="en-US" dirty="0" smtClean="0"/>
              <a:t>Weakness of sanctions</a:t>
            </a:r>
          </a:p>
          <a:p>
            <a:pPr lvl="1"/>
            <a:r>
              <a:rPr lang="en-US" dirty="0" smtClean="0"/>
              <a:t>Appeasement against acts of aggression</a:t>
            </a:r>
          </a:p>
          <a:p>
            <a:r>
              <a:rPr lang="en-US" dirty="0" smtClean="0"/>
              <a:t>The Big Four</a:t>
            </a:r>
          </a:p>
          <a:p>
            <a:pPr lvl="1"/>
            <a:r>
              <a:rPr lang="en-US" dirty="0" smtClean="0"/>
              <a:t>China, Soviet Union, United Kingdom, United States</a:t>
            </a:r>
          </a:p>
          <a:p>
            <a:pPr lvl="1"/>
            <a:r>
              <a:rPr lang="en-US" dirty="0" smtClean="0"/>
              <a:t>Framework protects their national sovereignty</a:t>
            </a:r>
          </a:p>
          <a:p>
            <a:pPr lvl="1"/>
            <a:r>
              <a:rPr lang="en-US" dirty="0" smtClean="0"/>
              <a:t>Charter of the UN worked out by the original 50 states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Leesville MUN Team 2013-14</a:t>
            </a:r>
            <a:endParaRPr lang="en-US" b="1" dirty="0"/>
          </a:p>
        </p:txBody>
      </p:sp>
      <p:pic>
        <p:nvPicPr>
          <p:cNvPr id="4" name="Picture 3" descr="IMG_2082.jpg"/>
          <p:cNvPicPr>
            <a:picLocks noChangeAspect="1"/>
          </p:cNvPicPr>
          <p:nvPr/>
        </p:nvPicPr>
        <p:blipFill>
          <a:blip r:embed="rId2" cstate="print"/>
          <a:srcRect l="3333" t="19876" r="10000"/>
          <a:stretch>
            <a:fillRect/>
          </a:stretch>
        </p:blipFill>
        <p:spPr>
          <a:xfrm>
            <a:off x="4751195" y="1828800"/>
            <a:ext cx="397261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6482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team learned about Model UN procedure and practiced debate at a training conference in November. Unfortunately, our first big conference at Duke was cancelled due to snow.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6482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March, the team competed in the Model UN Conference at UNC-CH. Sarah and Lauren </a:t>
            </a:r>
            <a:r>
              <a:rPr lang="en-US" dirty="0" err="1" smtClean="0"/>
              <a:t>Hudak</a:t>
            </a:r>
            <a:r>
              <a:rPr lang="en-US" dirty="0" smtClean="0"/>
              <a:t> won Best Delegate in the General Assembly Disarmament and Security Committee.</a:t>
            </a:r>
            <a:endParaRPr lang="en-US" dirty="0"/>
          </a:p>
        </p:txBody>
      </p:sp>
      <p:pic>
        <p:nvPicPr>
          <p:cNvPr id="46082" name="Picture 2" descr="http://themycenaean.org/wp-content/uploads/2013/11/Model-UN-Conference.jpg"/>
          <p:cNvPicPr>
            <a:picLocks noChangeAspect="1" noChangeArrowheads="1"/>
          </p:cNvPicPr>
          <p:nvPr/>
        </p:nvPicPr>
        <p:blipFill>
          <a:blip r:embed="rId3" cstate="print"/>
          <a:srcRect l="11560" t="20838" r="11111" b="9764"/>
          <a:stretch>
            <a:fillRect/>
          </a:stretch>
        </p:blipFill>
        <p:spPr bwMode="auto">
          <a:xfrm>
            <a:off x="381000" y="1828800"/>
            <a:ext cx="407561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n.org/News/dh/photos/large/2013/September/09-20-UNIFIL-day-of-peace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11216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Purposes of the 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international peace and security </a:t>
            </a:r>
          </a:p>
          <a:p>
            <a:r>
              <a:rPr lang="en-US" dirty="0" smtClean="0"/>
              <a:t>Developing friendly relations between states</a:t>
            </a:r>
          </a:p>
          <a:p>
            <a:r>
              <a:rPr lang="en-US" dirty="0" smtClean="0"/>
              <a:t>Building respect for equal rights and self-determination</a:t>
            </a:r>
          </a:p>
          <a:p>
            <a:r>
              <a:rPr lang="en-US" dirty="0" smtClean="0"/>
              <a:t>Promoting human rights and freedoms</a:t>
            </a:r>
          </a:p>
          <a:p>
            <a:r>
              <a:rPr lang="en-US" dirty="0" smtClean="0"/>
              <a:t>Serving as a forum of cooperation in solving economic, social and humanitarian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n.org/News/dh/photos/large/2012/January/476876-uncharter.jpg"/>
          <p:cNvPicPr>
            <a:picLocks noChangeAspect="1" noChangeArrowheads="1"/>
          </p:cNvPicPr>
          <p:nvPr/>
        </p:nvPicPr>
        <p:blipFill>
          <a:blip r:embed="rId2" cstate="print">
            <a:lum bright="24000" contrast="-13000"/>
          </a:blip>
          <a:srcRect l="6916" r="10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Principles of the 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9637"/>
            <a:ext cx="7696200" cy="4144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Sovereign equality of all states, regardless of wealth or power</a:t>
            </a:r>
          </a:p>
          <a:p>
            <a:r>
              <a:rPr lang="en-US" dirty="0" smtClean="0"/>
              <a:t>Obligation of members to refuse aid to any state that violates Charter</a:t>
            </a:r>
          </a:p>
          <a:p>
            <a:r>
              <a:rPr lang="en-US" dirty="0" smtClean="0"/>
              <a:t>Duty to settle differences by peaceful means</a:t>
            </a:r>
          </a:p>
          <a:p>
            <a:r>
              <a:rPr lang="en-US" dirty="0" smtClean="0"/>
              <a:t>Renunciation of use of force or threats to limit another’s territorial or political independence</a:t>
            </a:r>
          </a:p>
          <a:p>
            <a:r>
              <a:rPr lang="en-US" dirty="0" smtClean="0"/>
              <a:t>Need to maintain international peace and security</a:t>
            </a:r>
          </a:p>
          <a:p>
            <a:r>
              <a:rPr lang="en-US" dirty="0" smtClean="0"/>
              <a:t>Noninterference in domestic affairs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article36.org/wp-content/uploads/2012/03/UNSC_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3457" r="135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Security Council</a:t>
            </a:r>
          </a:p>
          <a:p>
            <a:pPr lvl="1"/>
            <a:r>
              <a:rPr lang="en-US" dirty="0" smtClean="0"/>
              <a:t>Peacekeeping and Peacemaking</a:t>
            </a:r>
          </a:p>
          <a:p>
            <a:pPr lvl="1"/>
            <a:r>
              <a:rPr lang="en-US" dirty="0" smtClean="0"/>
              <a:t>Permanent members, “P-5” (France, China, Russia, UK, US) have veto power</a:t>
            </a:r>
          </a:p>
          <a:p>
            <a:pPr lvl="1"/>
            <a:r>
              <a:rPr lang="en-US" dirty="0" smtClean="0"/>
              <a:t>Other 10 members elected, rotate 2-yr terms</a:t>
            </a:r>
          </a:p>
          <a:p>
            <a:pPr lvl="1"/>
            <a:r>
              <a:rPr lang="en-US" dirty="0" smtClean="0"/>
              <a:t>Decisions bind the entire United Nations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 Assembly (GA)</a:t>
            </a:r>
          </a:p>
          <a:p>
            <a:pPr lvl="1"/>
            <a:r>
              <a:rPr lang="en-US" dirty="0" smtClean="0"/>
              <a:t>Made up of committees that focus on different issues</a:t>
            </a:r>
          </a:p>
          <a:p>
            <a:pPr lvl="1"/>
            <a:r>
              <a:rPr lang="en-US" dirty="0" smtClean="0"/>
              <a:t>Important questions require 2/3 majority</a:t>
            </a:r>
          </a:p>
          <a:p>
            <a:pPr lvl="1"/>
            <a:r>
              <a:rPr lang="en-US" dirty="0" smtClean="0"/>
              <a:t>Each member state has an equal vote</a:t>
            </a:r>
          </a:p>
          <a:p>
            <a:pPr lvl="1"/>
            <a:r>
              <a:rPr lang="en-US" dirty="0" smtClean="0"/>
              <a:t>Decisions are not binding on any member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brandeis.edu/ethics/images/icjbench.jpg"/>
          <p:cNvPicPr>
            <a:picLocks noChangeAspect="1" noChangeArrowheads="1"/>
          </p:cNvPicPr>
          <p:nvPr/>
        </p:nvPicPr>
        <p:blipFill>
          <a:blip r:embed="rId2" cstate="print">
            <a:lum bright="47000" contrast="-63000"/>
          </a:blip>
          <a:srcRect l="28872" r="3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International Court of Justice (ICJ)</a:t>
            </a:r>
          </a:p>
          <a:p>
            <a:pPr lvl="1"/>
            <a:r>
              <a:rPr lang="en-US" dirty="0" smtClean="0"/>
              <a:t>No compulsory jurisdiction, states must cooperate</a:t>
            </a:r>
          </a:p>
          <a:p>
            <a:pPr lvl="1"/>
            <a:r>
              <a:rPr lang="en-US" dirty="0" smtClean="0"/>
              <a:t>15 justices elected by Security Council and GA</a:t>
            </a:r>
          </a:p>
          <a:p>
            <a:pPr lvl="1"/>
            <a:r>
              <a:rPr lang="en-US" dirty="0" smtClean="0"/>
              <a:t>States have max 1 justice on court, if a state is involved it gets a one appointed for that case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Economic and Social Council (ECOSOC)</a:t>
            </a:r>
          </a:p>
          <a:p>
            <a:pPr lvl="1"/>
            <a:r>
              <a:rPr lang="en-US" dirty="0" smtClean="0"/>
              <a:t>Coordinate and develop economic, social, educational, cultural, and health programs</a:t>
            </a:r>
          </a:p>
          <a:p>
            <a:pPr lvl="1"/>
            <a:r>
              <a:rPr lang="en-US" dirty="0" smtClean="0"/>
              <a:t>Work with private non-governmental organizations (NGOs)</a:t>
            </a:r>
          </a:p>
          <a:p>
            <a:pPr lvl="1"/>
            <a:r>
              <a:rPr lang="en-US" dirty="0" smtClean="0"/>
              <a:t>54 states are elected by the GA to serve 3-yr terms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ium image"/>
          <p:cNvPicPr>
            <a:picLocks noChangeAspect="1" noChangeArrowheads="1"/>
          </p:cNvPicPr>
          <p:nvPr/>
        </p:nvPicPr>
        <p:blipFill>
          <a:blip r:embed="rId2" cstate="print">
            <a:lum bright="57000" contrast="-78000"/>
          </a:blip>
          <a:srcRect t="2129" b="20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Secretariat</a:t>
            </a:r>
          </a:p>
          <a:p>
            <a:pPr lvl="1"/>
            <a:r>
              <a:rPr lang="en-US" dirty="0" smtClean="0"/>
              <a:t>Administers the bureaucracy of the UN, mediates disputes between members, promotes the organization globally</a:t>
            </a:r>
          </a:p>
          <a:p>
            <a:pPr lvl="1"/>
            <a:r>
              <a:rPr lang="en-US" dirty="0" smtClean="0"/>
              <a:t>Secretary-General elected by GA for 5-yr term</a:t>
            </a:r>
          </a:p>
          <a:p>
            <a:pPr lvl="1"/>
            <a:r>
              <a:rPr lang="en-US" dirty="0" smtClean="0"/>
              <a:t>Staff chosen by civil service exam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 of…</a:t>
            </a:r>
          </a:p>
          <a:p>
            <a:pPr lvl="1"/>
            <a:r>
              <a:rPr lang="en-US" dirty="0" smtClean="0"/>
              <a:t>Subsidiary Organs: Tribunals, Peacekeepers, UNICEF</a:t>
            </a:r>
          </a:p>
          <a:p>
            <a:pPr lvl="1"/>
            <a:r>
              <a:rPr lang="en-US" dirty="0" smtClean="0"/>
              <a:t>Intergovernmental Agencies: WHO, IMF, WTO, </a:t>
            </a:r>
            <a:br>
              <a:rPr lang="en-US" dirty="0" smtClean="0"/>
            </a:br>
            <a:r>
              <a:rPr lang="en-US" dirty="0" smtClean="0"/>
              <a:t>World Bank </a:t>
            </a:r>
          </a:p>
          <a:p>
            <a:pPr lvl="1"/>
            <a:r>
              <a:rPr lang="en-US" dirty="0" smtClean="0"/>
              <a:t>Consulting NGOs: Amnesty International, Oxfam, Red Cross, Ford Foundation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ongolianembassy.sg/wp-content/uploads/2013/05/UN-Flags.jpg"/>
          <p:cNvPicPr>
            <a:picLocks noChangeAspect="1" noChangeArrowheads="1"/>
          </p:cNvPicPr>
          <p:nvPr/>
        </p:nvPicPr>
        <p:blipFill>
          <a:blip r:embed="rId2" cstate="print">
            <a:lum bright="62000" contrast="-59000"/>
          </a:blip>
          <a:srcRect l="2978" r="76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Membership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Member states</a:t>
            </a:r>
          </a:p>
          <a:p>
            <a:pPr lvl="1"/>
            <a:r>
              <a:rPr lang="en-US" dirty="0" smtClean="0"/>
              <a:t>Grown from 50 to 193 since 1945</a:t>
            </a:r>
          </a:p>
          <a:p>
            <a:pPr lvl="1"/>
            <a:r>
              <a:rPr lang="en-US" dirty="0" smtClean="0"/>
              <a:t>Permanent observers that became members: </a:t>
            </a:r>
            <a:br>
              <a:rPr lang="en-US" dirty="0" smtClean="0"/>
            </a:br>
            <a:r>
              <a:rPr lang="en-US" dirty="0" smtClean="0"/>
              <a:t>Ex. Switzerland, Japan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Current non-member states</a:t>
            </a:r>
          </a:p>
          <a:p>
            <a:pPr lvl="1"/>
            <a:r>
              <a:rPr lang="en-US" dirty="0" smtClean="0"/>
              <a:t>Holy See, State of Palestine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Intergovernmental organizations</a:t>
            </a:r>
          </a:p>
          <a:p>
            <a:pPr lvl="1"/>
            <a:r>
              <a:rPr lang="en-US" dirty="0" smtClean="0"/>
              <a:t>EU, African Union, Arab League, INTERPOL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938</Words>
  <Application>Microsoft Office PowerPoint</Application>
  <PresentationFormat>On-screen Show (4:3)</PresentationFormat>
  <Paragraphs>219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United Nations </vt:lpstr>
      <vt:lpstr>International Organizations</vt:lpstr>
      <vt:lpstr>The World Wars</vt:lpstr>
      <vt:lpstr>Purposes of the UN</vt:lpstr>
      <vt:lpstr>Principles of the UN</vt:lpstr>
      <vt:lpstr>Organization</vt:lpstr>
      <vt:lpstr>Organization</vt:lpstr>
      <vt:lpstr>Organization</vt:lpstr>
      <vt:lpstr>Membership</vt:lpstr>
      <vt:lpstr>The United States</vt:lpstr>
      <vt:lpstr>Tools of the UN</vt:lpstr>
      <vt:lpstr>Universal Declaration of Human Rights</vt:lpstr>
      <vt:lpstr>Millennium Goals</vt:lpstr>
      <vt:lpstr>Strengths and Weaknesses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Trivia Questions</vt:lpstr>
      <vt:lpstr>Leesville MUN Team 2013-14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Nations </dc:title>
  <dc:creator>nmosley</dc:creator>
  <cp:lastModifiedBy>nmosley</cp:lastModifiedBy>
  <cp:revision>17</cp:revision>
  <dcterms:created xsi:type="dcterms:W3CDTF">2014-05-16T23:58:41Z</dcterms:created>
  <dcterms:modified xsi:type="dcterms:W3CDTF">2014-05-17T20:34:51Z</dcterms:modified>
</cp:coreProperties>
</file>