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66" r:id="rId4"/>
    <p:sldId id="269" r:id="rId5"/>
    <p:sldId id="267" r:id="rId6"/>
    <p:sldId id="258" r:id="rId7"/>
    <p:sldId id="273" r:id="rId8"/>
    <p:sldId id="260" r:id="rId9"/>
    <p:sldId id="268" r:id="rId10"/>
    <p:sldId id="261" r:id="rId11"/>
    <p:sldId id="262" r:id="rId12"/>
    <p:sldId id="270" r:id="rId13"/>
    <p:sldId id="263" r:id="rId14"/>
    <p:sldId id="264" r:id="rId15"/>
    <p:sldId id="271" r:id="rId16"/>
    <p:sldId id="265" r:id="rId17"/>
    <p:sldId id="272" r:id="rId1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68795-C684-435D-80C8-429C9CDC87C0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7A5C9-F2FE-45FD-AA12-D9E7072F3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6E47-6060-443A-8DC9-35143634855E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1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Unit 1 - </a:t>
            </a:r>
            <a:r>
              <a:rPr lang="en-US" b="1" dirty="0" smtClean="0"/>
              <a:t>American Government</a:t>
            </a:r>
            <a:endParaRPr lang="en-US" b="1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012" y="2057400"/>
            <a:ext cx="4011588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2081748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Objective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Describe the foundation of law, government, and citizenship in American society.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u="sng" dirty="0"/>
              <a:t>Objective 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Examine founding documents and identify major influences on views about how government should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oston%20Tea%20Par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273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Colonial Resistance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French and Indian War </a:t>
            </a:r>
            <a:r>
              <a:rPr lang="en-US" dirty="0" smtClean="0"/>
              <a:t>&gt; New Taxes</a:t>
            </a:r>
          </a:p>
          <a:p>
            <a:pPr lvl="1"/>
            <a:r>
              <a:rPr lang="en-US" dirty="0" smtClean="0"/>
              <a:t>Cost of war caused Britain to raise taxes on colonies, which had gotten used to a policy of self-government</a:t>
            </a:r>
          </a:p>
          <a:p>
            <a:r>
              <a:rPr lang="en-US" b="1" dirty="0" smtClean="0"/>
              <a:t>New Taxes </a:t>
            </a:r>
            <a:r>
              <a:rPr lang="en-US" dirty="0" smtClean="0"/>
              <a:t>&gt; Colonial Protest</a:t>
            </a:r>
          </a:p>
          <a:p>
            <a:pPr lvl="1"/>
            <a:r>
              <a:rPr lang="en-US" dirty="0" smtClean="0"/>
              <a:t>Sugar Act, Stamp Act, etc.</a:t>
            </a:r>
          </a:p>
          <a:p>
            <a:pPr lvl="1"/>
            <a:r>
              <a:rPr lang="en-US" dirty="0" smtClean="0"/>
              <a:t>Boycott of British goods, Boston Tea Party</a:t>
            </a:r>
          </a:p>
          <a:p>
            <a:r>
              <a:rPr lang="en-US" b="1" dirty="0" smtClean="0"/>
              <a:t>Colonial Protest </a:t>
            </a:r>
            <a:r>
              <a:rPr lang="en-US" dirty="0" smtClean="0"/>
              <a:t>&gt; Increased Restrictions </a:t>
            </a:r>
          </a:p>
          <a:p>
            <a:pPr lvl="1"/>
            <a:r>
              <a:rPr lang="en-US" dirty="0" smtClean="0"/>
              <a:t>Boston Massacre, Intolerable Acts (no trial by jury, Quartering Act, blockade)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Declaring Independence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First Continental Congress</a:t>
            </a:r>
          </a:p>
          <a:p>
            <a:pPr lvl="1"/>
            <a:r>
              <a:rPr lang="en-US" dirty="0" smtClean="0"/>
              <a:t>Petitioned King to repeal Intolerable Acts</a:t>
            </a:r>
          </a:p>
          <a:p>
            <a:pPr lvl="1"/>
            <a:r>
              <a:rPr lang="en-US" dirty="0" smtClean="0"/>
              <a:t>Lexington and Concord: British troops defeat colonial militia &gt; Olive Branch Petition</a:t>
            </a:r>
          </a:p>
          <a:p>
            <a:pPr lvl="2"/>
            <a:r>
              <a:rPr lang="en-US" i="1" dirty="0" smtClean="0"/>
              <a:t>What if the British had offered the colonies representation </a:t>
            </a:r>
            <a:br>
              <a:rPr lang="en-US" i="1" dirty="0" smtClean="0"/>
            </a:br>
            <a:r>
              <a:rPr lang="en-US" i="1" dirty="0" smtClean="0"/>
              <a:t>in Parliament at this point?</a:t>
            </a:r>
          </a:p>
          <a:p>
            <a:endParaRPr lang="en-US" dirty="0" smtClean="0"/>
          </a:p>
          <a:p>
            <a:r>
              <a:rPr lang="en-US" b="1" dirty="0" smtClean="0"/>
              <a:t>Second Continental Congress</a:t>
            </a:r>
          </a:p>
          <a:p>
            <a:pPr lvl="1"/>
            <a:r>
              <a:rPr lang="en-US" dirty="0" smtClean="0"/>
              <a:t>Thomas Paine’s </a:t>
            </a:r>
            <a:r>
              <a:rPr lang="en-US" i="1" dirty="0" smtClean="0"/>
              <a:t>Common Sense </a:t>
            </a:r>
            <a:r>
              <a:rPr lang="en-US" dirty="0" smtClean="0"/>
              <a:t>helped persuade the rest of the group to declare independence</a:t>
            </a:r>
          </a:p>
          <a:p>
            <a:pPr lvl="1"/>
            <a:r>
              <a:rPr lang="en-US" dirty="0" smtClean="0"/>
              <a:t>Thomas Jefferson enlisted to write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4495800" cy="5592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 smtClean="0"/>
              <a:t>Declaration of Independence</a:t>
            </a:r>
          </a:p>
          <a:p>
            <a:pPr>
              <a:buNone/>
            </a:pPr>
            <a:r>
              <a:rPr lang="en-US" dirty="0" smtClean="0"/>
              <a:t>Signed July 4, 1776</a:t>
            </a:r>
          </a:p>
          <a:p>
            <a:pPr>
              <a:buNone/>
            </a:pP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Which Enlightenment ideas are at the center of Jefferson’s argument?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What main grievances do the colonies have against the King and Parliament?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What would the result of this have been if the colonies had lost the war?</a:t>
            </a:r>
          </a:p>
          <a:p>
            <a:endParaRPr lang="en-US" dirty="0" smtClean="0"/>
          </a:p>
        </p:txBody>
      </p:sp>
      <p:pic>
        <p:nvPicPr>
          <p:cNvPr id="4" name="Picture 12" descr="decla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656774">
            <a:off x="5215030" y="1479885"/>
            <a:ext cx="3115616" cy="386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Articles of Confederation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soon as the Declaration was signed, states wrote their own constitutions</a:t>
            </a:r>
          </a:p>
          <a:p>
            <a:r>
              <a:rPr lang="en-US" dirty="0" smtClean="0"/>
              <a:t>After the war, it was decided they needed a limited national </a:t>
            </a:r>
            <a:r>
              <a:rPr lang="en-US" dirty="0" err="1" smtClean="0"/>
              <a:t>gov’t</a:t>
            </a:r>
            <a:r>
              <a:rPr lang="en-US" dirty="0" smtClean="0"/>
              <a:t> to create a military alliance against potential foreign threat</a:t>
            </a:r>
          </a:p>
          <a:p>
            <a:r>
              <a:rPr lang="en-US" dirty="0" smtClean="0"/>
              <a:t>Opposition to strong federal </a:t>
            </a:r>
            <a:r>
              <a:rPr lang="en-US" dirty="0" err="1" smtClean="0"/>
              <a:t>gov’t</a:t>
            </a:r>
            <a:r>
              <a:rPr lang="en-US" dirty="0" smtClean="0"/>
              <a:t> was so strong:</a:t>
            </a:r>
          </a:p>
          <a:p>
            <a:pPr lvl="1"/>
            <a:r>
              <a:rPr lang="en-US" dirty="0" smtClean="0"/>
              <a:t>Only one branch existed, Congress</a:t>
            </a:r>
          </a:p>
          <a:p>
            <a:pPr lvl="1"/>
            <a:r>
              <a:rPr lang="en-US" dirty="0" smtClean="0"/>
              <a:t>No power to tax or enforce laws: So states had to raise taxes to pay off war debt, causing rebellions that the federal </a:t>
            </a:r>
            <a:r>
              <a:rPr lang="en-US" dirty="0" err="1" smtClean="0"/>
              <a:t>gov’t</a:t>
            </a:r>
            <a:r>
              <a:rPr lang="en-US" dirty="0" smtClean="0"/>
              <a:t> could not protect against</a:t>
            </a:r>
          </a:p>
          <a:p>
            <a:pPr lvl="2"/>
            <a:r>
              <a:rPr lang="en-US" b="1" dirty="0" smtClean="0"/>
              <a:t>Shay’s Rebellion </a:t>
            </a:r>
            <a:r>
              <a:rPr lang="en-US" dirty="0" smtClean="0"/>
              <a:t>&gt; Constitutional Convention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istoryteacher.net/AHAP/WebQuests/WQ-ConstitutionalConvention/ConstituitonalConventionPt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22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Constitutional Convention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Another problem with the Articles was that it was almost impossible to amend them, so they decide to throw them out and start over</a:t>
            </a:r>
          </a:p>
          <a:p>
            <a:r>
              <a:rPr lang="en-US" dirty="0" smtClean="0"/>
              <a:t>George Washington was asked to preside over the secret proceedings</a:t>
            </a:r>
          </a:p>
          <a:p>
            <a:r>
              <a:rPr lang="en-US" dirty="0" smtClean="0"/>
              <a:t>James Madison is considered the “Father of the Constitution”  because he proposed the basic structure of the </a:t>
            </a:r>
            <a:r>
              <a:rPr lang="en-US" dirty="0" err="1" smtClean="0"/>
              <a:t>gov’t</a:t>
            </a:r>
            <a:endParaRPr lang="en-US" dirty="0" smtClean="0"/>
          </a:p>
          <a:p>
            <a:r>
              <a:rPr lang="en-US" dirty="0" smtClean="0"/>
              <a:t>It almost fell apart because of major disagreements over representation and size of government…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Compromises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397000"/>
          <a:ext cx="81534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Who would have supported each side?</a:t>
                      </a:r>
                      <a:endParaRPr lang="en-US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COMPROMISE</a:t>
                      </a:r>
                      <a:endParaRPr lang="en-US" dirty="0"/>
                    </a:p>
                  </a:txBody>
                  <a:tcPr anchor="ctr"/>
                </a:tc>
              </a:tr>
              <a:tr h="985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</a:t>
                      </a:r>
                      <a:r>
                        <a:rPr lang="en-US" sz="1400" baseline="0" dirty="0" smtClean="0"/>
                        <a:t> will states be represented in Congress?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 smtClean="0"/>
                        <a:t>VA Plan = </a:t>
                      </a:r>
                      <a:r>
                        <a:rPr lang="en-US" sz="1400" baseline="0" dirty="0" smtClean="0"/>
                        <a:t>by population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aseline="0" dirty="0" smtClean="0"/>
                        <a:t>NJ Plan = equal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Great Compromise: 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bicameral legislature</a:t>
                      </a:r>
                      <a:r>
                        <a:rPr lang="en-US" sz="1400" baseline="0" dirty="0" smtClean="0"/>
                        <a:t> with e</a:t>
                      </a:r>
                      <a:r>
                        <a:rPr lang="en-US" sz="1400" dirty="0" smtClean="0"/>
                        <a:t>qual rep in the Senate</a:t>
                      </a:r>
                      <a:r>
                        <a:rPr lang="en-US" sz="1400" baseline="0" dirty="0" smtClean="0"/>
                        <a:t> and rep by population in the House</a:t>
                      </a:r>
                      <a:endParaRPr lang="en-US" sz="1400" dirty="0"/>
                    </a:p>
                  </a:txBody>
                  <a:tcPr/>
                </a:tc>
              </a:tr>
              <a:tr h="985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Should slaves</a:t>
                      </a:r>
                      <a:r>
                        <a:rPr lang="en-US" sz="1400" baseline="0" dirty="0" smtClean="0"/>
                        <a:t> count toward a state’s representation in the House?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baseline="0" dirty="0" smtClean="0"/>
                        <a:t>They are property, don’t need representation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aseline="0" dirty="0" smtClean="0"/>
                        <a:t>Owners should be entitled to representation on their behalf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Three-Fifths Compromise: 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3 out of every 5 slaves will count</a:t>
                      </a:r>
                      <a:r>
                        <a:rPr lang="en-US" sz="1400" baseline="0" dirty="0" smtClean="0"/>
                        <a:t> towards a state’s population </a:t>
                      </a:r>
                      <a:endParaRPr lang="en-US" sz="1400" dirty="0"/>
                    </a:p>
                  </a:txBody>
                  <a:tcPr/>
                </a:tc>
              </a:tr>
              <a:tr h="985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Should Congress have the power to regulate trade?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 smtClean="0"/>
                        <a:t>International</a:t>
                      </a:r>
                      <a:r>
                        <a:rPr lang="en-US" sz="1400" baseline="0" dirty="0" smtClean="0"/>
                        <a:t> and interstate trade should be regulated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 smtClean="0"/>
                        <a:t>Feared taxes on </a:t>
                      </a:r>
                      <a:r>
                        <a:rPr lang="en-US" sz="1400" baseline="0" dirty="0" smtClean="0"/>
                        <a:t>exports and restrictions on slave trade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Commerce/Trade</a:t>
                      </a:r>
                      <a:r>
                        <a:rPr lang="en-US" sz="1400" b="1" baseline="0" dirty="0" smtClean="0"/>
                        <a:t> Compromise:</a:t>
                      </a:r>
                    </a:p>
                    <a:p>
                      <a:r>
                        <a:rPr lang="en-US" sz="1400" dirty="0" smtClean="0"/>
                        <a:t>Congress given power to regulate trade, but could not change slave trade laws for 20 years</a:t>
                      </a:r>
                      <a:endParaRPr lang="en-US" sz="1400" dirty="0"/>
                    </a:p>
                  </a:txBody>
                  <a:tcPr/>
                </a:tc>
              </a:tr>
              <a:tr h="985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Should</a:t>
                      </a:r>
                      <a:r>
                        <a:rPr lang="en-US" sz="1400" baseline="0" dirty="0" smtClean="0"/>
                        <a:t> the people be trusted to elect the President?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 smtClean="0"/>
                        <a:t>Citizens</a:t>
                      </a:r>
                      <a:r>
                        <a:rPr lang="en-US" sz="1400" baseline="0" dirty="0" smtClean="0"/>
                        <a:t> should be allowed to vote for president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aseline="0" dirty="0" smtClean="0"/>
                        <a:t>Citizens can’t be trusted to do this – should be chosen by educated leaders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Electoral College Compromise:</a:t>
                      </a:r>
                    </a:p>
                    <a:p>
                      <a:r>
                        <a:rPr lang="en-US" sz="1400" dirty="0" smtClean="0"/>
                        <a:t>Indirect</a:t>
                      </a:r>
                      <a:r>
                        <a:rPr lang="en-US" sz="1400" baseline="0" dirty="0" smtClean="0"/>
                        <a:t> system where the state legislatures (chosen by the people) decide which candidate gets the state’s electoral votes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Ratification Debate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9 out of 13 states had to ratify (approve) the new constitution before it could take effect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Federalists</a:t>
            </a:r>
            <a:r>
              <a:rPr lang="en-US" dirty="0" smtClean="0"/>
              <a:t>: Supported the new constitution</a:t>
            </a:r>
          </a:p>
          <a:p>
            <a:pPr lvl="1"/>
            <a:r>
              <a:rPr lang="en-US" dirty="0" smtClean="0"/>
              <a:t>Believed it was important to strengthen the federal government</a:t>
            </a:r>
          </a:p>
          <a:p>
            <a:pPr lvl="1"/>
            <a:r>
              <a:rPr lang="en-US" dirty="0" smtClean="0"/>
              <a:t>Wrote </a:t>
            </a:r>
            <a:r>
              <a:rPr lang="en-US" i="1" dirty="0" smtClean="0"/>
              <a:t>Federalist Papers </a:t>
            </a:r>
            <a:r>
              <a:rPr lang="en-US" dirty="0" smtClean="0"/>
              <a:t>in support of the principles and structure of the constitution</a:t>
            </a:r>
          </a:p>
          <a:p>
            <a:r>
              <a:rPr lang="en-US" b="1" dirty="0" smtClean="0"/>
              <a:t>Anti-Federalists</a:t>
            </a:r>
            <a:r>
              <a:rPr lang="en-US" dirty="0" smtClean="0"/>
              <a:t>: Opposed the constitution</a:t>
            </a:r>
          </a:p>
          <a:p>
            <a:pPr lvl="1"/>
            <a:r>
              <a:rPr lang="en-US" dirty="0" smtClean="0"/>
              <a:t>Believed the new constitution gave the federal </a:t>
            </a:r>
            <a:r>
              <a:rPr lang="en-US" dirty="0" err="1" smtClean="0"/>
              <a:t>gov’t</a:t>
            </a:r>
            <a:r>
              <a:rPr lang="en-US" dirty="0" smtClean="0"/>
              <a:t> too much power</a:t>
            </a:r>
          </a:p>
          <a:p>
            <a:pPr lvl="1"/>
            <a:r>
              <a:rPr lang="en-US" dirty="0" smtClean="0"/>
              <a:t>Main argument was that it did not include any protections for individual freedoms  - </a:t>
            </a:r>
            <a:r>
              <a:rPr lang="en-US" i="1" dirty="0" smtClean="0"/>
              <a:t>Why not?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066801"/>
            <a:ext cx="39624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a year of debate, the Federalists agree to add a </a:t>
            </a:r>
            <a:r>
              <a:rPr lang="en-US" b="1" dirty="0" smtClean="0"/>
              <a:t>Bill of Rights </a:t>
            </a:r>
            <a:r>
              <a:rPr lang="en-US" dirty="0" smtClean="0"/>
              <a:t>as soon as the Constitution is ratified</a:t>
            </a:r>
          </a:p>
          <a:p>
            <a:r>
              <a:rPr lang="en-US" dirty="0" smtClean="0"/>
              <a:t>Ratified July 1788</a:t>
            </a:r>
          </a:p>
          <a:p>
            <a:r>
              <a:rPr lang="en-US" dirty="0" smtClean="0"/>
              <a:t>North Carolina, not until Nov. 1789</a:t>
            </a:r>
          </a:p>
          <a:p>
            <a:pPr lvl="1"/>
            <a:r>
              <a:rPr lang="en-US" i="1" dirty="0" smtClean="0"/>
              <a:t>Why so late?</a:t>
            </a:r>
            <a:endParaRPr lang="en-US" i="1" dirty="0"/>
          </a:p>
        </p:txBody>
      </p:sp>
      <p:pic>
        <p:nvPicPr>
          <p:cNvPr id="4" name="Picture 2" descr="http://amhist.ist.unomaha.edu/module_files/fx12_states_fight_over_ratification_of_the_constit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36576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Government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1534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Keeping order</a:t>
            </a:r>
          </a:p>
          <a:p>
            <a:pPr lvl="1"/>
            <a:r>
              <a:rPr lang="en-US" dirty="0" smtClean="0"/>
              <a:t>Makes and enforces laws to protect property, safety</a:t>
            </a:r>
          </a:p>
          <a:p>
            <a:r>
              <a:rPr lang="en-US" b="1" dirty="0" smtClean="0"/>
              <a:t>Providing security</a:t>
            </a:r>
          </a:p>
          <a:p>
            <a:pPr lvl="1"/>
            <a:r>
              <a:rPr lang="en-US" dirty="0" smtClean="0"/>
              <a:t>Military defense from foreign threats</a:t>
            </a:r>
          </a:p>
          <a:p>
            <a:r>
              <a:rPr lang="en-US" b="1" dirty="0" smtClean="0"/>
              <a:t>Providing public services</a:t>
            </a:r>
          </a:p>
          <a:p>
            <a:pPr lvl="1"/>
            <a:r>
              <a:rPr lang="en-US" dirty="0" smtClean="0"/>
              <a:t>Schools, roads, utilities, mail, parks</a:t>
            </a:r>
          </a:p>
          <a:p>
            <a:r>
              <a:rPr lang="en-US" b="1" dirty="0" smtClean="0"/>
              <a:t>Guiding the community</a:t>
            </a:r>
          </a:p>
          <a:p>
            <a:pPr lvl="1"/>
            <a:r>
              <a:rPr lang="en-US" dirty="0" smtClean="0"/>
              <a:t>Public policy: economic, foreign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Why is government necessary?</a:t>
            </a:r>
          </a:p>
          <a:p>
            <a:endParaRPr lang="en-US" dirty="0"/>
          </a:p>
        </p:txBody>
      </p:sp>
      <p:pic>
        <p:nvPicPr>
          <p:cNvPr id="16390" name="Picture 6" descr="http://www.clker.com/cliparts/z/9/b/y/8/3/government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4029075"/>
            <a:ext cx="283845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Levels of Government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National</a:t>
            </a:r>
            <a:r>
              <a:rPr lang="en-US" dirty="0" smtClean="0"/>
              <a:t> = makes, enforces, and interprets federal constitution and laws that affect the whole country</a:t>
            </a:r>
          </a:p>
          <a:p>
            <a:r>
              <a:rPr lang="en-US" b="1" dirty="0" smtClean="0"/>
              <a:t>State</a:t>
            </a:r>
            <a:r>
              <a:rPr lang="en-US" dirty="0" smtClean="0"/>
              <a:t> = same for state constitution and laws that affect the a whole state (but cannot go against federal law)</a:t>
            </a:r>
          </a:p>
          <a:p>
            <a:r>
              <a:rPr lang="en-US" b="1" dirty="0" smtClean="0"/>
              <a:t>Local</a:t>
            </a:r>
            <a:r>
              <a:rPr lang="en-US" dirty="0" smtClean="0"/>
              <a:t> = counties, cities, and towns are defined by the state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Which level affects your life most?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urvivingcalifornia.files.wordpress.com/2011/02/globe-of-flag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9124" r="7500" b="10547"/>
          <a:stretch>
            <a:fillRect/>
          </a:stretch>
        </p:blipFill>
        <p:spPr bwMode="auto">
          <a:xfrm>
            <a:off x="685800" y="152400"/>
            <a:ext cx="7239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Government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Authoritarian </a:t>
            </a:r>
            <a:r>
              <a:rPr lang="en-US" dirty="0" smtClean="0"/>
              <a:t>= power held by a small group of leaders</a:t>
            </a:r>
          </a:p>
          <a:p>
            <a:pPr lvl="1"/>
            <a:r>
              <a:rPr lang="en-US" b="1" dirty="0" smtClean="0"/>
              <a:t>Totalitarian/Dictatorship: </a:t>
            </a:r>
            <a:r>
              <a:rPr lang="en-US" dirty="0" smtClean="0"/>
              <a:t>single ruler controls everything by military and police force</a:t>
            </a:r>
          </a:p>
          <a:p>
            <a:pPr lvl="1"/>
            <a:r>
              <a:rPr lang="en-US" b="1" dirty="0" smtClean="0"/>
              <a:t>Oligarchy: </a:t>
            </a:r>
            <a:r>
              <a:rPr lang="en-US" dirty="0" smtClean="0"/>
              <a:t>small group of wealthy elite</a:t>
            </a:r>
          </a:p>
          <a:p>
            <a:pPr lvl="1"/>
            <a:r>
              <a:rPr lang="en-US" b="1" dirty="0" smtClean="0"/>
              <a:t>Absolute monarchy: </a:t>
            </a:r>
            <a:r>
              <a:rPr lang="en-US" dirty="0" smtClean="0"/>
              <a:t>king or queen inherits ultimate power </a:t>
            </a:r>
          </a:p>
          <a:p>
            <a:pPr lvl="1"/>
            <a:r>
              <a:rPr lang="en-US" b="1" dirty="0" smtClean="0"/>
              <a:t>Theocracy: </a:t>
            </a:r>
            <a:r>
              <a:rPr lang="en-US" dirty="0" smtClean="0"/>
              <a:t>control by religious leaders</a:t>
            </a:r>
          </a:p>
          <a:p>
            <a:pPr lvl="1"/>
            <a:r>
              <a:rPr lang="en-US" i="1" dirty="0" smtClean="0"/>
              <a:t>Examples?</a:t>
            </a:r>
          </a:p>
          <a:p>
            <a:r>
              <a:rPr lang="en-US" u="sng" dirty="0" smtClean="0"/>
              <a:t>Constitutional </a:t>
            </a:r>
            <a:r>
              <a:rPr lang="en-US" dirty="0" smtClean="0"/>
              <a:t>= power shared by leaders and citizens held accountable to written law</a:t>
            </a:r>
          </a:p>
          <a:p>
            <a:pPr lvl="1"/>
            <a:r>
              <a:rPr lang="en-US" b="1" dirty="0" smtClean="0"/>
              <a:t>Constitutional monarchy: </a:t>
            </a:r>
            <a:r>
              <a:rPr lang="en-US" dirty="0" smtClean="0"/>
              <a:t>monarchy is limited, shares power with a legislature </a:t>
            </a:r>
          </a:p>
          <a:p>
            <a:pPr lvl="1"/>
            <a:r>
              <a:rPr lang="en-US" b="1" dirty="0" smtClean="0"/>
              <a:t>Democracy…</a:t>
            </a:r>
            <a:r>
              <a:rPr lang="en-US" i="1" dirty="0" smtClean="0"/>
              <a:t>definition?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Principles of Democracy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Government of the people…</a:t>
            </a:r>
          </a:p>
          <a:p>
            <a:pPr lvl="1"/>
            <a:r>
              <a:rPr lang="en-US" dirty="0" smtClean="0"/>
              <a:t>Popular sovereignty = consent of the people</a:t>
            </a:r>
          </a:p>
          <a:p>
            <a:pPr lvl="1"/>
            <a:r>
              <a:rPr lang="en-US" dirty="0" smtClean="0"/>
              <a:t>Free, fair, and competitive elections</a:t>
            </a:r>
          </a:p>
          <a:p>
            <a:pPr lvl="1"/>
            <a:r>
              <a:rPr lang="en-US" dirty="0" smtClean="0"/>
              <a:t>Majority rules, minority respected</a:t>
            </a:r>
          </a:p>
          <a:p>
            <a:r>
              <a:rPr lang="en-US" i="1" dirty="0" smtClean="0"/>
              <a:t>by the people…</a:t>
            </a:r>
          </a:p>
          <a:p>
            <a:pPr lvl="1"/>
            <a:r>
              <a:rPr lang="en-US" dirty="0" smtClean="0"/>
              <a:t>Holding office: elected or appointment</a:t>
            </a:r>
          </a:p>
          <a:p>
            <a:pPr lvl="1"/>
            <a:r>
              <a:rPr lang="en-US" dirty="0" smtClean="0"/>
              <a:t>Merit-based civil service</a:t>
            </a:r>
          </a:p>
          <a:p>
            <a:pPr lvl="1"/>
            <a:r>
              <a:rPr lang="en-US" dirty="0" smtClean="0"/>
              <a:t>Voting, petition/assembly, contributing $</a:t>
            </a:r>
          </a:p>
          <a:p>
            <a:r>
              <a:rPr lang="en-US" i="1" dirty="0" smtClean="0"/>
              <a:t>for the people…</a:t>
            </a:r>
          </a:p>
          <a:p>
            <a:pPr lvl="1"/>
            <a:r>
              <a:rPr lang="en-US" dirty="0" smtClean="0"/>
              <a:t>Different levels to represent varied interests</a:t>
            </a:r>
          </a:p>
          <a:p>
            <a:pPr lvl="1"/>
            <a:r>
              <a:rPr lang="en-US" dirty="0" smtClean="0"/>
              <a:t>Branches to prevent abuse of power</a:t>
            </a:r>
          </a:p>
          <a:p>
            <a:pPr lvl="1"/>
            <a:r>
              <a:rPr lang="en-US" dirty="0" smtClean="0"/>
              <a:t>Individual freedoms protected</a:t>
            </a:r>
          </a:p>
          <a:p>
            <a:endParaRPr lang="en-US" dirty="0"/>
          </a:p>
        </p:txBody>
      </p:sp>
      <p:pic>
        <p:nvPicPr>
          <p:cNvPr id="13314" name="Picture 2" descr="http://www.loc.gov/rr/program/bib/ourdocs/Images/gettys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2590800"/>
            <a:ext cx="20955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1.bp.blogspot.com/-i2jN6HVcYZ4/TaxUJFIPLSI/AAAAAAAAAiY/NizIfCkE3EY/s1600/SchoolofAthen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Democracies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Direct democracy</a:t>
            </a:r>
          </a:p>
          <a:p>
            <a:pPr lvl="1"/>
            <a:r>
              <a:rPr lang="en-US" dirty="0" smtClean="0"/>
              <a:t>Citizens vote on the issues</a:t>
            </a:r>
          </a:p>
          <a:p>
            <a:pPr lvl="1"/>
            <a:r>
              <a:rPr lang="en-US" dirty="0" smtClean="0"/>
              <a:t>Ex. Athens, Plymouth</a:t>
            </a:r>
          </a:p>
          <a:p>
            <a:r>
              <a:rPr lang="en-US" b="1" dirty="0" smtClean="0"/>
              <a:t>Representative democracy</a:t>
            </a:r>
          </a:p>
          <a:p>
            <a:pPr lvl="1"/>
            <a:r>
              <a:rPr lang="en-US" dirty="0" smtClean="0"/>
              <a:t>Citizens vote for representatives to decide on the issues on their behalf</a:t>
            </a:r>
          </a:p>
          <a:p>
            <a:pPr lvl="1"/>
            <a:r>
              <a:rPr lang="en-US" dirty="0" smtClean="0"/>
              <a:t>Ex. Rome, U.S.</a:t>
            </a:r>
          </a:p>
          <a:p>
            <a:pPr lvl="1"/>
            <a:r>
              <a:rPr lang="en-US" i="1" dirty="0" smtClean="0"/>
              <a:t>Why is this so much more common than direct?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English Traditions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Magna </a:t>
            </a:r>
            <a:r>
              <a:rPr lang="en-US" b="1" dirty="0" err="1" smtClean="0"/>
              <a:t>Carta</a:t>
            </a:r>
            <a:r>
              <a:rPr lang="en-US" dirty="0" smtClean="0"/>
              <a:t>: First time monarch limited by Parliament</a:t>
            </a:r>
          </a:p>
          <a:p>
            <a:pPr lvl="1"/>
            <a:r>
              <a:rPr lang="en-US" dirty="0" smtClean="0"/>
              <a:t>Citizens guaranteed justice: ex. trial by jury, same laws for all social classes</a:t>
            </a:r>
          </a:p>
          <a:p>
            <a:r>
              <a:rPr lang="en-US" b="1" dirty="0" smtClean="0"/>
              <a:t>Parliament</a:t>
            </a:r>
            <a:r>
              <a:rPr lang="en-US" dirty="0" smtClean="0"/>
              <a:t>: Legislature slowly took over all powers from the monarchy</a:t>
            </a:r>
          </a:p>
          <a:p>
            <a:pPr lvl="1"/>
            <a:r>
              <a:rPr lang="en-US" dirty="0" smtClean="0"/>
              <a:t>Glorious Revolution, English Bill of Rights (ex. no cruel and unusual punishment)</a:t>
            </a:r>
          </a:p>
          <a:p>
            <a:r>
              <a:rPr lang="en-US" b="1" dirty="0" smtClean="0"/>
              <a:t>Common Law</a:t>
            </a:r>
            <a:r>
              <a:rPr lang="en-US" dirty="0" smtClean="0"/>
              <a:t>: system of law based on custom and precedents</a:t>
            </a:r>
          </a:p>
          <a:p>
            <a:pPr lvl="1"/>
            <a:r>
              <a:rPr lang="en-US" dirty="0" smtClean="0"/>
              <a:t>Precedent: a ruling in a case that is used as a basis for similar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Enlightenment Influences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European philosophers of the 1700s were questioning traditional ideas about government and defining concepts that would be used and tested in the new American government, such as: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42" name="Picture 2" descr="http://d4nations.com/webpubl/images/age-of-rea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14800"/>
            <a:ext cx="3133334" cy="225742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124201"/>
            <a:ext cx="4953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men created equal - Rousseau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Separation of power - Montesquieu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Three branches: Legislative (makes law), Executive (enforces law), and Judicial (interprets law)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John Locke </a:t>
            </a:r>
            <a:r>
              <a:rPr lang="en-US" dirty="0" smtClean="0"/>
              <a:t>had the most influence: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Natural rights</a:t>
            </a:r>
            <a:r>
              <a:rPr lang="en-US" dirty="0" smtClean="0"/>
              <a:t>: All citizens are born with the rights to life, liberty, and property</a:t>
            </a:r>
          </a:p>
          <a:p>
            <a:pPr lvl="2"/>
            <a:r>
              <a:rPr lang="en-US" i="1" dirty="0" smtClean="0"/>
              <a:t>Why did it get changed to “pursuit of happiness” later?</a:t>
            </a:r>
          </a:p>
          <a:p>
            <a:pPr lvl="2"/>
            <a:endParaRPr lang="en-US" i="1" dirty="0" smtClean="0"/>
          </a:p>
          <a:p>
            <a:pPr lvl="1"/>
            <a:r>
              <a:rPr lang="en-US" b="1" dirty="0" smtClean="0"/>
              <a:t>Social contract</a:t>
            </a:r>
            <a:r>
              <a:rPr lang="en-US" dirty="0" smtClean="0"/>
              <a:t>: The people agree to give up some of their freedom in exchange for government protection of their natural rights</a:t>
            </a:r>
          </a:p>
          <a:p>
            <a:pPr lvl="2"/>
            <a:r>
              <a:rPr lang="en-US" i="1" dirty="0" smtClean="0"/>
              <a:t>What can happen if a citizen doesn’t live up to their end of the contract?</a:t>
            </a:r>
          </a:p>
          <a:p>
            <a:pPr lvl="2"/>
            <a:r>
              <a:rPr lang="en-US" i="1" dirty="0" smtClean="0"/>
              <a:t>If the government doesn’t live up to its end?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1120</Words>
  <Application>Microsoft Office PowerPoint</Application>
  <PresentationFormat>On-screen Show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Unit 1 - American Government</vt:lpstr>
      <vt:lpstr>Functions of Government</vt:lpstr>
      <vt:lpstr>Levels of Government</vt:lpstr>
      <vt:lpstr>Types of Government</vt:lpstr>
      <vt:lpstr>Principles of Democracy</vt:lpstr>
      <vt:lpstr>Types of Democracies</vt:lpstr>
      <vt:lpstr>English Traditions</vt:lpstr>
      <vt:lpstr>Enlightenment Influences</vt:lpstr>
      <vt:lpstr>Slide 9</vt:lpstr>
      <vt:lpstr>Colonial Resistance</vt:lpstr>
      <vt:lpstr>Declaring Independence</vt:lpstr>
      <vt:lpstr>Slide 12</vt:lpstr>
      <vt:lpstr>Articles of Confederation</vt:lpstr>
      <vt:lpstr>Constitutional Convention</vt:lpstr>
      <vt:lpstr>Compromises</vt:lpstr>
      <vt:lpstr>Ratification Debate</vt:lpstr>
      <vt:lpstr>Slide 17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1 - American Government</dc:title>
  <dc:creator>Wake County Public Schools</dc:creator>
  <cp:lastModifiedBy>Mosley</cp:lastModifiedBy>
  <cp:revision>21</cp:revision>
  <dcterms:created xsi:type="dcterms:W3CDTF">2012-07-05T19:13:31Z</dcterms:created>
  <dcterms:modified xsi:type="dcterms:W3CDTF">2012-08-07T00:07:14Z</dcterms:modified>
</cp:coreProperties>
</file>