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9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342212-C10A-4110-B1C3-BDD0C338FAB6}" type="datetimeFigureOut">
              <a:rPr lang="en-US" smtClean="0"/>
              <a:pPr/>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9D349-F5DB-4FE2-A7D6-A5C73BE5F8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342212-C10A-4110-B1C3-BDD0C338FAB6}" type="datetimeFigureOut">
              <a:rPr lang="en-US" smtClean="0"/>
              <a:pPr/>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9D349-F5DB-4FE2-A7D6-A5C73BE5F8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342212-C10A-4110-B1C3-BDD0C338FAB6}" type="datetimeFigureOut">
              <a:rPr lang="en-US" smtClean="0"/>
              <a:pPr/>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9D349-F5DB-4FE2-A7D6-A5C73BE5F8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342212-C10A-4110-B1C3-BDD0C338FAB6}" type="datetimeFigureOut">
              <a:rPr lang="en-US" smtClean="0"/>
              <a:pPr/>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9D349-F5DB-4FE2-A7D6-A5C73BE5F8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342212-C10A-4110-B1C3-BDD0C338FAB6}" type="datetimeFigureOut">
              <a:rPr lang="en-US" smtClean="0"/>
              <a:pPr/>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9D349-F5DB-4FE2-A7D6-A5C73BE5F8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342212-C10A-4110-B1C3-BDD0C338FAB6}" type="datetimeFigureOut">
              <a:rPr lang="en-US" smtClean="0"/>
              <a:pPr/>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9D349-F5DB-4FE2-A7D6-A5C73BE5F8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342212-C10A-4110-B1C3-BDD0C338FAB6}" type="datetimeFigureOut">
              <a:rPr lang="en-US" smtClean="0"/>
              <a:pPr/>
              <a:t>7/17/2012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D9D349-F5DB-4FE2-A7D6-A5C73BE5F8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342212-C10A-4110-B1C3-BDD0C338FAB6}" type="datetimeFigureOut">
              <a:rPr lang="en-US" smtClean="0"/>
              <a:pPr/>
              <a:t>7/17/2012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D9D349-F5DB-4FE2-A7D6-A5C73BE5F8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342212-C10A-4110-B1C3-BDD0C338FAB6}" type="datetimeFigureOut">
              <a:rPr lang="en-US" smtClean="0"/>
              <a:pPr/>
              <a:t>7/17/2012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D9D349-F5DB-4FE2-A7D6-A5C73BE5F8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342212-C10A-4110-B1C3-BDD0C338FAB6}" type="datetimeFigureOut">
              <a:rPr lang="en-US" smtClean="0"/>
              <a:pPr/>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9D349-F5DB-4FE2-A7D6-A5C73BE5F8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342212-C10A-4110-B1C3-BDD0C338FAB6}" type="datetimeFigureOut">
              <a:rPr lang="en-US" smtClean="0"/>
              <a:pPr/>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9D349-F5DB-4FE2-A7D6-A5C73BE5F8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42212-C10A-4110-B1C3-BDD0C338FAB6}" type="datetimeFigureOut">
              <a:rPr lang="en-US" smtClean="0"/>
              <a:pPr/>
              <a:t>7/17/2012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9D349-F5DB-4FE2-A7D6-A5C73BE5F8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lstStyle/>
          <a:p>
            <a:r>
              <a:rPr lang="en-US" dirty="0" smtClean="0"/>
              <a:t>Unit 1 – </a:t>
            </a:r>
            <a:r>
              <a:rPr lang="en-US" b="1" dirty="0" smtClean="0"/>
              <a:t>Perspectives</a:t>
            </a:r>
            <a:endParaRPr lang="en-US" b="1" dirty="0"/>
          </a:p>
        </p:txBody>
      </p:sp>
      <p:sp>
        <p:nvSpPr>
          <p:cNvPr id="3" name="Subtitle 2"/>
          <p:cNvSpPr>
            <a:spLocks noGrp="1"/>
          </p:cNvSpPr>
          <p:nvPr>
            <p:ph type="subTitle" idx="1"/>
          </p:nvPr>
        </p:nvSpPr>
        <p:spPr>
          <a:xfrm>
            <a:off x="4953000" y="2286000"/>
            <a:ext cx="3276600" cy="3352800"/>
          </a:xfrm>
        </p:spPr>
        <p:txBody>
          <a:bodyPr>
            <a:normAutofit/>
          </a:bodyPr>
          <a:lstStyle/>
          <a:p>
            <a:pPr algn="l"/>
            <a:r>
              <a:rPr lang="en-US" sz="2000" u="sng" dirty="0">
                <a:solidFill>
                  <a:schemeClr val="tx1"/>
                </a:solidFill>
              </a:rPr>
              <a:t>Objective 1</a:t>
            </a:r>
            <a:r>
              <a:rPr lang="en-US" sz="2000" dirty="0" smtClean="0">
                <a:solidFill>
                  <a:schemeClr val="tx1"/>
                </a:solidFill>
              </a:rPr>
              <a:t/>
            </a:r>
            <a:br>
              <a:rPr lang="en-US" sz="2000" dirty="0" smtClean="0">
                <a:solidFill>
                  <a:schemeClr val="tx1"/>
                </a:solidFill>
              </a:rPr>
            </a:br>
            <a:r>
              <a:rPr lang="en-US" sz="2000" dirty="0">
                <a:solidFill>
                  <a:schemeClr val="tx1"/>
                </a:solidFill>
              </a:rPr>
              <a:t>Explain the development of sociology as a social science. </a:t>
            </a:r>
            <a:r>
              <a:rPr lang="en-US" sz="2000" dirty="0" smtClean="0">
                <a:solidFill>
                  <a:schemeClr val="tx1"/>
                </a:solidFill>
              </a:rPr>
              <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u="sng" dirty="0">
                <a:solidFill>
                  <a:schemeClr val="tx1"/>
                </a:solidFill>
              </a:rPr>
              <a:t>Objective 2</a:t>
            </a:r>
            <a:r>
              <a:rPr lang="en-US" sz="2000" dirty="0" smtClean="0">
                <a:solidFill>
                  <a:schemeClr val="tx1"/>
                </a:solidFill>
              </a:rPr>
              <a:t/>
            </a:r>
            <a:br>
              <a:rPr lang="en-US" sz="2000" dirty="0" smtClean="0">
                <a:solidFill>
                  <a:schemeClr val="tx1"/>
                </a:solidFill>
              </a:rPr>
            </a:br>
            <a:r>
              <a:rPr lang="en-US" sz="2000" dirty="0">
                <a:solidFill>
                  <a:schemeClr val="tx1"/>
                </a:solidFill>
              </a:rPr>
              <a:t>Compare the theoretical perspectives of functionalism, conflict, and symbolic </a:t>
            </a:r>
            <a:r>
              <a:rPr lang="en-US" sz="2000" dirty="0" err="1">
                <a:solidFill>
                  <a:schemeClr val="tx1"/>
                </a:solidFill>
              </a:rPr>
              <a:t>interactionism</a:t>
            </a:r>
            <a:r>
              <a:rPr lang="en-US" sz="2000" dirty="0">
                <a:solidFill>
                  <a:schemeClr val="tx1"/>
                </a:solidFill>
              </a:rPr>
              <a:t> used to explain social phenomena. </a:t>
            </a:r>
          </a:p>
        </p:txBody>
      </p:sp>
      <p:pic>
        <p:nvPicPr>
          <p:cNvPr id="5" name="Picture 4" descr="perspectives.jpg"/>
          <p:cNvPicPr>
            <a:picLocks noChangeAspect="1"/>
          </p:cNvPicPr>
          <p:nvPr/>
        </p:nvPicPr>
        <p:blipFill>
          <a:blip r:embed="rId2" cstate="print"/>
          <a:stretch>
            <a:fillRect/>
          </a:stretch>
        </p:blipFill>
        <p:spPr>
          <a:xfrm>
            <a:off x="762000" y="2057400"/>
            <a:ext cx="3886200" cy="374629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28600"/>
            <a:ext cx="8229600" cy="1143000"/>
          </a:xfrm>
        </p:spPr>
        <p:txBody>
          <a:bodyPr/>
          <a:lstStyle/>
          <a:p>
            <a:r>
              <a:rPr lang="en-US" b="1" dirty="0" smtClean="0"/>
              <a:t>Founding Fathers</a:t>
            </a:r>
            <a:endParaRPr lang="en-US" b="1" dirty="0"/>
          </a:p>
        </p:txBody>
      </p:sp>
      <p:graphicFrame>
        <p:nvGraphicFramePr>
          <p:cNvPr id="9" name="Table 8"/>
          <p:cNvGraphicFramePr>
            <a:graphicFrameLocks noGrp="1"/>
          </p:cNvGraphicFramePr>
          <p:nvPr/>
        </p:nvGraphicFramePr>
        <p:xfrm>
          <a:off x="304800" y="1432560"/>
          <a:ext cx="8534400" cy="4968240"/>
        </p:xfrm>
        <a:graphic>
          <a:graphicData uri="http://schemas.openxmlformats.org/drawingml/2006/table">
            <a:tbl>
              <a:tblPr firstRow="1" bandRow="1">
                <a:tableStyleId>{5C22544A-7EE6-4342-B048-85BDC9FD1C3A}</a:tableStyleId>
              </a:tblPr>
              <a:tblGrid>
                <a:gridCol w="2133600"/>
                <a:gridCol w="2133600"/>
                <a:gridCol w="2133600"/>
                <a:gridCol w="2133600"/>
              </a:tblGrid>
              <a:tr h="370840">
                <a:tc>
                  <a:txBody>
                    <a:bodyPr/>
                    <a:lstStyle/>
                    <a:p>
                      <a:pPr algn="ctr"/>
                      <a:endParaRPr lang="en-US" dirty="0"/>
                    </a:p>
                  </a:txBody>
                  <a:tcPr>
                    <a:solidFill>
                      <a:schemeClr val="tx1">
                        <a:lumMod val="95000"/>
                        <a:lumOff val="5000"/>
                      </a:schemeClr>
                    </a:solidFill>
                  </a:tcPr>
                </a:tc>
                <a:tc>
                  <a:txBody>
                    <a:bodyPr/>
                    <a:lstStyle/>
                    <a:p>
                      <a:pPr algn="ctr"/>
                      <a:r>
                        <a:rPr lang="en-US" sz="2000" dirty="0" smtClean="0"/>
                        <a:t>Max Weber</a:t>
                      </a:r>
                      <a:endParaRPr lang="en-US" sz="2000" dirty="0"/>
                    </a:p>
                  </a:txBody>
                  <a:tcPr>
                    <a:solidFill>
                      <a:schemeClr val="tx1">
                        <a:lumMod val="95000"/>
                        <a:lumOff val="5000"/>
                      </a:schemeClr>
                    </a:solidFill>
                  </a:tcPr>
                </a:tc>
                <a:tc>
                  <a:txBody>
                    <a:bodyPr/>
                    <a:lstStyle/>
                    <a:p>
                      <a:pPr algn="ctr"/>
                      <a:r>
                        <a:rPr lang="en-US" sz="2000" dirty="0" smtClean="0"/>
                        <a:t>Emile</a:t>
                      </a:r>
                      <a:r>
                        <a:rPr lang="en-US" sz="2000" baseline="0" dirty="0" smtClean="0"/>
                        <a:t> Durkheim</a:t>
                      </a:r>
                      <a:endParaRPr lang="en-US" sz="2000" dirty="0"/>
                    </a:p>
                  </a:txBody>
                  <a:tcPr>
                    <a:solidFill>
                      <a:schemeClr val="tx1">
                        <a:lumMod val="95000"/>
                        <a:lumOff val="5000"/>
                      </a:schemeClr>
                    </a:solidFill>
                  </a:tcPr>
                </a:tc>
                <a:tc>
                  <a:txBody>
                    <a:bodyPr/>
                    <a:lstStyle/>
                    <a:p>
                      <a:pPr algn="ctr"/>
                      <a:r>
                        <a:rPr lang="en-US" sz="2000" dirty="0" smtClean="0"/>
                        <a:t>Karl Marx</a:t>
                      </a:r>
                      <a:endParaRPr lang="en-US" sz="2000" dirty="0"/>
                    </a:p>
                  </a:txBody>
                  <a:tcPr>
                    <a:solidFill>
                      <a:schemeClr val="tx1">
                        <a:lumMod val="95000"/>
                        <a:lumOff val="5000"/>
                      </a:schemeClr>
                    </a:solidFill>
                  </a:tcPr>
                </a:tc>
              </a:tr>
              <a:tr h="370840">
                <a:tc>
                  <a:txBody>
                    <a:bodyPr/>
                    <a:lstStyle/>
                    <a:p>
                      <a:r>
                        <a:rPr lang="en-US" sz="1800" dirty="0" smtClean="0"/>
                        <a:t>Level: </a:t>
                      </a:r>
                      <a:br>
                        <a:rPr lang="en-US" sz="1800" dirty="0" smtClean="0"/>
                      </a:br>
                      <a:r>
                        <a:rPr lang="en-US" sz="1800" i="1" dirty="0" smtClean="0"/>
                        <a:t>Micro or Macro?</a:t>
                      </a:r>
                      <a:endParaRPr lang="en-US" sz="1800" i="1" dirty="0"/>
                    </a:p>
                  </a:txBody>
                  <a:tcPr>
                    <a:solidFill>
                      <a:schemeClr val="bg1">
                        <a:lumMod val="65000"/>
                      </a:schemeClr>
                    </a:solidFill>
                  </a:tcPr>
                </a:tc>
                <a:tc>
                  <a:txBody>
                    <a:bodyPr/>
                    <a:lstStyle/>
                    <a:p>
                      <a:r>
                        <a:rPr lang="en-US" sz="1800" baseline="0" dirty="0" smtClean="0"/>
                        <a:t>Rationalization, religion</a:t>
                      </a:r>
                      <a:endParaRPr lang="en-US" sz="1800" dirty="0"/>
                    </a:p>
                  </a:txBody>
                  <a:tcPr>
                    <a:solidFill>
                      <a:schemeClr val="bg1">
                        <a:lumMod val="65000"/>
                      </a:schemeClr>
                    </a:solidFill>
                  </a:tcPr>
                </a:tc>
                <a:tc>
                  <a:txBody>
                    <a:bodyPr/>
                    <a:lstStyle/>
                    <a:p>
                      <a:r>
                        <a:rPr lang="en-US" sz="1800" dirty="0" smtClean="0"/>
                        <a:t>Division of labor, </a:t>
                      </a:r>
                      <a:r>
                        <a:rPr lang="en-US" sz="1800" baseline="0" dirty="0" smtClean="0"/>
                        <a:t>solidarity</a:t>
                      </a:r>
                      <a:endParaRPr lang="en-US" sz="1800" dirty="0"/>
                    </a:p>
                  </a:txBody>
                  <a:tcPr>
                    <a:solidFill>
                      <a:schemeClr val="bg1">
                        <a:lumMod val="65000"/>
                      </a:schemeClr>
                    </a:solidFill>
                  </a:tcPr>
                </a:tc>
                <a:tc>
                  <a:txBody>
                    <a:bodyPr/>
                    <a:lstStyle/>
                    <a:p>
                      <a:r>
                        <a:rPr lang="en-US" sz="1800" dirty="0" smtClean="0"/>
                        <a:t>Social class,</a:t>
                      </a:r>
                      <a:r>
                        <a:rPr lang="en-US" sz="1800" baseline="0" dirty="0" smtClean="0"/>
                        <a:t> capitalism</a:t>
                      </a:r>
                      <a:endParaRPr lang="en-US" sz="1800" dirty="0"/>
                    </a:p>
                  </a:txBody>
                  <a:tcPr>
                    <a:solidFill>
                      <a:schemeClr val="bg1">
                        <a:lumMod val="65000"/>
                      </a:schemeClr>
                    </a:solidFill>
                  </a:tcPr>
                </a:tc>
              </a:tr>
              <a:tr h="370840">
                <a:tc>
                  <a:txBody>
                    <a:bodyPr/>
                    <a:lstStyle/>
                    <a:p>
                      <a:r>
                        <a:rPr lang="en-US" sz="1800" dirty="0" smtClean="0"/>
                        <a:t>Method: </a:t>
                      </a:r>
                      <a:r>
                        <a:rPr lang="en-US" sz="1800" i="1" dirty="0" smtClean="0"/>
                        <a:t>Quantitative or Qualitative?</a:t>
                      </a:r>
                      <a:endParaRPr lang="en-US" sz="1800" i="1" dirty="0"/>
                    </a:p>
                  </a:txBody>
                  <a:tcPr>
                    <a:solidFill>
                      <a:schemeClr val="bg1">
                        <a:lumMod val="85000"/>
                      </a:schemeClr>
                    </a:solidFill>
                  </a:tcPr>
                </a:tc>
                <a:tc>
                  <a:txBody>
                    <a:bodyPr/>
                    <a:lstStyle/>
                    <a:p>
                      <a:r>
                        <a:rPr lang="en-US" sz="1800" dirty="0" smtClean="0"/>
                        <a:t>Historical, case study </a:t>
                      </a:r>
                      <a:r>
                        <a:rPr lang="en-US" sz="1600" dirty="0" smtClean="0"/>
                        <a:t>(Protestant</a:t>
                      </a:r>
                      <a:r>
                        <a:rPr lang="en-US" sz="1600" baseline="0" dirty="0" smtClean="0"/>
                        <a:t> Ethic &amp;  Spirit of Capitalism)</a:t>
                      </a:r>
                      <a:endParaRPr lang="en-US" sz="1800" dirty="0"/>
                    </a:p>
                  </a:txBody>
                  <a:tcPr>
                    <a:solidFill>
                      <a:schemeClr val="bg1">
                        <a:lumMod val="85000"/>
                      </a:schemeClr>
                    </a:solidFill>
                  </a:tcPr>
                </a:tc>
                <a:tc>
                  <a:txBody>
                    <a:bodyPr/>
                    <a:lstStyle/>
                    <a:p>
                      <a:r>
                        <a:rPr lang="en-US" sz="1800" dirty="0" smtClean="0"/>
                        <a:t>Statistical</a:t>
                      </a:r>
                      <a:r>
                        <a:rPr lang="en-US" sz="1800" baseline="0" dirty="0" smtClean="0"/>
                        <a:t> analysis </a:t>
                      </a:r>
                      <a:r>
                        <a:rPr lang="en-US" sz="1600" baseline="0" dirty="0" smtClean="0"/>
                        <a:t>(Suicide)</a:t>
                      </a:r>
                      <a:endParaRPr lang="en-US" sz="1800" dirty="0"/>
                    </a:p>
                  </a:txBody>
                  <a:tcPr>
                    <a:solidFill>
                      <a:schemeClr val="bg1">
                        <a:lumMod val="85000"/>
                      </a:schemeClr>
                    </a:solidFill>
                  </a:tcPr>
                </a:tc>
                <a:tc>
                  <a:txBody>
                    <a:bodyPr/>
                    <a:lstStyle/>
                    <a:p>
                      <a:r>
                        <a:rPr lang="en-US" sz="1800" dirty="0" smtClean="0"/>
                        <a:t>Historical</a:t>
                      </a:r>
                      <a:br>
                        <a:rPr lang="en-US" sz="1800" dirty="0" smtClean="0"/>
                      </a:br>
                      <a:r>
                        <a:rPr lang="en-US" sz="1600" dirty="0" smtClean="0"/>
                        <a:t>(Communist Manifesto)</a:t>
                      </a:r>
                      <a:endParaRPr lang="en-US" sz="1800" dirty="0"/>
                    </a:p>
                  </a:txBody>
                  <a:tcPr>
                    <a:solidFill>
                      <a:schemeClr val="bg1">
                        <a:lumMod val="85000"/>
                      </a:schemeClr>
                    </a:solidFill>
                  </a:tcPr>
                </a:tc>
              </a:tr>
              <a:tr h="370840">
                <a:tc>
                  <a:txBody>
                    <a:bodyPr/>
                    <a:lstStyle/>
                    <a:p>
                      <a:r>
                        <a:rPr lang="en-US" sz="1800" dirty="0" smtClean="0"/>
                        <a:t>Major sociological concept</a:t>
                      </a:r>
                      <a:endParaRPr lang="en-US" sz="1800" dirty="0"/>
                    </a:p>
                  </a:txBody>
                  <a:tcPr>
                    <a:solidFill>
                      <a:schemeClr val="bg1">
                        <a:lumMod val="65000"/>
                      </a:schemeClr>
                    </a:solidFill>
                  </a:tcPr>
                </a:tc>
                <a:tc>
                  <a:txBody>
                    <a:bodyPr/>
                    <a:lstStyle/>
                    <a:p>
                      <a:r>
                        <a:rPr lang="en-US" sz="1800" dirty="0" err="1" smtClean="0"/>
                        <a:t>Verstehen</a:t>
                      </a:r>
                      <a:r>
                        <a:rPr lang="en-US" sz="1800" dirty="0" smtClean="0"/>
                        <a:t> = trying to understand the meaning of action from the</a:t>
                      </a:r>
                      <a:r>
                        <a:rPr lang="en-US" sz="1800" baseline="0" dirty="0" smtClean="0"/>
                        <a:t> actor’s point of view</a:t>
                      </a:r>
                      <a:endParaRPr lang="en-US" sz="1800" dirty="0" smtClean="0"/>
                    </a:p>
                  </a:txBody>
                  <a:tcPr>
                    <a:solidFill>
                      <a:schemeClr val="bg1">
                        <a:lumMod val="65000"/>
                      </a:schemeClr>
                    </a:solidFill>
                  </a:tcPr>
                </a:tc>
                <a:tc>
                  <a:txBody>
                    <a:bodyPr/>
                    <a:lstStyle/>
                    <a:p>
                      <a:r>
                        <a:rPr lang="en-US" sz="1800" dirty="0" smtClean="0"/>
                        <a:t>Social facts = realities</a:t>
                      </a:r>
                      <a:r>
                        <a:rPr lang="en-US" sz="1800" baseline="0" dirty="0" smtClean="0"/>
                        <a:t> external to individuals, whole is greater than the sum of the parts</a:t>
                      </a:r>
                      <a:endParaRPr lang="en-US" sz="1800" dirty="0"/>
                    </a:p>
                  </a:txBody>
                  <a:tcPr>
                    <a:solidFill>
                      <a:schemeClr val="bg1">
                        <a:lumMod val="65000"/>
                      </a:schemeClr>
                    </a:solidFill>
                  </a:tcPr>
                </a:tc>
                <a:tc>
                  <a:txBody>
                    <a:bodyPr/>
                    <a:lstStyle/>
                    <a:p>
                      <a:r>
                        <a:rPr lang="en-US" sz="1800" dirty="0" smtClean="0"/>
                        <a:t>Historical materialism = all  society’s</a:t>
                      </a:r>
                      <a:r>
                        <a:rPr lang="en-US" sz="1800" baseline="0" dirty="0" smtClean="0"/>
                        <a:t> institutions are based on its economic system</a:t>
                      </a:r>
                      <a:endParaRPr lang="en-US" sz="1800" dirty="0"/>
                    </a:p>
                  </a:txBody>
                  <a:tcPr>
                    <a:solidFill>
                      <a:schemeClr val="bg1">
                        <a:lumMod val="65000"/>
                      </a:schemeClr>
                    </a:solidFill>
                  </a:tcPr>
                </a:tc>
              </a:tr>
              <a:tr h="370840">
                <a:tc>
                  <a:txBody>
                    <a:bodyPr/>
                    <a:lstStyle/>
                    <a:p>
                      <a:r>
                        <a:rPr lang="en-US" sz="1800" dirty="0" smtClean="0"/>
                        <a:t>Perspective: </a:t>
                      </a:r>
                      <a:r>
                        <a:rPr lang="en-US" sz="1800" i="1" dirty="0" err="1" smtClean="0"/>
                        <a:t>Interactionist</a:t>
                      </a:r>
                      <a:r>
                        <a:rPr lang="en-US" sz="1800" i="1" dirty="0" smtClean="0"/>
                        <a:t>, Functionalist,</a:t>
                      </a:r>
                      <a:r>
                        <a:rPr lang="en-US" sz="1800" i="1" baseline="0" dirty="0" smtClean="0"/>
                        <a:t> or Conflict?</a:t>
                      </a:r>
                      <a:endParaRPr lang="en-US" sz="1800" i="1" dirty="0"/>
                    </a:p>
                  </a:txBody>
                  <a:tcPr>
                    <a:solidFill>
                      <a:schemeClr val="bg1">
                        <a:lumMod val="85000"/>
                      </a:schemeClr>
                    </a:solidFill>
                  </a:tcPr>
                </a:tc>
                <a:tc>
                  <a:txBody>
                    <a:bodyPr/>
                    <a:lstStyle/>
                    <a:p>
                      <a:r>
                        <a:rPr lang="en-US" sz="1600" dirty="0" smtClean="0"/>
                        <a:t>“All knowledge of cultural reality,</a:t>
                      </a:r>
                      <a:r>
                        <a:rPr lang="en-US" sz="1600" baseline="0" dirty="0" smtClean="0"/>
                        <a:t> as may be seen, is always knowledge from particular points of view.”</a:t>
                      </a:r>
                      <a:endParaRPr lang="en-US" sz="1600" dirty="0"/>
                    </a:p>
                  </a:txBody>
                  <a:tcPr>
                    <a:solidFill>
                      <a:schemeClr val="bg1">
                        <a:lumMod val="85000"/>
                      </a:schemeClr>
                    </a:solidFill>
                  </a:tcPr>
                </a:tc>
                <a:tc>
                  <a:txBody>
                    <a:bodyPr/>
                    <a:lstStyle/>
                    <a:p>
                      <a:r>
                        <a:rPr lang="en-US" sz="1600" dirty="0" smtClean="0"/>
                        <a:t>“Societies cannot exist if there are only individuals…the individual is dominated by a moral reality</a:t>
                      </a:r>
                      <a:r>
                        <a:rPr lang="en-US" sz="1600" baseline="0" dirty="0" smtClean="0"/>
                        <a:t> greater than himself…”</a:t>
                      </a:r>
                      <a:endParaRPr lang="en-US" sz="1600" dirty="0"/>
                    </a:p>
                  </a:txBody>
                  <a:tcPr>
                    <a:solidFill>
                      <a:schemeClr val="bg1">
                        <a:lumMod val="85000"/>
                      </a:schemeClr>
                    </a:solidFill>
                  </a:tcPr>
                </a:tc>
                <a:tc>
                  <a:txBody>
                    <a:bodyPr/>
                    <a:lstStyle/>
                    <a:p>
                      <a:r>
                        <a:rPr lang="en-US" sz="1600" dirty="0" smtClean="0"/>
                        <a:t>“The proletarians have nothing to lose but</a:t>
                      </a:r>
                      <a:r>
                        <a:rPr lang="en-US" sz="1600" baseline="0" dirty="0" smtClean="0"/>
                        <a:t> their chains. They have a world to win. Working men of all countries, Unite!”</a:t>
                      </a:r>
                      <a:endParaRPr lang="en-US" sz="1600" dirty="0"/>
                    </a:p>
                  </a:txBody>
                  <a:tcPr>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Reading Discussions</a:t>
            </a:r>
            <a:endParaRPr lang="en-US" b="1"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i="1" dirty="0" smtClean="0"/>
              <a:t>The Sociological Imagination</a:t>
            </a:r>
          </a:p>
          <a:p>
            <a:pPr lvl="1"/>
            <a:r>
              <a:rPr lang="en-US" sz="2000" dirty="0" smtClean="0"/>
              <a:t>“A quality of mind that will help them to use information and to develop reason in order to achieve lucid summations of what is going on the world and of what may be happening within themselves.”</a:t>
            </a:r>
          </a:p>
          <a:p>
            <a:pPr lvl="1">
              <a:buNone/>
            </a:pPr>
            <a:r>
              <a:rPr lang="en-US" sz="2000" i="1" dirty="0" smtClean="0"/>
              <a:t>	Examples – his, mine, yours?</a:t>
            </a:r>
          </a:p>
          <a:p>
            <a:r>
              <a:rPr lang="en-US" i="1" dirty="0" smtClean="0"/>
              <a:t>Sociology as an Individual Pastime </a:t>
            </a:r>
          </a:p>
          <a:p>
            <a:pPr lvl="1"/>
            <a:r>
              <a:rPr lang="en-US" sz="2000" dirty="0" smtClean="0"/>
              <a:t>“The fascination of sociology lies in the fact that its perspective makes us see in a new light the very world in which we have lived all our lives.”</a:t>
            </a:r>
          </a:p>
          <a:p>
            <a:pPr lvl="1">
              <a:buNone/>
            </a:pPr>
            <a:r>
              <a:rPr lang="en-US" sz="2000" i="1" dirty="0" smtClean="0"/>
              <a:t>	Examples – what Sociology is, what it is not?</a:t>
            </a:r>
            <a:endParaRPr lang="en-US" sz="2000" i="1" dirty="0"/>
          </a:p>
          <a:p>
            <a:r>
              <a:rPr lang="en-US" i="1" dirty="0" smtClean="0"/>
              <a:t>What “Everyone Knows” </a:t>
            </a:r>
          </a:p>
          <a:p>
            <a:pPr lvl="1"/>
            <a:r>
              <a:rPr lang="en-US" sz="2000" dirty="0" smtClean="0"/>
              <a:t>“Sociologists go out and do the legwork for the powerful, the curious, the thoughtful, and the needy. Speculation, myth, ideology, and intuition are poor substitutes for knowledge…”</a:t>
            </a:r>
          </a:p>
          <a:p>
            <a:pPr lvl="1">
              <a:buNone/>
            </a:pPr>
            <a:r>
              <a:rPr lang="en-US" sz="2000" i="1" dirty="0" smtClean="0"/>
              <a:t>	Examples – what everyone knows, what Sociologists know?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How is knowledge derived?</a:t>
            </a:r>
            <a:endParaRPr lang="en-US" b="1" i="1" dirty="0"/>
          </a:p>
        </p:txBody>
      </p:sp>
      <p:sp>
        <p:nvSpPr>
          <p:cNvPr id="5" name="Content Placeholder 4"/>
          <p:cNvSpPr>
            <a:spLocks noGrp="1"/>
          </p:cNvSpPr>
          <p:nvPr>
            <p:ph idx="1"/>
          </p:nvPr>
        </p:nvSpPr>
        <p:spPr>
          <a:xfrm>
            <a:off x="457200" y="1752600"/>
            <a:ext cx="8229600" cy="4373563"/>
          </a:xfrm>
        </p:spPr>
        <p:txBody>
          <a:bodyPr>
            <a:normAutofit fontScale="85000" lnSpcReduction="20000"/>
          </a:bodyPr>
          <a:lstStyle/>
          <a:p>
            <a:pPr indent="0">
              <a:buNone/>
            </a:pPr>
            <a:r>
              <a:rPr lang="en-US" sz="3600" b="1" u="sng" dirty="0" smtClean="0"/>
              <a:t>Epistemology</a:t>
            </a:r>
            <a:r>
              <a:rPr lang="en-US" sz="3600" dirty="0" smtClean="0"/>
              <a:t> is the study of knowledge, rational and empirical</a:t>
            </a:r>
          </a:p>
          <a:p>
            <a:pPr>
              <a:buNone/>
            </a:pPr>
            <a:endParaRPr lang="en-US" sz="3600" dirty="0" smtClean="0"/>
          </a:p>
          <a:p>
            <a:r>
              <a:rPr lang="en-US" sz="3600" b="1" dirty="0" smtClean="0"/>
              <a:t>Rational = </a:t>
            </a:r>
            <a:r>
              <a:rPr lang="en-US" sz="3600" dirty="0" smtClean="0"/>
              <a:t>reason, logic, and calculation (ex. philosophy, math)</a:t>
            </a:r>
          </a:p>
          <a:p>
            <a:r>
              <a:rPr lang="en-US" sz="3600" b="1" dirty="0" smtClean="0"/>
              <a:t>Empirical </a:t>
            </a:r>
            <a:r>
              <a:rPr lang="en-US" sz="3600" dirty="0" smtClean="0"/>
              <a:t>= skilled observation and experiment (ex. natural and social sciences)</a:t>
            </a:r>
          </a:p>
          <a:p>
            <a:endParaRPr lang="en-US" sz="3600" dirty="0" smtClean="0"/>
          </a:p>
          <a:p>
            <a:pPr marL="347472" indent="0">
              <a:buNone/>
            </a:pPr>
            <a:r>
              <a:rPr lang="en-US" sz="2800" i="1" dirty="0" smtClean="0"/>
              <a:t>What about beliefs and opinions derived from tradition, personal experience, wisdom, etc.?</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u="sng" dirty="0" smtClean="0"/>
              <a:t>Social Sciences</a:t>
            </a:r>
            <a:endParaRPr lang="en-US" b="1" u="sng" dirty="0"/>
          </a:p>
        </p:txBody>
      </p:sp>
      <p:sp>
        <p:nvSpPr>
          <p:cNvPr id="8" name="Content Placeholder 7"/>
          <p:cNvSpPr>
            <a:spLocks noGrp="1"/>
          </p:cNvSpPr>
          <p:nvPr>
            <p:ph idx="1"/>
          </p:nvPr>
        </p:nvSpPr>
        <p:spPr/>
        <p:txBody>
          <a:bodyPr>
            <a:normAutofit lnSpcReduction="10000"/>
          </a:bodyPr>
          <a:lstStyle/>
          <a:p>
            <a:r>
              <a:rPr lang="en-US" sz="2800" b="1" dirty="0" smtClean="0"/>
              <a:t>History</a:t>
            </a:r>
            <a:r>
              <a:rPr lang="en-US" sz="2800" dirty="0" smtClean="0"/>
              <a:t> – past events and changes over time</a:t>
            </a:r>
          </a:p>
          <a:p>
            <a:r>
              <a:rPr lang="en-US" sz="2800" b="1" dirty="0" smtClean="0"/>
              <a:t>Economics </a:t>
            </a:r>
            <a:r>
              <a:rPr lang="en-US" sz="2800" dirty="0" smtClean="0"/>
              <a:t>– production, distribution, and consumption of goods and services</a:t>
            </a:r>
          </a:p>
          <a:p>
            <a:r>
              <a:rPr lang="en-US" sz="2800" b="1" dirty="0" smtClean="0"/>
              <a:t>Political Science </a:t>
            </a:r>
            <a:r>
              <a:rPr lang="en-US" sz="2800" dirty="0" smtClean="0"/>
              <a:t>– theories, organization, and administration of government</a:t>
            </a:r>
          </a:p>
          <a:p>
            <a:r>
              <a:rPr lang="en-US" sz="2800" b="1" dirty="0" smtClean="0"/>
              <a:t>Anthropology</a:t>
            </a:r>
            <a:r>
              <a:rPr lang="en-US" sz="2800" dirty="0" smtClean="0"/>
              <a:t> –beliefs and traits of cultures</a:t>
            </a:r>
          </a:p>
          <a:p>
            <a:r>
              <a:rPr lang="en-US" sz="2800" b="1" dirty="0" smtClean="0"/>
              <a:t>Psychology</a:t>
            </a:r>
            <a:r>
              <a:rPr lang="en-US" sz="2800" dirty="0" smtClean="0"/>
              <a:t> – mental and emotional development and functioning of the individual</a:t>
            </a:r>
          </a:p>
          <a:p>
            <a:r>
              <a:rPr lang="en-US" sz="2800" b="1" dirty="0" smtClean="0"/>
              <a:t>Sociology</a:t>
            </a:r>
            <a:r>
              <a:rPr lang="en-US" sz="2800" dirty="0" smtClean="0"/>
              <a:t> – social structures, or patterned interactions, of people in social relationships</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10000"/>
          </a:bodyPr>
          <a:lstStyle/>
          <a:p>
            <a:pPr marL="514350" indent="-514350">
              <a:buFont typeface="+mj-lt"/>
              <a:buAutoNum type="arabicPeriod"/>
            </a:pPr>
            <a:r>
              <a:rPr lang="en-US" i="1" dirty="0" smtClean="0"/>
              <a:t>What impact do poll results have on voter opinion?</a:t>
            </a:r>
          </a:p>
          <a:p>
            <a:pPr marL="514350" indent="-514350">
              <a:buFont typeface="+mj-lt"/>
              <a:buAutoNum type="arabicPeriod"/>
            </a:pPr>
            <a:r>
              <a:rPr lang="en-US" i="1" dirty="0" smtClean="0"/>
              <a:t>How does brain chemistry affect an individual’s mood?</a:t>
            </a:r>
          </a:p>
          <a:p>
            <a:pPr marL="514350" indent="-514350">
              <a:buFont typeface="+mj-lt"/>
              <a:buAutoNum type="arabicPeriod"/>
            </a:pPr>
            <a:r>
              <a:rPr lang="en-US" i="1" dirty="0" smtClean="0"/>
              <a:t>What was the diet of the ancient Greeks?</a:t>
            </a:r>
          </a:p>
          <a:p>
            <a:pPr marL="514350" indent="-514350">
              <a:buFont typeface="+mj-lt"/>
              <a:buAutoNum type="arabicPeriod"/>
            </a:pPr>
            <a:r>
              <a:rPr lang="en-US" i="1" dirty="0" smtClean="0"/>
              <a:t>How has the abundance of oil in developing countries affected their lifestyles?</a:t>
            </a:r>
          </a:p>
          <a:p>
            <a:pPr marL="514350" indent="-514350">
              <a:buFont typeface="+mj-lt"/>
              <a:buAutoNum type="arabicPeriod"/>
            </a:pPr>
            <a:r>
              <a:rPr lang="en-US" i="1" dirty="0" smtClean="0"/>
              <a:t>Who were the most influential people in the establishment of the Underground Railroad?</a:t>
            </a:r>
          </a:p>
          <a:p>
            <a:pPr marL="514350" indent="-514350">
              <a:buFont typeface="+mj-lt"/>
              <a:buAutoNum type="arabicPeriod"/>
            </a:pPr>
            <a:r>
              <a:rPr lang="en-US" i="1" dirty="0" smtClean="0"/>
              <a:t>How does occupation affect social standing in a community?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Field of Sociology</a:t>
            </a:r>
            <a:endParaRPr lang="en-US" b="1" u="sng" dirty="0"/>
          </a:p>
        </p:txBody>
      </p:sp>
      <p:sp>
        <p:nvSpPr>
          <p:cNvPr id="3" name="Content Placeholder 2"/>
          <p:cNvSpPr>
            <a:spLocks noGrp="1"/>
          </p:cNvSpPr>
          <p:nvPr>
            <p:ph idx="1"/>
          </p:nvPr>
        </p:nvSpPr>
        <p:spPr/>
        <p:txBody>
          <a:bodyPr>
            <a:noAutofit/>
          </a:bodyPr>
          <a:lstStyle/>
          <a:p>
            <a:r>
              <a:rPr lang="en-US" sz="2400" dirty="0" smtClean="0"/>
              <a:t>Developed in 19</a:t>
            </a:r>
            <a:r>
              <a:rPr lang="en-US" sz="2400" baseline="30000" dirty="0" smtClean="0"/>
              <a:t>th</a:t>
            </a:r>
            <a:r>
              <a:rPr lang="en-US" sz="2400" dirty="0" smtClean="0"/>
              <a:t> century Europe – </a:t>
            </a:r>
            <a:r>
              <a:rPr lang="en-US" sz="2400" i="1" dirty="0" smtClean="0"/>
              <a:t>why?</a:t>
            </a:r>
            <a:br>
              <a:rPr lang="en-US" sz="2400" i="1" dirty="0" smtClean="0"/>
            </a:br>
            <a:r>
              <a:rPr lang="en-US" sz="2400" dirty="0" smtClean="0"/>
              <a:t>So most early sociologists came from economics backgrounds</a:t>
            </a:r>
          </a:p>
          <a:p>
            <a:r>
              <a:rPr lang="en-US" sz="2400" dirty="0" smtClean="0"/>
              <a:t>Some tried to solve social problems through political </a:t>
            </a:r>
            <a:br>
              <a:rPr lang="en-US" sz="2400" dirty="0" smtClean="0"/>
            </a:br>
            <a:r>
              <a:rPr lang="en-US" sz="2400" dirty="0" smtClean="0"/>
              <a:t>reform or revolution – </a:t>
            </a:r>
            <a:r>
              <a:rPr lang="en-US" sz="2400" i="1" dirty="0" smtClean="0"/>
              <a:t>who?</a:t>
            </a:r>
          </a:p>
          <a:p>
            <a:r>
              <a:rPr lang="en-US" sz="2400" dirty="0" smtClean="0"/>
              <a:t>Others promoted ideas like Social Darwinism to preserve the status quo – </a:t>
            </a:r>
            <a:r>
              <a:rPr lang="en-US" sz="2400" i="1" dirty="0" smtClean="0"/>
              <a:t>when did this theory lose support in the U.S.?</a:t>
            </a:r>
          </a:p>
          <a:p>
            <a:endParaRPr lang="en-US" sz="2400" i="1" dirty="0" smtClean="0"/>
          </a:p>
          <a:p>
            <a:r>
              <a:rPr lang="en-US" sz="2400" dirty="0" smtClean="0"/>
              <a:t>Has become less “prescriptive” </a:t>
            </a:r>
            <a:br>
              <a:rPr lang="en-US" sz="2400" dirty="0" smtClean="0"/>
            </a:br>
            <a:r>
              <a:rPr lang="en-US" sz="2400" dirty="0" smtClean="0"/>
              <a:t>and more “descriptive”, </a:t>
            </a:r>
            <a:br>
              <a:rPr lang="en-US" sz="2400" dirty="0" smtClean="0"/>
            </a:br>
            <a:r>
              <a:rPr lang="en-US" sz="2400" dirty="0" smtClean="0"/>
              <a:t>focusing on research than can</a:t>
            </a:r>
            <a:br>
              <a:rPr lang="en-US" sz="2400" dirty="0" smtClean="0"/>
            </a:br>
            <a:r>
              <a:rPr lang="en-US" sz="2400" dirty="0" smtClean="0"/>
              <a:t>be used to inform policy  – </a:t>
            </a:r>
            <a:r>
              <a:rPr lang="en-US" sz="2400" i="1" dirty="0" smtClean="0"/>
              <a:t>why?</a:t>
            </a:r>
            <a:endParaRPr lang="en-US" sz="2400" i="1" dirty="0"/>
          </a:p>
        </p:txBody>
      </p:sp>
      <p:pic>
        <p:nvPicPr>
          <p:cNvPr id="3074" name="Picture 2" descr="hm00174_[1]"/>
          <p:cNvPicPr>
            <a:picLocks noChangeAspect="1" noChangeArrowheads="1"/>
          </p:cNvPicPr>
          <p:nvPr/>
        </p:nvPicPr>
        <p:blipFill>
          <a:blip r:embed="rId2" cstate="print"/>
          <a:srcRect/>
          <a:stretch>
            <a:fillRect/>
          </a:stretch>
        </p:blipFill>
        <p:spPr bwMode="auto">
          <a:xfrm rot="961417">
            <a:off x="5334000" y="4953000"/>
            <a:ext cx="1295400" cy="737658"/>
          </a:xfrm>
          <a:prstGeom prst="rect">
            <a:avLst/>
          </a:prstGeom>
          <a:noFill/>
          <a:ln w="9525">
            <a:noFill/>
            <a:miter lim="800000"/>
            <a:headEnd/>
            <a:tailEnd/>
          </a:ln>
        </p:spPr>
      </p:pic>
      <p:pic>
        <p:nvPicPr>
          <p:cNvPr id="3075" name="Picture 3" descr="hm00175_[1]"/>
          <p:cNvPicPr>
            <a:picLocks noChangeAspect="1" noChangeArrowheads="1"/>
          </p:cNvPicPr>
          <p:nvPr/>
        </p:nvPicPr>
        <p:blipFill>
          <a:blip r:embed="rId3" cstate="print"/>
          <a:srcRect/>
          <a:stretch>
            <a:fillRect/>
          </a:stretch>
        </p:blipFill>
        <p:spPr bwMode="auto">
          <a:xfrm>
            <a:off x="6858000" y="4419600"/>
            <a:ext cx="1676400" cy="1676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0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Levels</a:t>
            </a:r>
            <a:endParaRPr lang="en-US" b="1" dirty="0"/>
          </a:p>
        </p:txBody>
      </p:sp>
      <p:sp>
        <p:nvSpPr>
          <p:cNvPr id="5" name="Text Placeholder 4"/>
          <p:cNvSpPr>
            <a:spLocks noGrp="1"/>
          </p:cNvSpPr>
          <p:nvPr>
            <p:ph type="body" idx="1"/>
          </p:nvPr>
        </p:nvSpPr>
        <p:spPr>
          <a:xfrm>
            <a:off x="457200" y="4084638"/>
            <a:ext cx="4040188" cy="639762"/>
          </a:xfrm>
        </p:spPr>
        <p:txBody>
          <a:bodyPr/>
          <a:lstStyle/>
          <a:p>
            <a:r>
              <a:rPr lang="en-US" u="sng" dirty="0" smtClean="0"/>
              <a:t>MACRO</a:t>
            </a:r>
            <a:r>
              <a:rPr lang="en-US" dirty="0" smtClean="0"/>
              <a:t>	</a:t>
            </a:r>
            <a:endParaRPr lang="en-US" dirty="0"/>
          </a:p>
        </p:txBody>
      </p:sp>
      <p:sp>
        <p:nvSpPr>
          <p:cNvPr id="6" name="Content Placeholder 5"/>
          <p:cNvSpPr>
            <a:spLocks noGrp="1"/>
          </p:cNvSpPr>
          <p:nvPr>
            <p:ph sz="half" idx="2"/>
          </p:nvPr>
        </p:nvSpPr>
        <p:spPr>
          <a:xfrm>
            <a:off x="457200" y="4770437"/>
            <a:ext cx="4040188" cy="1782763"/>
          </a:xfrm>
        </p:spPr>
        <p:txBody>
          <a:bodyPr>
            <a:normAutofit/>
          </a:bodyPr>
          <a:lstStyle/>
          <a:p>
            <a:r>
              <a:rPr lang="en-US" sz="2200" dirty="0" smtClean="0"/>
              <a:t>Broad in scope: overall patterns in whole societies </a:t>
            </a:r>
            <a:br>
              <a:rPr lang="en-US" sz="2200" dirty="0" smtClean="0"/>
            </a:br>
            <a:r>
              <a:rPr lang="en-US" sz="2200" dirty="0" smtClean="0"/>
              <a:t>or institutions</a:t>
            </a:r>
          </a:p>
          <a:p>
            <a:r>
              <a:rPr lang="en-US" sz="2200" dirty="0" smtClean="0"/>
              <a:t>Core of sociology</a:t>
            </a:r>
          </a:p>
        </p:txBody>
      </p:sp>
      <p:sp>
        <p:nvSpPr>
          <p:cNvPr id="7" name="Text Placeholder 6"/>
          <p:cNvSpPr>
            <a:spLocks noGrp="1"/>
          </p:cNvSpPr>
          <p:nvPr>
            <p:ph type="body" sz="quarter" idx="3"/>
          </p:nvPr>
        </p:nvSpPr>
        <p:spPr>
          <a:xfrm>
            <a:off x="4645025" y="1676400"/>
            <a:ext cx="4041775" cy="639762"/>
          </a:xfrm>
        </p:spPr>
        <p:txBody>
          <a:bodyPr/>
          <a:lstStyle/>
          <a:p>
            <a:r>
              <a:rPr lang="en-US" u="sng" dirty="0" smtClean="0"/>
              <a:t>MICRO</a:t>
            </a:r>
            <a:endParaRPr lang="en-US" u="sng" dirty="0"/>
          </a:p>
        </p:txBody>
      </p:sp>
      <p:sp>
        <p:nvSpPr>
          <p:cNvPr id="8" name="Content Placeholder 7"/>
          <p:cNvSpPr>
            <a:spLocks noGrp="1"/>
          </p:cNvSpPr>
          <p:nvPr>
            <p:ph sz="quarter" idx="4"/>
          </p:nvPr>
        </p:nvSpPr>
        <p:spPr>
          <a:xfrm>
            <a:off x="4645025" y="2403475"/>
            <a:ext cx="4041775" cy="1482725"/>
          </a:xfrm>
        </p:spPr>
        <p:txBody>
          <a:bodyPr>
            <a:normAutofit fontScale="92500" lnSpcReduction="10000"/>
          </a:bodyPr>
          <a:lstStyle/>
          <a:p>
            <a:r>
              <a:rPr lang="en-US" dirty="0" smtClean="0"/>
              <a:t>Narrow in scope: patterns of behavior between smaller groups of people</a:t>
            </a:r>
          </a:p>
          <a:p>
            <a:r>
              <a:rPr lang="en-US" dirty="0" smtClean="0"/>
              <a:t>Social psychology</a:t>
            </a:r>
          </a:p>
        </p:txBody>
      </p:sp>
      <p:pic>
        <p:nvPicPr>
          <p:cNvPr id="1026" name="Picture 2" descr="j0384735[1]"/>
          <p:cNvPicPr>
            <a:picLocks noChangeAspect="1" noChangeArrowheads="1"/>
          </p:cNvPicPr>
          <p:nvPr/>
        </p:nvPicPr>
        <p:blipFill>
          <a:blip r:embed="rId2" cstate="print"/>
          <a:srcRect/>
          <a:stretch>
            <a:fillRect/>
          </a:stretch>
        </p:blipFill>
        <p:spPr bwMode="auto">
          <a:xfrm>
            <a:off x="990600" y="1524000"/>
            <a:ext cx="2743200" cy="2655204"/>
          </a:xfrm>
          <a:prstGeom prst="rect">
            <a:avLst/>
          </a:prstGeom>
          <a:noFill/>
          <a:ln w="9525">
            <a:noFill/>
            <a:miter lim="800000"/>
            <a:headEnd/>
            <a:tailEnd/>
          </a:ln>
        </p:spPr>
      </p:pic>
      <p:pic>
        <p:nvPicPr>
          <p:cNvPr id="1027" name="Picture 3" descr="j0436398[1]"/>
          <p:cNvPicPr>
            <a:picLocks noChangeAspect="1" noChangeArrowheads="1"/>
          </p:cNvPicPr>
          <p:nvPr/>
        </p:nvPicPr>
        <p:blipFill>
          <a:blip r:embed="rId3" cstate="print">
            <a:grayscl/>
          </a:blip>
          <a:srcRect/>
          <a:stretch>
            <a:fillRect/>
          </a:stretch>
        </p:blipFill>
        <p:spPr bwMode="auto">
          <a:xfrm rot="5017336">
            <a:off x="6325136" y="4054515"/>
            <a:ext cx="1954365" cy="1954362"/>
          </a:xfrm>
          <a:prstGeom prst="rect">
            <a:avLst/>
          </a:prstGeom>
          <a:noFill/>
          <a:ln w="9525">
            <a:noFill/>
            <a:miter lim="800000"/>
            <a:headEnd/>
            <a:tailEnd/>
          </a:ln>
        </p:spPr>
      </p:pic>
      <p:pic>
        <p:nvPicPr>
          <p:cNvPr id="1028" name="Picture 4" descr="j0436398[1]"/>
          <p:cNvPicPr>
            <a:picLocks noChangeAspect="1" noChangeArrowheads="1"/>
          </p:cNvPicPr>
          <p:nvPr/>
        </p:nvPicPr>
        <p:blipFill>
          <a:blip r:embed="rId3" cstate="print">
            <a:grayscl/>
          </a:blip>
          <a:srcRect/>
          <a:stretch>
            <a:fillRect/>
          </a:stretch>
        </p:blipFill>
        <p:spPr bwMode="auto">
          <a:xfrm rot="-8197387">
            <a:off x="5039334" y="3998265"/>
            <a:ext cx="1798371" cy="18025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Methods</a:t>
            </a:r>
            <a:endParaRPr lang="en-US" b="1" dirty="0"/>
          </a:p>
        </p:txBody>
      </p:sp>
      <p:sp>
        <p:nvSpPr>
          <p:cNvPr id="3" name="Text Placeholder 2"/>
          <p:cNvSpPr>
            <a:spLocks noGrp="1"/>
          </p:cNvSpPr>
          <p:nvPr>
            <p:ph type="body" idx="1"/>
          </p:nvPr>
        </p:nvSpPr>
        <p:spPr>
          <a:xfrm>
            <a:off x="457200" y="1295400"/>
            <a:ext cx="4040188" cy="639762"/>
          </a:xfrm>
        </p:spPr>
        <p:txBody>
          <a:bodyPr/>
          <a:lstStyle/>
          <a:p>
            <a:r>
              <a:rPr lang="en-US" u="sng" dirty="0" smtClean="0"/>
              <a:t>QUANTITATIVE</a:t>
            </a:r>
            <a:endParaRPr lang="en-US" u="sng" dirty="0"/>
          </a:p>
        </p:txBody>
      </p:sp>
      <p:sp>
        <p:nvSpPr>
          <p:cNvPr id="4" name="Content Placeholder 3"/>
          <p:cNvSpPr>
            <a:spLocks noGrp="1"/>
          </p:cNvSpPr>
          <p:nvPr>
            <p:ph sz="half" idx="2"/>
          </p:nvPr>
        </p:nvSpPr>
        <p:spPr>
          <a:xfrm>
            <a:off x="457200" y="1935162"/>
            <a:ext cx="4040188" cy="2560638"/>
          </a:xfrm>
        </p:spPr>
        <p:txBody>
          <a:bodyPr>
            <a:normAutofit/>
          </a:bodyPr>
          <a:lstStyle/>
          <a:p>
            <a:r>
              <a:rPr lang="en-US" dirty="0" smtClean="0"/>
              <a:t>Focus on directly observable or measurable features of society</a:t>
            </a:r>
          </a:p>
          <a:p>
            <a:r>
              <a:rPr lang="en-US" dirty="0" smtClean="0"/>
              <a:t>Test hypotheses using statistical analysis of data taken from large samples</a:t>
            </a:r>
          </a:p>
        </p:txBody>
      </p:sp>
      <p:sp>
        <p:nvSpPr>
          <p:cNvPr id="5" name="Text Placeholder 4"/>
          <p:cNvSpPr>
            <a:spLocks noGrp="1"/>
          </p:cNvSpPr>
          <p:nvPr>
            <p:ph type="body" sz="quarter" idx="3"/>
          </p:nvPr>
        </p:nvSpPr>
        <p:spPr>
          <a:xfrm>
            <a:off x="4645025" y="3440113"/>
            <a:ext cx="4041775" cy="639762"/>
          </a:xfrm>
        </p:spPr>
        <p:txBody>
          <a:bodyPr/>
          <a:lstStyle/>
          <a:p>
            <a:r>
              <a:rPr lang="en-US" u="sng" dirty="0" smtClean="0"/>
              <a:t>QUALITATIVE</a:t>
            </a:r>
            <a:endParaRPr lang="en-US" u="sng" dirty="0"/>
          </a:p>
        </p:txBody>
      </p:sp>
      <p:sp>
        <p:nvSpPr>
          <p:cNvPr id="6" name="Content Placeholder 5"/>
          <p:cNvSpPr>
            <a:spLocks noGrp="1"/>
          </p:cNvSpPr>
          <p:nvPr>
            <p:ph sz="quarter" idx="4"/>
          </p:nvPr>
        </p:nvSpPr>
        <p:spPr>
          <a:xfrm>
            <a:off x="4645025" y="4156075"/>
            <a:ext cx="4041775" cy="1787525"/>
          </a:xfrm>
        </p:spPr>
        <p:txBody>
          <a:bodyPr/>
          <a:lstStyle/>
          <a:p>
            <a:r>
              <a:rPr lang="en-US" dirty="0" smtClean="0"/>
              <a:t>Consider more complex explanations, motivations</a:t>
            </a:r>
          </a:p>
          <a:p>
            <a:r>
              <a:rPr lang="en-US" dirty="0" smtClean="0"/>
              <a:t>Ex. in-depth interviews, case studies, observation</a:t>
            </a:r>
          </a:p>
          <a:p>
            <a:endParaRPr lang="en-US" dirty="0"/>
          </a:p>
        </p:txBody>
      </p:sp>
      <p:pic>
        <p:nvPicPr>
          <p:cNvPr id="2050" name="Picture 2" descr="j0434595[1]"/>
          <p:cNvPicPr>
            <a:picLocks noChangeAspect="1" noChangeArrowheads="1"/>
          </p:cNvPicPr>
          <p:nvPr/>
        </p:nvPicPr>
        <p:blipFill>
          <a:blip r:embed="rId2" cstate="print">
            <a:grayscl/>
            <a:lum bright="-30000" contrast="40000"/>
          </a:blip>
          <a:srcRect/>
          <a:stretch>
            <a:fillRect/>
          </a:stretch>
        </p:blipFill>
        <p:spPr bwMode="auto">
          <a:xfrm>
            <a:off x="1219200" y="4648200"/>
            <a:ext cx="2193638" cy="1690687"/>
          </a:xfrm>
          <a:prstGeom prst="rect">
            <a:avLst/>
          </a:prstGeom>
          <a:noFill/>
          <a:ln w="9525">
            <a:noFill/>
            <a:miter lim="800000"/>
            <a:headEnd/>
            <a:tailEnd/>
          </a:ln>
        </p:spPr>
      </p:pic>
      <p:pic>
        <p:nvPicPr>
          <p:cNvPr id="2051" name="Picture 3" descr="j0429485[1]"/>
          <p:cNvPicPr>
            <a:picLocks noChangeAspect="1" noChangeArrowheads="1"/>
          </p:cNvPicPr>
          <p:nvPr/>
        </p:nvPicPr>
        <p:blipFill>
          <a:blip r:embed="rId3" cstate="print">
            <a:grayscl/>
            <a:lum contrast="10000"/>
          </a:blip>
          <a:srcRect/>
          <a:stretch>
            <a:fillRect/>
          </a:stretch>
        </p:blipFill>
        <p:spPr bwMode="auto">
          <a:xfrm>
            <a:off x="5257800" y="1524000"/>
            <a:ext cx="2743200" cy="185175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t>Perspectives</a:t>
            </a:r>
            <a:endParaRPr lang="en-US" b="1" dirty="0"/>
          </a:p>
        </p:txBody>
      </p:sp>
      <p:sp>
        <p:nvSpPr>
          <p:cNvPr id="8" name="Content Placeholder 7"/>
          <p:cNvSpPr>
            <a:spLocks noGrp="1"/>
          </p:cNvSpPr>
          <p:nvPr>
            <p:ph idx="1"/>
          </p:nvPr>
        </p:nvSpPr>
        <p:spPr>
          <a:xfrm>
            <a:off x="457200" y="1600200"/>
            <a:ext cx="7848600" cy="4525963"/>
          </a:xfrm>
        </p:spPr>
        <p:txBody>
          <a:bodyPr>
            <a:normAutofit lnSpcReduction="10000"/>
          </a:bodyPr>
          <a:lstStyle/>
          <a:p>
            <a:pPr indent="0">
              <a:buNone/>
            </a:pPr>
            <a:r>
              <a:rPr lang="en-US" dirty="0"/>
              <a:t>P</a:t>
            </a:r>
            <a:r>
              <a:rPr lang="en-US" dirty="0" smtClean="0"/>
              <a:t>erspective influences the focus of study, </a:t>
            </a:r>
            <a:br>
              <a:rPr lang="en-US" dirty="0" smtClean="0"/>
            </a:br>
            <a:r>
              <a:rPr lang="en-US" dirty="0" smtClean="0"/>
              <a:t>as well as interpretation of findings</a:t>
            </a:r>
          </a:p>
          <a:p>
            <a:endParaRPr lang="en-US" dirty="0" smtClean="0"/>
          </a:p>
          <a:p>
            <a:r>
              <a:rPr lang="en-US" b="1" dirty="0" err="1" smtClean="0"/>
              <a:t>Interactionist</a:t>
            </a:r>
            <a:r>
              <a:rPr lang="en-US" b="1" dirty="0" smtClean="0"/>
              <a:t> </a:t>
            </a:r>
            <a:r>
              <a:rPr lang="en-US" dirty="0" smtClean="0"/>
              <a:t>– socialization, roles, communication, small groups, interaction</a:t>
            </a:r>
          </a:p>
          <a:p>
            <a:r>
              <a:rPr lang="en-US" b="1" dirty="0" smtClean="0"/>
              <a:t>Functionalist </a:t>
            </a:r>
            <a:r>
              <a:rPr lang="en-US" dirty="0" smtClean="0"/>
              <a:t>– division of labor, social institutions, stability and consensus</a:t>
            </a:r>
          </a:p>
          <a:p>
            <a:r>
              <a:rPr lang="en-US" b="1" dirty="0" smtClean="0"/>
              <a:t>Conflict </a:t>
            </a:r>
            <a:r>
              <a:rPr lang="en-US" dirty="0" smtClean="0"/>
              <a:t>– inequality and problems resulting from competition over scarce resources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2601913"/>
            <a:ext cx="4040188" cy="639762"/>
          </a:xfrm>
        </p:spPr>
        <p:txBody>
          <a:bodyPr/>
          <a:lstStyle/>
          <a:p>
            <a:r>
              <a:rPr lang="en-US" u="sng" dirty="0" smtClean="0"/>
              <a:t>FUNCTIONALIST</a:t>
            </a:r>
            <a:endParaRPr lang="en-US" u="sng" dirty="0"/>
          </a:p>
        </p:txBody>
      </p:sp>
      <p:sp>
        <p:nvSpPr>
          <p:cNvPr id="6" name="Content Placeholder 5"/>
          <p:cNvSpPr>
            <a:spLocks noGrp="1"/>
          </p:cNvSpPr>
          <p:nvPr>
            <p:ph sz="half" idx="2"/>
          </p:nvPr>
        </p:nvSpPr>
        <p:spPr>
          <a:xfrm>
            <a:off x="457200" y="3241675"/>
            <a:ext cx="4040188" cy="3311525"/>
          </a:xfrm>
        </p:spPr>
        <p:txBody>
          <a:bodyPr/>
          <a:lstStyle/>
          <a:p>
            <a:r>
              <a:rPr lang="en-US" dirty="0" smtClean="0"/>
              <a:t>Early radical example: </a:t>
            </a:r>
            <a:br>
              <a:rPr lang="en-US" dirty="0" smtClean="0"/>
            </a:br>
            <a:r>
              <a:rPr lang="en-US" dirty="0" smtClean="0"/>
              <a:t>Social Darwinism</a:t>
            </a:r>
          </a:p>
          <a:p>
            <a:r>
              <a:rPr lang="en-US" dirty="0" smtClean="0"/>
              <a:t>Usually more conservative, laissez-faire</a:t>
            </a:r>
          </a:p>
          <a:p>
            <a:r>
              <a:rPr lang="en-US" dirty="0" smtClean="0"/>
              <a:t>Competition/Inequality:</a:t>
            </a:r>
            <a:br>
              <a:rPr lang="en-US" dirty="0" smtClean="0"/>
            </a:br>
            <a:r>
              <a:rPr lang="en-US" dirty="0" smtClean="0"/>
              <a:t>	- </a:t>
            </a:r>
            <a:r>
              <a:rPr lang="en-US" i="1" dirty="0" smtClean="0"/>
              <a:t>Manifest function?</a:t>
            </a:r>
            <a:r>
              <a:rPr lang="en-US" i="1" dirty="0"/>
              <a:t/>
            </a:r>
            <a:br>
              <a:rPr lang="en-US" i="1" dirty="0"/>
            </a:br>
            <a:r>
              <a:rPr lang="en-US" i="1" dirty="0" smtClean="0"/>
              <a:t>      	- Latent function?</a:t>
            </a:r>
            <a:br>
              <a:rPr lang="en-US" i="1" dirty="0" smtClean="0"/>
            </a:br>
            <a:r>
              <a:rPr lang="en-US" i="1" dirty="0" smtClean="0"/>
              <a:t>      	- Change?</a:t>
            </a:r>
          </a:p>
        </p:txBody>
      </p:sp>
      <p:sp>
        <p:nvSpPr>
          <p:cNvPr id="7" name="Text Placeholder 6"/>
          <p:cNvSpPr>
            <a:spLocks noGrp="1"/>
          </p:cNvSpPr>
          <p:nvPr>
            <p:ph type="body" sz="quarter" idx="3"/>
          </p:nvPr>
        </p:nvSpPr>
        <p:spPr>
          <a:xfrm>
            <a:off x="4645025" y="685800"/>
            <a:ext cx="4041775" cy="503783"/>
          </a:xfrm>
        </p:spPr>
        <p:txBody>
          <a:bodyPr/>
          <a:lstStyle/>
          <a:p>
            <a:r>
              <a:rPr lang="en-US" u="sng" dirty="0" smtClean="0"/>
              <a:t>CONFLICT</a:t>
            </a:r>
            <a:endParaRPr lang="en-US" u="sng" dirty="0"/>
          </a:p>
        </p:txBody>
      </p:sp>
      <p:sp>
        <p:nvSpPr>
          <p:cNvPr id="8" name="Content Placeholder 7"/>
          <p:cNvSpPr>
            <a:spLocks noGrp="1"/>
          </p:cNvSpPr>
          <p:nvPr>
            <p:ph sz="quarter" idx="4"/>
          </p:nvPr>
        </p:nvSpPr>
        <p:spPr>
          <a:xfrm>
            <a:off x="4645025" y="1325562"/>
            <a:ext cx="4041775" cy="3387726"/>
          </a:xfrm>
        </p:spPr>
        <p:txBody>
          <a:bodyPr>
            <a:normAutofit lnSpcReduction="10000"/>
          </a:bodyPr>
          <a:lstStyle/>
          <a:p>
            <a:r>
              <a:rPr lang="en-US" sz="2600" dirty="0" smtClean="0"/>
              <a:t>Early radical example:</a:t>
            </a:r>
            <a:br>
              <a:rPr lang="en-US" sz="2600" dirty="0" smtClean="0"/>
            </a:br>
            <a:r>
              <a:rPr lang="en-US" sz="2600" dirty="0" smtClean="0"/>
              <a:t>Marxism</a:t>
            </a:r>
          </a:p>
          <a:p>
            <a:r>
              <a:rPr lang="en-US" sz="2600" dirty="0" smtClean="0"/>
              <a:t>Usually more liberal, progressive</a:t>
            </a:r>
          </a:p>
          <a:p>
            <a:r>
              <a:rPr lang="en-US" sz="2600" dirty="0" smtClean="0"/>
              <a:t>Competition/Inequality:</a:t>
            </a:r>
            <a:br>
              <a:rPr lang="en-US" sz="2600" dirty="0" smtClean="0"/>
            </a:br>
            <a:r>
              <a:rPr lang="en-US" sz="2600" dirty="0" smtClean="0"/>
              <a:t>	</a:t>
            </a:r>
            <a:r>
              <a:rPr lang="en-US" sz="2600" i="1" dirty="0" smtClean="0"/>
              <a:t>- Haves?</a:t>
            </a:r>
            <a:r>
              <a:rPr lang="en-US" sz="2600" i="1" dirty="0"/>
              <a:t/>
            </a:r>
            <a:br>
              <a:rPr lang="en-US" sz="2600" i="1" dirty="0"/>
            </a:br>
            <a:r>
              <a:rPr lang="en-US" sz="2600" i="1" dirty="0" smtClean="0"/>
              <a:t>	- Have-nots?</a:t>
            </a:r>
            <a:br>
              <a:rPr lang="en-US" sz="2600" i="1" dirty="0" smtClean="0"/>
            </a:br>
            <a:r>
              <a:rPr lang="en-US" sz="2600" i="1" dirty="0" smtClean="0"/>
              <a:t>	- Change?</a:t>
            </a:r>
            <a:r>
              <a:rPr lang="en-US" dirty="0" smtClean="0"/>
              <a:t>      </a:t>
            </a:r>
            <a:endParaRPr lang="en-US" dirty="0"/>
          </a:p>
        </p:txBody>
      </p:sp>
      <p:pic>
        <p:nvPicPr>
          <p:cNvPr id="5122" name="Picture 2" descr="j0286542[1]"/>
          <p:cNvPicPr>
            <a:picLocks noChangeAspect="1" noChangeArrowheads="1"/>
          </p:cNvPicPr>
          <p:nvPr/>
        </p:nvPicPr>
        <p:blipFill>
          <a:blip r:embed="rId2" cstate="print">
            <a:grayscl/>
            <a:lum bright="-20000" contrast="30000"/>
          </a:blip>
          <a:srcRect/>
          <a:stretch>
            <a:fillRect/>
          </a:stretch>
        </p:blipFill>
        <p:spPr bwMode="auto">
          <a:xfrm>
            <a:off x="5410200" y="4648200"/>
            <a:ext cx="2133600" cy="1738734"/>
          </a:xfrm>
          <a:prstGeom prst="rect">
            <a:avLst/>
          </a:prstGeom>
          <a:noFill/>
          <a:ln w="9525">
            <a:noFill/>
            <a:miter lim="800000"/>
            <a:headEnd/>
            <a:tailEnd/>
          </a:ln>
        </p:spPr>
      </p:pic>
      <p:pic>
        <p:nvPicPr>
          <p:cNvPr id="5123" name="Picture 3" descr="j0296228[1]"/>
          <p:cNvPicPr>
            <a:picLocks noChangeAspect="1" noChangeArrowheads="1"/>
          </p:cNvPicPr>
          <p:nvPr/>
        </p:nvPicPr>
        <p:blipFill>
          <a:blip r:embed="rId3" cstate="print">
            <a:grayscl/>
          </a:blip>
          <a:srcRect/>
          <a:stretch>
            <a:fillRect/>
          </a:stretch>
        </p:blipFill>
        <p:spPr bwMode="auto">
          <a:xfrm>
            <a:off x="1066800" y="685800"/>
            <a:ext cx="2411649" cy="1905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TotalTime>
  <Words>502</Words>
  <Application>Microsoft Office PowerPoint</Application>
  <PresentationFormat>On-screen Show (4:3)</PresentationFormat>
  <Paragraphs>86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Unit 1 – Perspectives</vt:lpstr>
      <vt:lpstr>How is knowledge derived?</vt:lpstr>
      <vt:lpstr>Social Sciences</vt:lpstr>
      <vt:lpstr>Slide 4</vt:lpstr>
      <vt:lpstr>The Field of Sociology</vt:lpstr>
      <vt:lpstr>Levels</vt:lpstr>
      <vt:lpstr>Methods</vt:lpstr>
      <vt:lpstr>Perspectives</vt:lpstr>
      <vt:lpstr>Slide 9</vt:lpstr>
      <vt:lpstr>Founding Fathers</vt:lpstr>
      <vt:lpstr>Reading Discussions</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Wake County Public Schools</dc:creator>
  <cp:lastModifiedBy>Mosley</cp:lastModifiedBy>
  <cp:revision>12</cp:revision>
  <dcterms:created xsi:type="dcterms:W3CDTF">2012-07-15T18:13:19Z</dcterms:created>
  <dcterms:modified xsi:type="dcterms:W3CDTF">2012-07-17T23:32:01Z</dcterms:modified>
</cp:coreProperties>
</file>