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6" r:id="rId5"/>
    <p:sldId id="267" r:id="rId6"/>
    <p:sldId id="260" r:id="rId7"/>
    <p:sldId id="264" r:id="rId8"/>
    <p:sldId id="269" r:id="rId9"/>
    <p:sldId id="261" r:id="rId10"/>
    <p:sldId id="262" r:id="rId11"/>
    <p:sldId id="265" r:id="rId12"/>
    <p:sldId id="268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9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2212-C10A-4110-B1C3-BDD0C338FAB6}" type="datetimeFigureOut">
              <a:rPr lang="en-US" smtClean="0"/>
              <a:pPr/>
              <a:t>7/20/2012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D349-F5DB-4FE2-A7D6-A5C73BE5F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2212-C10A-4110-B1C3-BDD0C338FAB6}" type="datetimeFigureOut">
              <a:rPr lang="en-US" smtClean="0"/>
              <a:pPr/>
              <a:t>7/20/2012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D349-F5DB-4FE2-A7D6-A5C73BE5F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2212-C10A-4110-B1C3-BDD0C338FAB6}" type="datetimeFigureOut">
              <a:rPr lang="en-US" smtClean="0"/>
              <a:pPr/>
              <a:t>7/20/2012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D349-F5DB-4FE2-A7D6-A5C73BE5F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2212-C10A-4110-B1C3-BDD0C338FAB6}" type="datetimeFigureOut">
              <a:rPr lang="en-US" smtClean="0"/>
              <a:pPr/>
              <a:t>7/20/2012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D349-F5DB-4FE2-A7D6-A5C73BE5F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2212-C10A-4110-B1C3-BDD0C338FAB6}" type="datetimeFigureOut">
              <a:rPr lang="en-US" smtClean="0"/>
              <a:pPr/>
              <a:t>7/20/2012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D349-F5DB-4FE2-A7D6-A5C73BE5F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2212-C10A-4110-B1C3-BDD0C338FAB6}" type="datetimeFigureOut">
              <a:rPr lang="en-US" smtClean="0"/>
              <a:pPr/>
              <a:t>7/20/2012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D349-F5DB-4FE2-A7D6-A5C73BE5F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2212-C10A-4110-B1C3-BDD0C338FAB6}" type="datetimeFigureOut">
              <a:rPr lang="en-US" smtClean="0"/>
              <a:pPr/>
              <a:t>7/20/2012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D349-F5DB-4FE2-A7D6-A5C73BE5F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2212-C10A-4110-B1C3-BDD0C338FAB6}" type="datetimeFigureOut">
              <a:rPr lang="en-US" smtClean="0"/>
              <a:pPr/>
              <a:t>7/20/2012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D349-F5DB-4FE2-A7D6-A5C73BE5F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2212-C10A-4110-B1C3-BDD0C338FAB6}" type="datetimeFigureOut">
              <a:rPr lang="en-US" smtClean="0"/>
              <a:pPr/>
              <a:t>7/20/2012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D349-F5DB-4FE2-A7D6-A5C73BE5F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2212-C10A-4110-B1C3-BDD0C338FAB6}" type="datetimeFigureOut">
              <a:rPr lang="en-US" smtClean="0"/>
              <a:pPr/>
              <a:t>7/20/2012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D349-F5DB-4FE2-A7D6-A5C73BE5F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2212-C10A-4110-B1C3-BDD0C338FAB6}" type="datetimeFigureOut">
              <a:rPr lang="en-US" smtClean="0"/>
              <a:pPr/>
              <a:t>7/20/2012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D349-F5DB-4FE2-A7D6-A5C73BE5F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42212-C10A-4110-B1C3-BDD0C338FAB6}" type="datetimeFigureOut">
              <a:rPr lang="en-US" smtClean="0"/>
              <a:pPr/>
              <a:t>7/20/2012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9D349-F5DB-4FE2-A7D6-A5C73BE5F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470025"/>
          </a:xfrm>
        </p:spPr>
        <p:txBody>
          <a:bodyPr/>
          <a:lstStyle/>
          <a:p>
            <a:r>
              <a:rPr lang="en-US" dirty="0" smtClean="0"/>
              <a:t>Unit 2 – </a:t>
            </a:r>
            <a:r>
              <a:rPr lang="en-US" b="1" dirty="0" smtClean="0"/>
              <a:t>Methods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3000" y="2286000"/>
            <a:ext cx="3276600" cy="3352800"/>
          </a:xfrm>
        </p:spPr>
        <p:txBody>
          <a:bodyPr>
            <a:normAutofit fontScale="92500"/>
          </a:bodyPr>
          <a:lstStyle/>
          <a:p>
            <a:pPr algn="l"/>
            <a:r>
              <a:rPr lang="en-US" sz="2000" u="sng" dirty="0" smtClean="0">
                <a:solidFill>
                  <a:schemeClr val="tx1"/>
                </a:solidFill>
              </a:rPr>
              <a:t>Objective 1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Describe quantitative and qualitative  methods such as surveys, polls, and statistics used in sociological research. 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u="sng" dirty="0" smtClean="0">
                <a:solidFill>
                  <a:schemeClr val="tx1"/>
                </a:solidFill>
              </a:rPr>
              <a:t>Objective 2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Evaluate various methods in terms of sampling techniques, bias, validity, reliability, applicability and ethics. </a:t>
            </a:r>
            <a:r>
              <a:rPr lang="en-US" sz="2000" dirty="0">
                <a:solidFill>
                  <a:schemeClr val="tx1"/>
                </a:solidFill>
              </a:rPr>
              <a:t> </a:t>
            </a:r>
          </a:p>
        </p:txBody>
      </p:sp>
      <p:pic>
        <p:nvPicPr>
          <p:cNvPr id="5" name="Picture 4" descr="methods.jpg"/>
          <p:cNvPicPr>
            <a:picLocks noChangeAspect="1"/>
          </p:cNvPicPr>
          <p:nvPr/>
        </p:nvPicPr>
        <p:blipFill>
          <a:blip r:embed="rId2" cstate="print"/>
          <a:srcRect l="29294" r="-823"/>
          <a:stretch>
            <a:fillRect/>
          </a:stretch>
        </p:blipFill>
        <p:spPr>
          <a:xfrm>
            <a:off x="685800" y="2057400"/>
            <a:ext cx="3942945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 Analysis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Main goal of any type is to look for relationships between variables that support the hypothesis</a:t>
            </a:r>
          </a:p>
          <a:p>
            <a:r>
              <a:rPr lang="en-US" dirty="0" smtClean="0"/>
              <a:t>Qualitative analysis usually involves analyzing notes, recordings, etc. and coding them to match relevant variables</a:t>
            </a:r>
          </a:p>
          <a:p>
            <a:pPr lvl="1"/>
            <a:r>
              <a:rPr lang="en-US" i="1" dirty="0" smtClean="0"/>
              <a:t>What would make this difficult?</a:t>
            </a:r>
          </a:p>
          <a:p>
            <a:r>
              <a:rPr lang="en-US" dirty="0" smtClean="0"/>
              <a:t>Quantitative involves statistical data analysis, like frequency and measures of central tendency</a:t>
            </a:r>
          </a:p>
          <a:p>
            <a:pPr lvl="1"/>
            <a:r>
              <a:rPr lang="en-US" i="1" dirty="0" smtClean="0"/>
              <a:t>What is required to show statistical significance?</a:t>
            </a:r>
          </a:p>
          <a:p>
            <a:pPr lvl="1">
              <a:buNone/>
            </a:pP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Correlation</a:t>
            </a:r>
            <a:r>
              <a:rPr lang="en-US" dirty="0" smtClean="0"/>
              <a:t> = a quantitative relationship is found between IV and DV</a:t>
            </a:r>
          </a:p>
          <a:p>
            <a:pPr lvl="1"/>
            <a:r>
              <a:rPr lang="en-US" dirty="0" smtClean="0"/>
              <a:t>If both variables are “quantitative” (can be ordered from highest to lowest), a </a:t>
            </a:r>
            <a:r>
              <a:rPr lang="en-US" b="1" dirty="0" smtClean="0"/>
              <a:t>correlation coefficient </a:t>
            </a:r>
            <a:r>
              <a:rPr lang="en-US" dirty="0" smtClean="0"/>
              <a:t>can be found:</a:t>
            </a:r>
          </a:p>
          <a:p>
            <a:pPr lvl="2"/>
            <a:r>
              <a:rPr lang="en-US" dirty="0" smtClean="0"/>
              <a:t>Direction </a:t>
            </a:r>
          </a:p>
          <a:p>
            <a:pPr lvl="3"/>
            <a:r>
              <a:rPr lang="en-US" dirty="0" smtClean="0"/>
              <a:t>Positive = Same (Ex. Smoking &gt; Lung Disease)</a:t>
            </a:r>
          </a:p>
          <a:p>
            <a:pPr lvl="3"/>
            <a:r>
              <a:rPr lang="en-US" dirty="0" smtClean="0"/>
              <a:t>Negative = Opposite (Ex. Education &gt; Unemployment)</a:t>
            </a:r>
          </a:p>
          <a:p>
            <a:pPr lvl="2"/>
            <a:r>
              <a:rPr lang="en-US" dirty="0" smtClean="0"/>
              <a:t>Strength</a:t>
            </a:r>
          </a:p>
          <a:p>
            <a:pPr lvl="3"/>
            <a:r>
              <a:rPr lang="en-US" dirty="0" smtClean="0"/>
              <a:t>Close to 0 = very weak</a:t>
            </a:r>
          </a:p>
          <a:p>
            <a:pPr lvl="3"/>
            <a:r>
              <a:rPr lang="en-US" dirty="0" smtClean="0"/>
              <a:t>Close to +1.0 or -1.0 = very strong</a:t>
            </a:r>
          </a:p>
          <a:p>
            <a:pPr marL="0" lvl="1">
              <a:buNone/>
            </a:pPr>
            <a:r>
              <a:rPr lang="en-US" i="1" dirty="0" smtClean="0"/>
              <a:t>What if one or both variables are “qualitative” (cannot be ordered – ex. race or gender)?</a:t>
            </a:r>
          </a:p>
          <a:p>
            <a:pPr marL="740664" lvl="3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91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Causation</a:t>
            </a:r>
            <a:r>
              <a:rPr lang="en-US" dirty="0" smtClean="0"/>
              <a:t> = Change in the IV has been proven to be the sole cause of change in the DV</a:t>
            </a:r>
          </a:p>
          <a:p>
            <a:pPr>
              <a:buNone/>
            </a:pPr>
            <a:endParaRPr lang="en-US" dirty="0" smtClean="0"/>
          </a:p>
          <a:p>
            <a:pPr marL="971550" lvl="1" indent="-514350">
              <a:buAutoNum type="arabicPeriod"/>
            </a:pPr>
            <a:r>
              <a:rPr lang="en-US" dirty="0" smtClean="0"/>
              <a:t>Must be statistically significant data from a representative sample 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Must prove a quantitative correlation exists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Must rule out:</a:t>
            </a:r>
          </a:p>
          <a:p>
            <a:pPr lvl="2"/>
            <a:r>
              <a:rPr lang="en-US" dirty="0" smtClean="0"/>
              <a:t>Reverse causation (DV causes IV)	</a:t>
            </a:r>
          </a:p>
          <a:p>
            <a:pPr lvl="3"/>
            <a:r>
              <a:rPr lang="en-US" i="1" dirty="0" smtClean="0"/>
              <a:t>Does dropping out of high school cause someone to live in poverty, or could living in poverty cause someone to drop out of high school?</a:t>
            </a:r>
          </a:p>
          <a:p>
            <a:pPr lvl="2"/>
            <a:r>
              <a:rPr lang="en-US" dirty="0" smtClean="0"/>
              <a:t>Multiple causation (Other IVs are also involved)</a:t>
            </a:r>
          </a:p>
          <a:p>
            <a:pPr lvl="3"/>
            <a:r>
              <a:rPr lang="en-US" i="1" dirty="0" smtClean="0"/>
              <a:t>What other variables would result in higher divorce rates in addition to changes in marriage laws?	</a:t>
            </a:r>
          </a:p>
          <a:p>
            <a:pPr lvl="2"/>
            <a:r>
              <a:rPr lang="en-US" dirty="0" smtClean="0"/>
              <a:t>Spurious relationship </a:t>
            </a:r>
            <a:r>
              <a:rPr lang="en-US" i="1" dirty="0" smtClean="0"/>
              <a:t>– Review…</a:t>
            </a:r>
          </a:p>
          <a:p>
            <a:pPr lvl="2"/>
            <a:r>
              <a:rPr lang="en-US" dirty="0" smtClean="0"/>
              <a:t>Coincidence </a:t>
            </a:r>
            <a:r>
              <a:rPr lang="en-US" i="1" dirty="0" smtClean="0"/>
              <a:t>– Example?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Hypothesis = How strongly does the data support your predicted relationship?</a:t>
            </a:r>
          </a:p>
          <a:p>
            <a:r>
              <a:rPr lang="en-US" dirty="0" smtClean="0"/>
              <a:t>Limitations = Acknowledge weaknesses of research design (too narrow to generalize to greater population, low response rate, lack of sufficient control variables, etc.)</a:t>
            </a:r>
          </a:p>
          <a:p>
            <a:r>
              <a:rPr lang="en-US" dirty="0" smtClean="0"/>
              <a:t>Implications for further research = Is testing again with a modified hypothesis or design warranted, do your results show promise but need more data to confirm correlation, etc?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Social Scientific Method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Define the problem</a:t>
            </a:r>
          </a:p>
          <a:p>
            <a:pPr marL="514350" indent="-514350">
              <a:buAutoNum type="arabicPeriod"/>
            </a:pPr>
            <a:r>
              <a:rPr lang="en-US" dirty="0" smtClean="0"/>
              <a:t>Review the literature</a:t>
            </a:r>
          </a:p>
          <a:p>
            <a:pPr marL="514350" indent="-514350">
              <a:buAutoNum type="arabicPeriod"/>
            </a:pPr>
            <a:r>
              <a:rPr lang="en-US" dirty="0" smtClean="0"/>
              <a:t>Form a hypothesis</a:t>
            </a:r>
          </a:p>
          <a:p>
            <a:pPr marL="514350" indent="-514350">
              <a:buAutoNum type="arabicPeriod"/>
            </a:pPr>
            <a:r>
              <a:rPr lang="en-US" dirty="0" smtClean="0"/>
              <a:t>Choose a research design</a:t>
            </a:r>
          </a:p>
          <a:p>
            <a:pPr marL="514350" indent="-514350">
              <a:buAutoNum type="arabicPeriod"/>
            </a:pPr>
            <a:r>
              <a:rPr lang="en-US" dirty="0" smtClean="0"/>
              <a:t>Collect data</a:t>
            </a:r>
          </a:p>
          <a:p>
            <a:pPr marL="514350" indent="-514350">
              <a:buAutoNum type="arabicPeriod"/>
            </a:pPr>
            <a:r>
              <a:rPr lang="en-US" dirty="0" smtClean="0"/>
              <a:t>Analyze the data</a:t>
            </a:r>
          </a:p>
          <a:p>
            <a:pPr marL="514350" indent="-514350">
              <a:buAutoNum type="arabicPeriod"/>
            </a:pPr>
            <a:r>
              <a:rPr lang="en-US" dirty="0" smtClean="0"/>
              <a:t>Present conclusions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Hypothesis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Confine to the scope of the problem you defined</a:t>
            </a:r>
          </a:p>
          <a:p>
            <a:r>
              <a:rPr lang="en-US" dirty="0" smtClean="0"/>
              <a:t>Reflect knowledge of existing research covered in the literature review</a:t>
            </a:r>
          </a:p>
          <a:p>
            <a:r>
              <a:rPr lang="en-US" dirty="0" smtClean="0"/>
              <a:t>Explain in terms of larger sociological perspectives and theories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en-US" dirty="0" smtClean="0"/>
              <a:t>Must include a prediction of a relationship between </a:t>
            </a:r>
            <a:r>
              <a:rPr lang="en-US" u="sng" dirty="0" smtClean="0"/>
              <a:t>variables</a:t>
            </a:r>
            <a:endParaRPr lang="en-US" dirty="0" smtClean="0"/>
          </a:p>
          <a:p>
            <a:pPr lvl="1"/>
            <a:r>
              <a:rPr lang="en-US" dirty="0" smtClean="0"/>
              <a:t>Ex. Grades and Drug use</a:t>
            </a:r>
          </a:p>
          <a:p>
            <a:r>
              <a:rPr lang="en-US" b="1" dirty="0" smtClean="0"/>
              <a:t>Independent variable (IV) </a:t>
            </a:r>
            <a:r>
              <a:rPr lang="en-US" dirty="0" smtClean="0"/>
              <a:t>= the characteristic you predict is causing change or differences between people </a:t>
            </a:r>
          </a:p>
          <a:p>
            <a:pPr lvl="1"/>
            <a:r>
              <a:rPr lang="en-US" i="1" dirty="0" smtClean="0"/>
              <a:t>Grades or Drug use?</a:t>
            </a:r>
          </a:p>
          <a:p>
            <a:r>
              <a:rPr lang="en-US" b="1" dirty="0" smtClean="0"/>
              <a:t>Dependent variable (DV) </a:t>
            </a:r>
            <a:r>
              <a:rPr lang="en-US" dirty="0" smtClean="0"/>
              <a:t>= the characteristic you predict is affected by differences in the IV</a:t>
            </a:r>
          </a:p>
          <a:p>
            <a:pPr lvl="1"/>
            <a:r>
              <a:rPr lang="en-US" i="1" dirty="0" smtClean="0"/>
              <a:t>Grades or Drug use?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predicted </a:t>
            </a:r>
            <a:r>
              <a:rPr lang="en-US" u="sng" dirty="0" smtClean="0"/>
              <a:t>relationship</a:t>
            </a:r>
            <a:r>
              <a:rPr lang="en-US" dirty="0" smtClean="0"/>
              <a:t> must reflect careful thought about any other variables that may be at work</a:t>
            </a:r>
          </a:p>
          <a:p>
            <a:r>
              <a:rPr lang="en-US" b="1" dirty="0" smtClean="0"/>
              <a:t>Spurious </a:t>
            </a:r>
            <a:r>
              <a:rPr lang="en-US" dirty="0" smtClean="0"/>
              <a:t>= variables appear to be related but are actually affected by a 3</a:t>
            </a:r>
            <a:r>
              <a:rPr lang="en-US" baseline="30000" dirty="0" smtClean="0"/>
              <a:t>rd</a:t>
            </a:r>
            <a:r>
              <a:rPr lang="en-US" dirty="0" smtClean="0"/>
              <a:t> variable</a:t>
            </a:r>
          </a:p>
          <a:p>
            <a:pPr lvl="1"/>
            <a:r>
              <a:rPr lang="en-US" dirty="0" smtClean="0"/>
              <a:t>Ex. </a:t>
            </a:r>
            <a:r>
              <a:rPr lang="en-US" dirty="0" err="1" smtClean="0"/>
              <a:t>Hospitialization</a:t>
            </a:r>
            <a:r>
              <a:rPr lang="en-US" dirty="0" smtClean="0"/>
              <a:t> &gt; Death is spurious, the real IV is Serious Illness</a:t>
            </a:r>
          </a:p>
          <a:p>
            <a:r>
              <a:rPr lang="en-US" b="1" dirty="0" smtClean="0"/>
              <a:t>Control variables </a:t>
            </a:r>
            <a:r>
              <a:rPr lang="en-US" dirty="0" smtClean="0"/>
              <a:t>= used to rule this out </a:t>
            </a:r>
          </a:p>
          <a:p>
            <a:pPr lvl="1"/>
            <a:r>
              <a:rPr lang="en-US" dirty="0" smtClean="0"/>
              <a:t>Ex. Collect data about reason for </a:t>
            </a:r>
            <a:r>
              <a:rPr lang="en-US" dirty="0" err="1" smtClean="0"/>
              <a:t>hospitialization</a:t>
            </a:r>
            <a:r>
              <a:rPr lang="en-US" dirty="0" smtClean="0"/>
              <a:t>, then compare outcomes for the different groups</a:t>
            </a:r>
          </a:p>
          <a:p>
            <a:r>
              <a:rPr lang="en-US" i="1" dirty="0" smtClean="0"/>
              <a:t>Other examples?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/>
              <a:t>Research Design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219200"/>
          <a:ext cx="7924800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3124200"/>
                <a:gridCol w="26670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Type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Description </a:t>
                      </a:r>
                      <a:br>
                        <a:rPr lang="en-US" sz="2000" dirty="0" smtClean="0"/>
                      </a:br>
                      <a:r>
                        <a:rPr lang="en-US" sz="1600" i="1" dirty="0" smtClean="0"/>
                        <a:t>Quantitative or Qualitative?</a:t>
                      </a:r>
                      <a:br>
                        <a:rPr lang="en-US" sz="1600" i="1" dirty="0" smtClean="0"/>
                      </a:br>
                      <a:r>
                        <a:rPr lang="en-US" sz="1600" i="1" dirty="0" smtClean="0"/>
                        <a:t>Primary or Secondary?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Major</a:t>
                      </a:r>
                      <a:r>
                        <a:rPr lang="en-US" sz="2000" baseline="0" dirty="0" smtClean="0"/>
                        <a:t> +/-</a:t>
                      </a:r>
                    </a:p>
                    <a:p>
                      <a:r>
                        <a:rPr lang="en-US" sz="1600" i="1" baseline="0" dirty="0" smtClean="0"/>
                        <a:t>Others?</a:t>
                      </a:r>
                      <a:endParaRPr lang="en-US" sz="1600" i="1" dirty="0"/>
                    </a:p>
                  </a:txBody>
                  <a:tcPr anchor="ctr"/>
                </a:tc>
              </a:tr>
              <a:tr h="625475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Survey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Mostly</a:t>
                      </a:r>
                      <a:r>
                        <a:rPr lang="en-US" baseline="0" dirty="0" smtClean="0"/>
                        <a:t> closed-ended questions asked of a larger sample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 ability to generalize</a:t>
                      </a:r>
                    </a:p>
                    <a:p>
                      <a:r>
                        <a:rPr lang="en-US" dirty="0" smtClean="0"/>
                        <a:t>-</a:t>
                      </a:r>
                      <a:r>
                        <a:rPr lang="en-US" baseline="0" dirty="0" smtClean="0"/>
                        <a:t> difficult to create</a:t>
                      </a:r>
                      <a:endParaRPr lang="en-US" dirty="0"/>
                    </a:p>
                  </a:txBody>
                  <a:tcPr/>
                </a:tc>
              </a:tr>
              <a:tr h="625475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Statistical</a:t>
                      </a:r>
                      <a:r>
                        <a:rPr lang="en-US" sz="2000" b="1" baseline="0" dirty="0" smtClean="0"/>
                        <a:t> 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Statistical analysis</a:t>
                      </a:r>
                      <a:r>
                        <a:rPr lang="en-US" baseline="0" dirty="0" smtClean="0"/>
                        <a:t> of an existing data source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 inexpensive, fast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-</a:t>
                      </a:r>
                      <a:r>
                        <a:rPr lang="en-US" baseline="0" dirty="0" smtClean="0"/>
                        <a:t> limited to what is there</a:t>
                      </a:r>
                      <a:endParaRPr lang="en-US" dirty="0"/>
                    </a:p>
                  </a:txBody>
                  <a:tcPr/>
                </a:tc>
              </a:tr>
              <a:tr h="625475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Content</a:t>
                      </a:r>
                      <a:r>
                        <a:rPr lang="en-US" sz="2000" b="1" baseline="0" dirty="0" smtClean="0"/>
                        <a:t> analysis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Coding</a:t>
                      </a:r>
                      <a:r>
                        <a:rPr lang="en-US" baseline="0" dirty="0" smtClean="0"/>
                        <a:t> text for frequency of words, symbols, etc.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 inexpensive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- potential</a:t>
                      </a:r>
                      <a:r>
                        <a:rPr lang="en-US" baseline="0" dirty="0" smtClean="0"/>
                        <a:t> source bias</a:t>
                      </a:r>
                      <a:endParaRPr lang="en-US" dirty="0"/>
                    </a:p>
                  </a:txBody>
                  <a:tcPr/>
                </a:tc>
              </a:tr>
              <a:tr h="625475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Historical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Analyzing</a:t>
                      </a:r>
                      <a:r>
                        <a:rPr lang="en-US" baseline="0" dirty="0" smtClean="0"/>
                        <a:t> changes over time, correlation of trends/events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 longitudinal</a:t>
                      </a:r>
                    </a:p>
                    <a:p>
                      <a:r>
                        <a:rPr lang="en-US" dirty="0" smtClean="0"/>
                        <a:t>- source bias, reliability</a:t>
                      </a:r>
                      <a:endParaRPr lang="en-US" dirty="0"/>
                    </a:p>
                  </a:txBody>
                  <a:tcPr/>
                </a:tc>
              </a:tr>
              <a:tr h="625475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Case</a:t>
                      </a:r>
                      <a:r>
                        <a:rPr lang="en-US" sz="2000" b="1" baseline="0" dirty="0" smtClean="0"/>
                        <a:t> study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Intensive study of single</a:t>
                      </a:r>
                      <a:r>
                        <a:rPr lang="en-US" baseline="0" dirty="0" smtClean="0"/>
                        <a:t> group or individual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 in-depth</a:t>
                      </a:r>
                    </a:p>
                    <a:p>
                      <a:r>
                        <a:rPr lang="en-US" dirty="0" smtClean="0"/>
                        <a:t>- not representative</a:t>
                      </a:r>
                      <a:endParaRPr lang="en-US" dirty="0"/>
                    </a:p>
                  </a:txBody>
                  <a:tcPr/>
                </a:tc>
              </a:tr>
              <a:tr h="625475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Observation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Researcher observes and</a:t>
                      </a:r>
                      <a:r>
                        <a:rPr lang="en-US" baseline="0" dirty="0" smtClean="0"/>
                        <a:t> records behavior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 authenticity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- researcher bias</a:t>
                      </a:r>
                      <a:endParaRPr lang="en-US" dirty="0"/>
                    </a:p>
                  </a:txBody>
                  <a:tcPr/>
                </a:tc>
              </a:tr>
              <a:tr h="625475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Experiment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Introduces</a:t>
                      </a:r>
                      <a:r>
                        <a:rPr lang="en-US" baseline="0" dirty="0" smtClean="0"/>
                        <a:t> a stimulus and records response to it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 controlled</a:t>
                      </a:r>
                    </a:p>
                    <a:p>
                      <a:r>
                        <a:rPr lang="en-US" dirty="0" smtClean="0"/>
                        <a:t>- ethics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r>
              <a:rPr lang="en-US" dirty="0" smtClean="0"/>
              <a:t>Researchers sometimes use a combination</a:t>
            </a:r>
          </a:p>
          <a:p>
            <a:pPr lvl="1"/>
            <a:r>
              <a:rPr lang="en-US" i="1" dirty="0" smtClean="0"/>
              <a:t>Why?</a:t>
            </a:r>
          </a:p>
          <a:p>
            <a:pPr lvl="1"/>
            <a:r>
              <a:rPr lang="en-US" i="1" dirty="0" smtClean="0"/>
              <a:t>Which combinations do you think are most common?</a:t>
            </a:r>
          </a:p>
          <a:p>
            <a:pPr lvl="1"/>
            <a:endParaRPr lang="en-US" i="1" dirty="0" smtClean="0"/>
          </a:p>
          <a:p>
            <a:r>
              <a:rPr lang="en-US" dirty="0" smtClean="0"/>
              <a:t>The most frequently used data in sociological research is collected through surveys conducted by the government, universities, and independent organizations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i="1" dirty="0" smtClean="0"/>
          </a:p>
          <a:p>
            <a:pPr lvl="1"/>
            <a:endParaRPr lang="en-US" i="1" dirty="0" smtClean="0"/>
          </a:p>
          <a:p>
            <a:pPr>
              <a:buNone/>
            </a:pP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4040188" cy="639762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DO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371600"/>
            <a:ext cx="4040188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DO align all questions to variables in your hypothesis</a:t>
            </a:r>
          </a:p>
          <a:p>
            <a:r>
              <a:rPr lang="en-US" dirty="0" smtClean="0"/>
              <a:t>DO pre-test with a focus group</a:t>
            </a:r>
          </a:p>
          <a:p>
            <a:r>
              <a:rPr lang="en-US" dirty="0" smtClean="0"/>
              <a:t>DO make it confidential and anonymous</a:t>
            </a:r>
          </a:p>
          <a:p>
            <a:r>
              <a:rPr lang="en-US" dirty="0" smtClean="0"/>
              <a:t>DO keep it as short and simple as possible</a:t>
            </a:r>
          </a:p>
          <a:p>
            <a:r>
              <a:rPr lang="en-US" dirty="0" smtClean="0"/>
              <a:t>DO vary the way answers are asked</a:t>
            </a:r>
          </a:p>
          <a:p>
            <a:r>
              <a:rPr lang="en-US" dirty="0" smtClean="0"/>
              <a:t>DO design responses that are “mutually exclusive” (no overlap)</a:t>
            </a:r>
          </a:p>
          <a:p>
            <a:r>
              <a:rPr lang="en-US" dirty="0" smtClean="0"/>
              <a:t>DO allow don’t know or not applicable when appropriate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645025" y="457200"/>
            <a:ext cx="4041775" cy="639762"/>
          </a:xfrm>
          <a:solidFill>
            <a:srgbClr val="C00000"/>
          </a:solidFill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DON’T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645025" y="1295400"/>
            <a:ext cx="4041775" cy="51054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DON’T be vague or ambiguous</a:t>
            </a:r>
          </a:p>
          <a:p>
            <a:r>
              <a:rPr lang="en-US" sz="2200" dirty="0" smtClean="0"/>
              <a:t>DON’T use acronyms or jargon</a:t>
            </a:r>
          </a:p>
          <a:p>
            <a:r>
              <a:rPr lang="en-US" sz="2200" dirty="0" smtClean="0"/>
              <a:t>DON’T ask value-laden or leading questions</a:t>
            </a:r>
          </a:p>
          <a:p>
            <a:r>
              <a:rPr lang="en-US" sz="2200" dirty="0" smtClean="0"/>
              <a:t>DON’T ask “double-barreled questions” (asking two things but requiring one answer)</a:t>
            </a:r>
          </a:p>
          <a:p>
            <a:r>
              <a:rPr lang="en-US" sz="2200" dirty="0" smtClean="0"/>
              <a:t>DON’T ask hypothetical questions</a:t>
            </a:r>
          </a:p>
          <a:p>
            <a:r>
              <a:rPr lang="en-US" sz="2200" dirty="0" smtClean="0"/>
              <a:t>DON’T require unnecessary calculations</a:t>
            </a:r>
          </a:p>
          <a:p>
            <a:r>
              <a:rPr lang="en-US" sz="2200" dirty="0" smtClean="0"/>
              <a:t>DON’T ask open-ended questions unless necessary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 Collection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Population</a:t>
            </a:r>
            <a:r>
              <a:rPr lang="en-US" dirty="0" smtClean="0"/>
              <a:t> = based on scope of hypothesis </a:t>
            </a:r>
          </a:p>
          <a:p>
            <a:pPr lvl="1"/>
            <a:r>
              <a:rPr lang="en-US" dirty="0" smtClean="0"/>
              <a:t>Ex. All people, too broad &gt; American teens</a:t>
            </a:r>
          </a:p>
          <a:p>
            <a:r>
              <a:rPr lang="en-US" b="1" dirty="0" smtClean="0"/>
              <a:t>Sample size </a:t>
            </a:r>
            <a:r>
              <a:rPr lang="en-US" dirty="0" smtClean="0"/>
              <a:t>= # of people you collect data from to represent your population</a:t>
            </a:r>
          </a:p>
          <a:p>
            <a:pPr lvl="1"/>
            <a:r>
              <a:rPr lang="en-US" dirty="0" smtClean="0"/>
              <a:t>a large % is best for showing statistical significance and being able to generalize your findings</a:t>
            </a:r>
          </a:p>
          <a:p>
            <a:r>
              <a:rPr lang="en-US" b="1" dirty="0" smtClean="0"/>
              <a:t>Random sample</a:t>
            </a:r>
            <a:r>
              <a:rPr lang="en-US" dirty="0" smtClean="0"/>
              <a:t> = most representative, unbiased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</TotalTime>
  <Words>766</Words>
  <Application>Microsoft Office PowerPoint</Application>
  <PresentationFormat>On-screen Show (4:3)</PresentationFormat>
  <Paragraphs>115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Unit 2 – Methods</vt:lpstr>
      <vt:lpstr>Social Scientific Method</vt:lpstr>
      <vt:lpstr>Hypothesis</vt:lpstr>
      <vt:lpstr>Slide 4</vt:lpstr>
      <vt:lpstr>Slide 5</vt:lpstr>
      <vt:lpstr>Research Design</vt:lpstr>
      <vt:lpstr>Slide 7</vt:lpstr>
      <vt:lpstr>Slide 8</vt:lpstr>
      <vt:lpstr>Data Collection</vt:lpstr>
      <vt:lpstr>Data Analysis</vt:lpstr>
      <vt:lpstr>Slide 11</vt:lpstr>
      <vt:lpstr>Slide 12</vt:lpstr>
      <vt:lpstr>Conclusions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Wake County Public Schools</dc:creator>
  <cp:lastModifiedBy>Mosley</cp:lastModifiedBy>
  <cp:revision>24</cp:revision>
  <dcterms:created xsi:type="dcterms:W3CDTF">2012-07-15T18:13:19Z</dcterms:created>
  <dcterms:modified xsi:type="dcterms:W3CDTF">2012-07-21T01:17:33Z</dcterms:modified>
</cp:coreProperties>
</file>