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59" r:id="rId4"/>
    <p:sldId id="257" r:id="rId5"/>
    <p:sldId id="265" r:id="rId6"/>
    <p:sldId id="271" r:id="rId7"/>
    <p:sldId id="266" r:id="rId8"/>
    <p:sldId id="267" r:id="rId9"/>
    <p:sldId id="268" r:id="rId10"/>
    <p:sldId id="269" r:id="rId11"/>
    <p:sldId id="272" r:id="rId12"/>
    <p:sldId id="260" r:id="rId13"/>
    <p:sldId id="270" r:id="rId14"/>
    <p:sldId id="273" r:id="rId15"/>
    <p:sldId id="274" r:id="rId16"/>
    <p:sldId id="275" r:id="rId17"/>
    <p:sldId id="261" r:id="rId18"/>
    <p:sldId id="262" r:id="rId19"/>
    <p:sldId id="263" r:id="rId20"/>
    <p:sldId id="258" r:id="rId21"/>
    <p:sldId id="276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8D558-F8BD-4291-8D9A-D8871BDEF8C8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</dgm:pt>
    <dgm:pt modelId="{E074A539-5142-48BE-B68E-66BFDBABE93C}">
      <dgm:prSet phldrT="[Text]" custT="1"/>
      <dgm:spPr/>
      <dgm:t>
        <a:bodyPr/>
        <a:lstStyle/>
        <a:p>
          <a:pPr algn="l"/>
          <a:r>
            <a:rPr lang="en-US" sz="4100" dirty="0" smtClean="0"/>
            <a:t>Federal</a:t>
          </a:r>
        </a:p>
        <a:p>
          <a:pPr algn="l"/>
          <a:r>
            <a:rPr lang="en-US" sz="2800" b="1" dirty="0" smtClean="0"/>
            <a:t>Expressed</a:t>
          </a:r>
          <a:r>
            <a:rPr lang="en-US" sz="2800" dirty="0" smtClean="0"/>
            <a:t> </a:t>
          </a:r>
          <a:br>
            <a:rPr lang="en-US" sz="2800" dirty="0" smtClean="0"/>
          </a:br>
          <a:r>
            <a:rPr lang="en-US" sz="2000" dirty="0" smtClean="0"/>
            <a:t>(a.k.a. Delegated </a:t>
          </a:r>
          <a:br>
            <a:rPr lang="en-US" sz="2000" dirty="0" smtClean="0"/>
          </a:br>
          <a:r>
            <a:rPr lang="en-US" sz="2000" dirty="0" smtClean="0"/>
            <a:t>or Enumerated)</a:t>
          </a:r>
          <a:endParaRPr lang="en-US" sz="2800" dirty="0"/>
        </a:p>
      </dgm:t>
    </dgm:pt>
    <dgm:pt modelId="{3E62C8E7-5F70-48BD-BDCE-2E2818F2F9B9}" type="parTrans" cxnId="{8D8F1F23-9215-4561-A244-7BECAC966563}">
      <dgm:prSet/>
      <dgm:spPr/>
      <dgm:t>
        <a:bodyPr/>
        <a:lstStyle/>
        <a:p>
          <a:endParaRPr lang="en-US"/>
        </a:p>
      </dgm:t>
    </dgm:pt>
    <dgm:pt modelId="{3B18FFC1-BCD9-40DF-AD47-A401BA28EB12}" type="sibTrans" cxnId="{8D8F1F23-9215-4561-A244-7BECAC966563}">
      <dgm:prSet/>
      <dgm:spPr/>
      <dgm:t>
        <a:bodyPr/>
        <a:lstStyle/>
        <a:p>
          <a:endParaRPr lang="en-US"/>
        </a:p>
      </dgm:t>
    </dgm:pt>
    <dgm:pt modelId="{E59464CA-5709-4AC8-A884-D1D529A7F2BE}">
      <dgm:prSet phldrT="[Text]" custT="1"/>
      <dgm:spPr/>
      <dgm:t>
        <a:bodyPr/>
        <a:lstStyle/>
        <a:p>
          <a:pPr algn="ctr"/>
          <a:r>
            <a:rPr lang="en-US" sz="4100" dirty="0" smtClean="0"/>
            <a:t>       State</a:t>
          </a:r>
        </a:p>
        <a:p>
          <a:pPr algn="ctr"/>
          <a:r>
            <a:rPr lang="en-US" sz="2800" b="1" dirty="0" smtClean="0"/>
            <a:t>          Reserved</a:t>
          </a:r>
        </a:p>
        <a:p>
          <a:pPr algn="ctr"/>
          <a:endParaRPr lang="en-US" sz="2800" dirty="0"/>
        </a:p>
      </dgm:t>
    </dgm:pt>
    <dgm:pt modelId="{29B3F59D-8B76-4F43-813B-B53841389174}" type="parTrans" cxnId="{90A40AB5-933E-48F0-8BA1-D53A445ADBFE}">
      <dgm:prSet/>
      <dgm:spPr/>
      <dgm:t>
        <a:bodyPr/>
        <a:lstStyle/>
        <a:p>
          <a:endParaRPr lang="en-US"/>
        </a:p>
      </dgm:t>
    </dgm:pt>
    <dgm:pt modelId="{C5F8A5F5-8F79-4112-A684-880D0613FEEC}" type="sibTrans" cxnId="{90A40AB5-933E-48F0-8BA1-D53A445ADBFE}">
      <dgm:prSet/>
      <dgm:spPr/>
      <dgm:t>
        <a:bodyPr/>
        <a:lstStyle/>
        <a:p>
          <a:endParaRPr lang="en-US"/>
        </a:p>
      </dgm:t>
    </dgm:pt>
    <dgm:pt modelId="{FBE91128-3FF8-4DC0-B2E3-6F253B638532}" type="pres">
      <dgm:prSet presAssocID="{2BF8D558-F8BD-4291-8D9A-D8871BDEF8C8}" presName="compositeShape" presStyleCnt="0">
        <dgm:presLayoutVars>
          <dgm:chMax val="7"/>
          <dgm:dir/>
          <dgm:resizeHandles val="exact"/>
        </dgm:presLayoutVars>
      </dgm:prSet>
      <dgm:spPr/>
    </dgm:pt>
    <dgm:pt modelId="{9BE1AFCA-27B4-444B-948A-78B86C565A79}" type="pres">
      <dgm:prSet presAssocID="{E074A539-5142-48BE-B68E-66BFDBABE93C}" presName="circ1" presStyleLbl="vennNode1" presStyleIdx="0" presStyleCnt="2" custLinFactNeighborX="5234"/>
      <dgm:spPr/>
      <dgm:t>
        <a:bodyPr/>
        <a:lstStyle/>
        <a:p>
          <a:endParaRPr lang="en-US"/>
        </a:p>
      </dgm:t>
    </dgm:pt>
    <dgm:pt modelId="{D1005492-7A2E-4248-90D7-7BB48E5E1F8B}" type="pres">
      <dgm:prSet presAssocID="{E074A539-5142-48BE-B68E-66BFDBABE9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BDCBE-176B-4D56-B7A3-81480B39210B}" type="pres">
      <dgm:prSet presAssocID="{E59464CA-5709-4AC8-A884-D1D529A7F2BE}" presName="circ2" presStyleLbl="vennNode1" presStyleIdx="1" presStyleCnt="2" custLinFactNeighborX="-7398" custLinFactNeighborY="772"/>
      <dgm:spPr/>
      <dgm:t>
        <a:bodyPr/>
        <a:lstStyle/>
        <a:p>
          <a:endParaRPr lang="en-US"/>
        </a:p>
      </dgm:t>
    </dgm:pt>
    <dgm:pt modelId="{71223E48-095D-4C1E-A32B-6C987E54F2FF}" type="pres">
      <dgm:prSet presAssocID="{E59464CA-5709-4AC8-A884-D1D529A7F2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8EFF1-E938-4C38-96E0-E798C36AB377}" type="presOf" srcId="{E074A539-5142-48BE-B68E-66BFDBABE93C}" destId="{9BE1AFCA-27B4-444B-948A-78B86C565A79}" srcOrd="0" destOrd="0" presId="urn:microsoft.com/office/officeart/2005/8/layout/venn1"/>
    <dgm:cxn modelId="{8D8F1F23-9215-4561-A244-7BECAC966563}" srcId="{2BF8D558-F8BD-4291-8D9A-D8871BDEF8C8}" destId="{E074A539-5142-48BE-B68E-66BFDBABE93C}" srcOrd="0" destOrd="0" parTransId="{3E62C8E7-5F70-48BD-BDCE-2E2818F2F9B9}" sibTransId="{3B18FFC1-BCD9-40DF-AD47-A401BA28EB12}"/>
    <dgm:cxn modelId="{36BA98A2-47A4-492E-8771-C2DEA94D2671}" type="presOf" srcId="{E074A539-5142-48BE-B68E-66BFDBABE93C}" destId="{D1005492-7A2E-4248-90D7-7BB48E5E1F8B}" srcOrd="1" destOrd="0" presId="urn:microsoft.com/office/officeart/2005/8/layout/venn1"/>
    <dgm:cxn modelId="{90A40AB5-933E-48F0-8BA1-D53A445ADBFE}" srcId="{2BF8D558-F8BD-4291-8D9A-D8871BDEF8C8}" destId="{E59464CA-5709-4AC8-A884-D1D529A7F2BE}" srcOrd="1" destOrd="0" parTransId="{29B3F59D-8B76-4F43-813B-B53841389174}" sibTransId="{C5F8A5F5-8F79-4112-A684-880D0613FEEC}"/>
    <dgm:cxn modelId="{CD4C7752-F23A-416F-928E-7125D76280ED}" type="presOf" srcId="{2BF8D558-F8BD-4291-8D9A-D8871BDEF8C8}" destId="{FBE91128-3FF8-4DC0-B2E3-6F253B638532}" srcOrd="0" destOrd="0" presId="urn:microsoft.com/office/officeart/2005/8/layout/venn1"/>
    <dgm:cxn modelId="{64BD9722-BC2D-4582-ABC1-5910A3DACC55}" type="presOf" srcId="{E59464CA-5709-4AC8-A884-D1D529A7F2BE}" destId="{71223E48-095D-4C1E-A32B-6C987E54F2FF}" srcOrd="1" destOrd="0" presId="urn:microsoft.com/office/officeart/2005/8/layout/venn1"/>
    <dgm:cxn modelId="{D65B923F-A9D3-4E9B-A85C-8B5CE53A00D7}" type="presOf" srcId="{E59464CA-5709-4AC8-A884-D1D529A7F2BE}" destId="{274BDCBE-176B-4D56-B7A3-81480B39210B}" srcOrd="0" destOrd="0" presId="urn:microsoft.com/office/officeart/2005/8/layout/venn1"/>
    <dgm:cxn modelId="{14E931E8-F1B2-4666-85BC-9BEE0975A864}" type="presParOf" srcId="{FBE91128-3FF8-4DC0-B2E3-6F253B638532}" destId="{9BE1AFCA-27B4-444B-948A-78B86C565A79}" srcOrd="0" destOrd="0" presId="urn:microsoft.com/office/officeart/2005/8/layout/venn1"/>
    <dgm:cxn modelId="{8FF0F5D9-5252-4B52-80B8-A1AB338AA42F}" type="presParOf" srcId="{FBE91128-3FF8-4DC0-B2E3-6F253B638532}" destId="{D1005492-7A2E-4248-90D7-7BB48E5E1F8B}" srcOrd="1" destOrd="0" presId="urn:microsoft.com/office/officeart/2005/8/layout/venn1"/>
    <dgm:cxn modelId="{684FFBB7-C881-4679-8C8B-A0AD485CBFF3}" type="presParOf" srcId="{FBE91128-3FF8-4DC0-B2E3-6F253B638532}" destId="{274BDCBE-176B-4D56-B7A3-81480B39210B}" srcOrd="2" destOrd="0" presId="urn:microsoft.com/office/officeart/2005/8/layout/venn1"/>
    <dgm:cxn modelId="{2CB555A1-E9AE-4DD3-AD49-BE2FB4C367AF}" type="presParOf" srcId="{FBE91128-3FF8-4DC0-B2E3-6F253B638532}" destId="{71223E48-095D-4C1E-A32B-6C987E54F2F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7BA31-4CCB-4393-B9D2-E0EEC21D384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0D5F6-58CB-4489-84B3-78EC761233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C7C1F11-8E63-4D05-A707-40E5F882BF74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A2654DC-5AFA-4C6E-8F57-30F67639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54DC-5AFA-4C6E-8F57-30F676399C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54DC-5AFA-4C6E-8F57-30F676399C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54DC-5AFA-4C6E-8F57-30F676399C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1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Unit 2 – </a:t>
            </a:r>
            <a:r>
              <a:rPr lang="en-US" b="1" dirty="0" smtClean="0"/>
              <a:t>U.S. Constitution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081748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Objective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Analyze the structure and flexibility of the Constitution.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u="sng" dirty="0" smtClean="0"/>
              <a:t>Objective 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Evaluate the principles of democracy and protection of liberties found in the Constitution, Bill of Rights, and landmark Supreme Court decisions.</a:t>
            </a:r>
            <a:endParaRPr lang="en-US" sz="2000" dirty="0"/>
          </a:p>
        </p:txBody>
      </p:sp>
      <p:pic>
        <p:nvPicPr>
          <p:cNvPr id="10242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2057399"/>
            <a:ext cx="4114801" cy="3715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ocialstudieshelp.com/Images/ChksBalnc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210" y="103908"/>
            <a:ext cx="7185990" cy="66778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33800"/>
            <a:ext cx="3200400" cy="2468562"/>
          </a:xfrm>
        </p:spPr>
        <p:txBody>
          <a:bodyPr/>
          <a:lstStyle/>
          <a:p>
            <a:r>
              <a:rPr lang="en-US" b="1" dirty="0" smtClean="0"/>
              <a:t>Checks </a:t>
            </a:r>
            <a:br>
              <a:rPr lang="en-US" b="1" dirty="0" smtClean="0"/>
            </a:br>
            <a:r>
              <a:rPr lang="en-US" b="1" dirty="0" smtClean="0"/>
              <a:t>and Balances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Federalism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1016000"/>
          <a:ext cx="7391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3800" y="28956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</a:p>
          <a:p>
            <a:endParaRPr lang="en-US" dirty="0" smtClean="0"/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715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Supremacy Clause </a:t>
            </a:r>
            <a:r>
              <a:rPr lang="en-US" sz="2800" dirty="0" smtClean="0"/>
              <a:t>= Federal </a:t>
            </a:r>
            <a:r>
              <a:rPr lang="en-US" sz="2800" dirty="0" err="1" smtClean="0"/>
              <a:t>Gov’t</a:t>
            </a:r>
            <a:r>
              <a:rPr lang="en-US" sz="2800" dirty="0" smtClean="0"/>
              <a:t> is supreme!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Expressed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638800" cy="4038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Only the </a:t>
            </a:r>
            <a:r>
              <a:rPr lang="en-US" u="sng" dirty="0" smtClean="0"/>
              <a:t>Federal</a:t>
            </a:r>
            <a:r>
              <a:rPr lang="en-US" dirty="0" smtClean="0"/>
              <a:t> government can:</a:t>
            </a:r>
          </a:p>
          <a:p>
            <a:r>
              <a:rPr lang="en-US" sz="3000" dirty="0" smtClean="0"/>
              <a:t>Coin money</a:t>
            </a:r>
          </a:p>
          <a:p>
            <a:r>
              <a:rPr lang="en-US" sz="3000" dirty="0" smtClean="0"/>
              <a:t>Maintain the military</a:t>
            </a:r>
          </a:p>
          <a:p>
            <a:r>
              <a:rPr lang="en-US" sz="3000" dirty="0" smtClean="0"/>
              <a:t>Declare war</a:t>
            </a:r>
          </a:p>
          <a:p>
            <a:r>
              <a:rPr lang="en-US" sz="3000" dirty="0" smtClean="0"/>
              <a:t>Regulate interstate or foreign trade</a:t>
            </a:r>
          </a:p>
          <a:p>
            <a:r>
              <a:rPr lang="en-US" sz="3000" dirty="0" smtClean="0"/>
              <a:t>Make laws necessary for </a:t>
            </a:r>
            <a:br>
              <a:rPr lang="en-US" sz="3000" dirty="0" smtClean="0"/>
            </a:br>
            <a:r>
              <a:rPr lang="en-US" sz="3000" dirty="0" smtClean="0"/>
              <a:t>carrying out expressed powers of the federal </a:t>
            </a:r>
            <a:r>
              <a:rPr lang="en-US" sz="3000" dirty="0" err="1" smtClean="0"/>
              <a:t>gov’t</a:t>
            </a:r>
            <a:endParaRPr lang="en-US" sz="3000" dirty="0" smtClean="0"/>
          </a:p>
        </p:txBody>
      </p:sp>
      <p:pic>
        <p:nvPicPr>
          <p:cNvPr id="1026" name="Picture 2" descr="C:\Documents and Settings\Administrator\Local Settings\Temporary Internet Files\Content.IE5\Z9VHPWHP\MP9004222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049488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57720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Why shouldn’t states have these powers?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Reserved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200" cy="4724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Only </a:t>
            </a:r>
            <a:r>
              <a:rPr lang="en-US" u="sng" dirty="0" smtClean="0"/>
              <a:t>state</a:t>
            </a:r>
            <a:r>
              <a:rPr lang="en-US" dirty="0" smtClean="0"/>
              <a:t> governments can:</a:t>
            </a:r>
          </a:p>
          <a:p>
            <a:endParaRPr lang="en-US" dirty="0" smtClean="0"/>
          </a:p>
          <a:p>
            <a:r>
              <a:rPr lang="en-US" sz="3000" dirty="0" smtClean="0"/>
              <a:t>Regulate trade within </a:t>
            </a:r>
            <a:br>
              <a:rPr lang="en-US" sz="3000" dirty="0" smtClean="0"/>
            </a:br>
            <a:r>
              <a:rPr lang="en-US" sz="3000" dirty="0" smtClean="0"/>
              <a:t>the state (intrastate)</a:t>
            </a:r>
          </a:p>
          <a:p>
            <a:r>
              <a:rPr lang="en-US" sz="3000" dirty="0" smtClean="0"/>
              <a:t>Provide education</a:t>
            </a:r>
          </a:p>
          <a:p>
            <a:r>
              <a:rPr lang="en-US" sz="3000" dirty="0" smtClean="0"/>
              <a:t>Regulate marriage</a:t>
            </a:r>
          </a:p>
          <a:p>
            <a:r>
              <a:rPr lang="en-US" sz="3000" dirty="0" smtClean="0"/>
              <a:t>Conduct elections</a:t>
            </a:r>
          </a:p>
          <a:p>
            <a:pPr lvl="1"/>
            <a:r>
              <a:rPr lang="en-US" sz="2200" dirty="0" smtClean="0"/>
              <a:t>Even national elections </a:t>
            </a:r>
            <a:br>
              <a:rPr lang="en-US" sz="2200" dirty="0" smtClean="0"/>
            </a:br>
            <a:r>
              <a:rPr lang="en-US" sz="2200" dirty="0" smtClean="0"/>
              <a:t>are run by the state</a:t>
            </a:r>
          </a:p>
          <a:p>
            <a:r>
              <a:rPr lang="en-US" sz="3000" dirty="0" smtClean="0"/>
              <a:t>Establish local governments</a:t>
            </a:r>
          </a:p>
        </p:txBody>
      </p:sp>
      <p:pic>
        <p:nvPicPr>
          <p:cNvPr id="7172" name="Picture 4" descr="http://media.onsugar.com/files/2010/02/07/2/613/6130049/b83a84bd8748c49e_NC_public_schools.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16314"/>
            <a:ext cx="3352800" cy="21793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47785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Why should states have these powers?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Concurrent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Both</a:t>
            </a:r>
            <a:r>
              <a:rPr lang="en-US" dirty="0" smtClean="0"/>
              <a:t> federal and state governments can:</a:t>
            </a:r>
          </a:p>
          <a:p>
            <a:endParaRPr lang="en-US" dirty="0" smtClean="0"/>
          </a:p>
          <a:p>
            <a:r>
              <a:rPr lang="en-US" dirty="0" smtClean="0"/>
              <a:t>Make and enforce laws</a:t>
            </a:r>
          </a:p>
          <a:p>
            <a:r>
              <a:rPr lang="en-US" dirty="0" smtClean="0"/>
              <a:t>Levy taxes</a:t>
            </a:r>
          </a:p>
          <a:p>
            <a:r>
              <a:rPr lang="en-US" dirty="0" smtClean="0"/>
              <a:t>Establish courts</a:t>
            </a:r>
          </a:p>
          <a:p>
            <a:r>
              <a:rPr lang="en-US" dirty="0" smtClean="0"/>
              <a:t>Borrow $</a:t>
            </a:r>
          </a:p>
          <a:p>
            <a:r>
              <a:rPr lang="en-US" dirty="0" smtClean="0"/>
              <a:t>Provide for general welfare</a:t>
            </a:r>
            <a:endParaRPr lang="en-US" dirty="0"/>
          </a:p>
        </p:txBody>
      </p:sp>
      <p:pic>
        <p:nvPicPr>
          <p:cNvPr id="2059" name="Picture 11" descr="http://t0.gstatic.com/images?q=tbn:ANd9GcSAGZLhSdet1nO0m1_bsp8RK5fRf8bGVGYvZTnmnRCx2VMJBAE-u3Yqlx5gqw"/>
          <p:cNvPicPr>
            <a:picLocks noChangeAspect="1" noChangeArrowheads="1"/>
          </p:cNvPicPr>
          <p:nvPr/>
        </p:nvPicPr>
        <p:blipFill>
          <a:blip r:embed="rId3" cstate="print"/>
          <a:srcRect b="12137"/>
          <a:stretch>
            <a:fillRect/>
          </a:stretch>
        </p:blipFill>
        <p:spPr bwMode="auto">
          <a:xfrm rot="735588">
            <a:off x="5532454" y="3037485"/>
            <a:ext cx="2856835" cy="1872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Amendments</a:t>
            </a:r>
            <a:endParaRPr lang="en-US" b="1" dirty="0"/>
          </a:p>
        </p:txBody>
      </p:sp>
      <p:pic>
        <p:nvPicPr>
          <p:cNvPr id="34818" name="Picture 2" descr="http://laits.utexas.edu/txp_media/html/cons/features/0405_03/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67559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09600"/>
            <a:ext cx="5867400" cy="4983163"/>
          </a:xfrm>
        </p:spPr>
        <p:txBody>
          <a:bodyPr/>
          <a:lstStyle/>
          <a:p>
            <a:r>
              <a:rPr lang="en-US" b="1" dirty="0" smtClean="0"/>
              <a:t>Bill of Rights: </a:t>
            </a:r>
            <a:r>
              <a:rPr lang="en-US" dirty="0" smtClean="0"/>
              <a:t>Amendments </a:t>
            </a:r>
            <a:br>
              <a:rPr lang="en-US" dirty="0" smtClean="0"/>
            </a:br>
            <a:r>
              <a:rPr lang="en-US" u="sng" dirty="0" smtClean="0"/>
              <a:t>1-10</a:t>
            </a:r>
            <a:r>
              <a:rPr lang="en-US" dirty="0" smtClean="0"/>
              <a:t> include civil liberties, legal protections, and clarification of limits on federal </a:t>
            </a:r>
            <a:r>
              <a:rPr lang="en-US" dirty="0" err="1" smtClean="0"/>
              <a:t>gov’t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Civil War: </a:t>
            </a:r>
            <a:r>
              <a:rPr lang="en-US" dirty="0" smtClean="0"/>
              <a:t>Amendments </a:t>
            </a:r>
            <a:r>
              <a:rPr lang="en-US" u="sng" dirty="0" smtClean="0"/>
              <a:t>13-15</a:t>
            </a:r>
            <a:r>
              <a:rPr lang="en-US" dirty="0" smtClean="0"/>
              <a:t> include abolition of slavery, </a:t>
            </a:r>
            <a:br>
              <a:rPr lang="en-US" dirty="0" smtClean="0"/>
            </a:br>
            <a:r>
              <a:rPr lang="en-US" dirty="0" smtClean="0"/>
              <a:t>civil rights, and right to vote regardless of skin color</a:t>
            </a:r>
            <a:endParaRPr lang="en-US" dirty="0"/>
          </a:p>
        </p:txBody>
      </p:sp>
      <p:pic>
        <p:nvPicPr>
          <p:cNvPr id="36866" name="Picture 2" descr="http://ballinyourcourt.files.wordpress.com/2012/04/bill-of-rights-e-disco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2552830" cy="1828800"/>
          </a:xfrm>
          <a:prstGeom prst="rect">
            <a:avLst/>
          </a:prstGeom>
          <a:noFill/>
        </p:spPr>
      </p:pic>
      <p:pic>
        <p:nvPicPr>
          <p:cNvPr id="36868" name="Picture 4" descr="http://thesga.org/wp-content/uploads/2010/02/2010_Kennesaw_Civil_War_sy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52800"/>
            <a:ext cx="2522483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791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What are the other major amendments?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 Liberties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Freedoms of religious and political expression 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Amendment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Establishment clause</a:t>
            </a:r>
          </a:p>
          <a:p>
            <a:pPr lvl="1"/>
            <a:r>
              <a:rPr lang="en-US" dirty="0" smtClean="0"/>
              <a:t>Free exercise clause</a:t>
            </a:r>
          </a:p>
          <a:p>
            <a:r>
              <a:rPr lang="en-US" dirty="0" smtClean="0"/>
              <a:t>Speech</a:t>
            </a:r>
          </a:p>
          <a:p>
            <a:pPr lvl="1"/>
            <a:r>
              <a:rPr lang="en-US" dirty="0" smtClean="0"/>
              <a:t>Includes “symbolic ”</a:t>
            </a:r>
          </a:p>
          <a:p>
            <a:r>
              <a:rPr lang="en-US" dirty="0" smtClean="0"/>
              <a:t>Press</a:t>
            </a:r>
          </a:p>
          <a:p>
            <a:pPr lvl="1"/>
            <a:r>
              <a:rPr lang="en-US" dirty="0" smtClean="0"/>
              <a:t>No prior restraint</a:t>
            </a:r>
          </a:p>
          <a:p>
            <a:r>
              <a:rPr lang="en-US" dirty="0" smtClean="0"/>
              <a:t>Assembly</a:t>
            </a:r>
          </a:p>
          <a:p>
            <a:r>
              <a:rPr lang="en-US" dirty="0" smtClean="0"/>
              <a:t>Petition</a:t>
            </a:r>
            <a:endParaRPr lang="en-US" dirty="0"/>
          </a:p>
        </p:txBody>
      </p:sp>
      <p:pic>
        <p:nvPicPr>
          <p:cNvPr id="5124" name="Picture 4" descr="http://www.davegranlund.com/cartoons/wp-content/uploads/color-first-amend-sam-web.jpg"/>
          <p:cNvPicPr>
            <a:picLocks noChangeAspect="1" noChangeArrowheads="1"/>
          </p:cNvPicPr>
          <p:nvPr/>
        </p:nvPicPr>
        <p:blipFill>
          <a:blip r:embed="rId2" cstate="print"/>
          <a:srcRect b="10670"/>
          <a:stretch>
            <a:fillRect/>
          </a:stretch>
        </p:blipFill>
        <p:spPr bwMode="auto">
          <a:xfrm>
            <a:off x="4876800" y="2743200"/>
            <a:ext cx="3657600" cy="25321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54102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What are the limits on these freedoms?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atriciahysell.files.wordpress.com/2010/06/miranda-warn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-10000"/>
          </a:blip>
          <a:srcRect t="7477" b="8411"/>
          <a:stretch>
            <a:fillRect/>
          </a:stretch>
        </p:blipFill>
        <p:spPr bwMode="auto">
          <a:xfrm>
            <a:off x="609600" y="0"/>
            <a:ext cx="8153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Legal Protections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648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Rights of the accused and due process of law to protect “life, liberty, and property”</a:t>
            </a:r>
          </a:p>
          <a:p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: Search warrants and probable cause</a:t>
            </a:r>
          </a:p>
          <a:p>
            <a:r>
              <a:rPr lang="en-US" sz="3600" dirty="0" smtClean="0"/>
              <a:t>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: Double jeopardy, grand jury   </a:t>
            </a:r>
            <a:br>
              <a:rPr lang="en-US" sz="3600" dirty="0" smtClean="0"/>
            </a:br>
            <a:r>
              <a:rPr lang="en-US" sz="3600" dirty="0" smtClean="0"/>
              <a:t>       indictments, self-incrimination, </a:t>
            </a:r>
            <a:br>
              <a:rPr lang="en-US" sz="3600" dirty="0" smtClean="0"/>
            </a:br>
            <a:r>
              <a:rPr lang="en-US" sz="3600" dirty="0" smtClean="0"/>
              <a:t>       eminent domain</a:t>
            </a:r>
          </a:p>
          <a:p>
            <a:r>
              <a:rPr lang="en-US" sz="3600" dirty="0" smtClean="0"/>
              <a:t>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: Speedy, public trial w/ jury and lawyer</a:t>
            </a:r>
          </a:p>
          <a:p>
            <a:r>
              <a:rPr lang="en-US" sz="3600" dirty="0" smtClean="0"/>
              <a:t>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: Reasonable bail, fines, punishments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 Rights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4876800" cy="4419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Citizens given equal protection under the law in the </a:t>
            </a:r>
            <a:r>
              <a:rPr lang="en-US" sz="3800" u="sng" dirty="0" smtClean="0"/>
              <a:t>14</a:t>
            </a:r>
            <a:r>
              <a:rPr lang="en-US" sz="3800" u="sng" baseline="30000" dirty="0" smtClean="0"/>
              <a:t>th</a:t>
            </a:r>
            <a:r>
              <a:rPr lang="en-US" sz="3800" u="sng" dirty="0" smtClean="0"/>
              <a:t> Amendment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i="1" dirty="0" smtClean="0"/>
              <a:t>What does this mean?</a:t>
            </a:r>
          </a:p>
          <a:p>
            <a:endParaRPr lang="en-US" i="1" dirty="0" smtClean="0"/>
          </a:p>
          <a:p>
            <a:r>
              <a:rPr lang="en-US" i="1" dirty="0" smtClean="0"/>
              <a:t>Besides African Americans, what other groups have struggled with how this Amendment has been interpreted over time?</a:t>
            </a:r>
            <a:endParaRPr lang="en-US" i="1" dirty="0"/>
          </a:p>
        </p:txBody>
      </p:sp>
      <p:pic>
        <p:nvPicPr>
          <p:cNvPr id="3074" name="Picture 2" descr="http://blog.reidreport.com/wp-content/uploads/2009/09/mlk-w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3774">
            <a:off x="5981778" y="1871626"/>
            <a:ext cx="2571750" cy="1947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Why weren’t the individual state constitutions sufficient for the new nation?</a:t>
            </a:r>
          </a:p>
          <a:p>
            <a:r>
              <a:rPr lang="en-US" sz="2800" i="1" dirty="0" smtClean="0"/>
              <a:t>Why did the first national constitution, </a:t>
            </a:r>
            <a:br>
              <a:rPr lang="en-US" sz="2800" i="1" dirty="0" smtClean="0"/>
            </a:br>
            <a:r>
              <a:rPr lang="en-US" sz="2800" i="1" dirty="0" smtClean="0"/>
              <a:t>the Articles of Confederation, have to be replaced?</a:t>
            </a:r>
          </a:p>
          <a:p>
            <a:r>
              <a:rPr lang="en-US" sz="2800" i="1" dirty="0" smtClean="0"/>
              <a:t>What were the main compromises that had to be made at the Constitutional Convention?</a:t>
            </a:r>
          </a:p>
          <a:p>
            <a:r>
              <a:rPr lang="en-US" sz="2800" i="1" dirty="0" smtClean="0"/>
              <a:t>What did the Federalists have to promise the </a:t>
            </a:r>
            <a:br>
              <a:rPr lang="en-US" sz="2800" i="1" dirty="0" smtClean="0"/>
            </a:br>
            <a:r>
              <a:rPr lang="en-US" sz="2800" i="1" dirty="0" smtClean="0"/>
              <a:t>Anti-Federalists in order to get ratification?</a:t>
            </a:r>
          </a:p>
          <a:p>
            <a:r>
              <a:rPr lang="en-US" sz="2800" i="1" dirty="0" smtClean="0"/>
              <a:t>Which major Enlightenment ideas will be </a:t>
            </a:r>
            <a:br>
              <a:rPr lang="en-US" sz="2800" i="1" dirty="0" smtClean="0"/>
            </a:br>
            <a:r>
              <a:rPr lang="en-US" sz="2800" i="1" dirty="0" smtClean="0"/>
              <a:t>reflected in the Constitution?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Interpretation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Judicial Review</a:t>
            </a:r>
          </a:p>
          <a:p>
            <a:pPr lvl="1"/>
            <a:r>
              <a:rPr lang="en-US" sz="2400" dirty="0" smtClean="0"/>
              <a:t>Supreme Court can rule Acts of Congress, President, </a:t>
            </a:r>
            <a:br>
              <a:rPr lang="en-US" sz="2400" dirty="0" smtClean="0"/>
            </a:br>
            <a:r>
              <a:rPr lang="en-US" sz="2400" dirty="0" smtClean="0"/>
              <a:t>and States unconstitutional</a:t>
            </a:r>
          </a:p>
          <a:p>
            <a:r>
              <a:rPr lang="en-US" sz="2800" u="sng" dirty="0" smtClean="0"/>
              <a:t>Congressional</a:t>
            </a:r>
          </a:p>
          <a:p>
            <a:pPr lvl="1"/>
            <a:r>
              <a:rPr lang="en-US" sz="2400" dirty="0" smtClean="0"/>
              <a:t>Implied powers of Congress from the “Necessary and Proper” or Elastic Clause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Ex.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 granted civil rights in 1868 and </a:t>
            </a:r>
            <a:br>
              <a:rPr lang="en-US" sz="2400" dirty="0" smtClean="0"/>
            </a:br>
            <a:r>
              <a:rPr lang="en-US" sz="2400" i="1" dirty="0" smtClean="0"/>
              <a:t>Brown v. Board of Education</a:t>
            </a:r>
            <a:r>
              <a:rPr lang="en-US" sz="2400" dirty="0" smtClean="0"/>
              <a:t> outlawed segregation in 1954, but the Civil Rights Acts of the 1960s worked out the details and closed loopholes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609600"/>
          <a:ext cx="83058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111"/>
                <a:gridCol w="3230033"/>
                <a:gridCol w="3537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Case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Question</a:t>
                      </a:r>
                      <a:endParaRPr lang="en-US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Constitutional Issue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Tinker v.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Des Moines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Do students have the right to protest at school?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Civil liberties,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Amend.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freedom of speech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Hazelwood v. </a:t>
                      </a:r>
                      <a:r>
                        <a:rPr lang="en-US" dirty="0" err="1" smtClean="0"/>
                        <a:t>Kuhlmeier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Can schools censor student publications?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Civil liberties,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Amend.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freedom of press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Engel v. Vitale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Can schools</a:t>
                      </a:r>
                      <a:r>
                        <a:rPr lang="en-US" i="1" baseline="0" dirty="0" smtClean="0"/>
                        <a:t> sponsor a moment of prayer?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Civil liberties,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Amend.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freedom of religion, establishment and free exercise clauses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Jersey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v. TLO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Do schools</a:t>
                      </a:r>
                      <a:r>
                        <a:rPr lang="en-US" i="1" baseline="0" dirty="0" smtClean="0"/>
                        <a:t> have the right to search students without a warrant?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Legal Protection/Due</a:t>
                      </a:r>
                      <a:r>
                        <a:rPr lang="en-US" baseline="0" dirty="0" smtClean="0"/>
                        <a:t> Process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Amend. search and seizure, probable cause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Brown v. Board of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Is</a:t>
                      </a:r>
                      <a:r>
                        <a:rPr lang="en-US" i="1" baseline="0" dirty="0" smtClean="0"/>
                        <a:t> school segregation constitutional?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Civil Rights,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Amend.</a:t>
                      </a:r>
                    </a:p>
                    <a:p>
                      <a:r>
                        <a:rPr lang="en-US" dirty="0" smtClean="0"/>
                        <a:t>Equal protection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Swann v. Charlotte-</a:t>
                      </a:r>
                      <a:r>
                        <a:rPr lang="en-US" dirty="0" err="1" smtClean="0"/>
                        <a:t>Meck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What are schools required to do to integrate by race</a:t>
                      </a:r>
                      <a:r>
                        <a:rPr lang="en-US" i="1" baseline="0" dirty="0" smtClean="0"/>
                        <a:t>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Civil Rights,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Amend.</a:t>
                      </a:r>
                    </a:p>
                    <a:p>
                      <a:r>
                        <a:rPr lang="en-US" dirty="0" smtClean="0"/>
                        <a:t>Equal protection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Univ</a:t>
                      </a:r>
                      <a:r>
                        <a:rPr lang="en-US" dirty="0" smtClean="0"/>
                        <a:t> of CA v. </a:t>
                      </a:r>
                      <a:r>
                        <a:rPr lang="en-US" dirty="0" err="1" smtClean="0"/>
                        <a:t>Bakke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Can universities use</a:t>
                      </a:r>
                      <a:r>
                        <a:rPr lang="en-US" i="1" baseline="0" dirty="0" smtClean="0"/>
                        <a:t> affirmative action in admissions?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Civil Rights,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Amend.</a:t>
                      </a:r>
                    </a:p>
                    <a:p>
                      <a:r>
                        <a:rPr lang="en-US" dirty="0" smtClean="0"/>
                        <a:t>Equal protection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19600"/>
            <a:ext cx="4038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Popular Sovereignty</a:t>
            </a:r>
          </a:p>
          <a:p>
            <a:pPr lvl="1"/>
            <a:r>
              <a:rPr lang="en-US" dirty="0" smtClean="0"/>
              <a:t>Consent of the governed</a:t>
            </a:r>
          </a:p>
          <a:p>
            <a:r>
              <a:rPr lang="en-US" dirty="0" smtClean="0"/>
              <a:t>Republican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r>
              <a:rPr lang="en-US" dirty="0" smtClean="0"/>
              <a:t>Representative democracy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Rule of Law</a:t>
            </a:r>
          </a:p>
          <a:p>
            <a:pPr lvl="1"/>
            <a:r>
              <a:rPr lang="en-US" dirty="0" smtClean="0"/>
              <a:t>No one is above the law</a:t>
            </a:r>
          </a:p>
          <a:p>
            <a:r>
              <a:rPr lang="en-US" dirty="0" smtClean="0"/>
              <a:t>Federalism</a:t>
            </a:r>
          </a:p>
          <a:p>
            <a:pPr lvl="1"/>
            <a:r>
              <a:rPr lang="en-US" dirty="0" smtClean="0"/>
              <a:t>Power shared between levels, with Federal </a:t>
            </a:r>
            <a:br>
              <a:rPr lang="en-US" dirty="0" smtClean="0"/>
            </a:br>
            <a:r>
              <a:rPr lang="en-US" dirty="0" err="1" smtClean="0"/>
              <a:t>gov’t</a:t>
            </a:r>
            <a:r>
              <a:rPr lang="en-US" dirty="0" smtClean="0"/>
              <a:t> supreme</a:t>
            </a:r>
          </a:p>
          <a:p>
            <a:r>
              <a:rPr lang="en-US" dirty="0" smtClean="0"/>
              <a:t>Separation of Powers</a:t>
            </a:r>
          </a:p>
          <a:p>
            <a:pPr lvl="1"/>
            <a:r>
              <a:rPr lang="en-US" dirty="0" smtClean="0"/>
              <a:t>Power shared between branches</a:t>
            </a:r>
          </a:p>
          <a:p>
            <a:r>
              <a:rPr lang="en-US" dirty="0" smtClean="0"/>
              <a:t>Checks and Balances</a:t>
            </a:r>
          </a:p>
          <a:p>
            <a:pPr lvl="1"/>
            <a:r>
              <a:rPr lang="en-US" dirty="0" smtClean="0"/>
              <a:t>Power between branches is equal</a:t>
            </a:r>
          </a:p>
          <a:p>
            <a:endParaRPr lang="en-US" dirty="0"/>
          </a:p>
        </p:txBody>
      </p:sp>
      <p:pic>
        <p:nvPicPr>
          <p:cNvPr id="5122" name="Picture 2" descr="http://images1.dailykos.com/i/user/6685/vote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24306"/>
            <a:ext cx="3200400" cy="2490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648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Preamble: Purpose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Articles 1-3: Separation of Powers into Legislative, Executive, and Judicial Branches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Article 4 &amp; 6: Federalism, the division of powers between federal and state </a:t>
            </a:r>
            <a:r>
              <a:rPr lang="en-US" dirty="0" err="1" smtClean="0"/>
              <a:t>gov’t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Article 5: Amendment process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Article 7: Ratification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Amendments 1-10: Bill of Rights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4200" dirty="0" smtClean="0"/>
              <a:t>We the people </a:t>
            </a:r>
            <a:r>
              <a:rPr lang="en-US" dirty="0" smtClean="0"/>
              <a:t>of the United States…do ordain and establish this Constitution for the United States </a:t>
            </a:r>
            <a:br>
              <a:rPr lang="en-US" dirty="0" smtClean="0"/>
            </a:br>
            <a:r>
              <a:rPr lang="en-US" dirty="0" smtClean="0"/>
              <a:t>of America.”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order to:</a:t>
            </a:r>
          </a:p>
          <a:p>
            <a:pPr marL="400050" lvl="1" indent="0"/>
            <a:r>
              <a:rPr lang="en-US" dirty="0" smtClean="0"/>
              <a:t>  Form a more perfect union</a:t>
            </a:r>
          </a:p>
          <a:p>
            <a:pPr marL="400050" lvl="1" indent="0"/>
            <a:r>
              <a:rPr lang="en-US" dirty="0" smtClean="0"/>
              <a:t>  Establish justice</a:t>
            </a:r>
          </a:p>
          <a:p>
            <a:pPr marL="400050" lvl="1" indent="0"/>
            <a:r>
              <a:rPr lang="en-US" dirty="0" smtClean="0"/>
              <a:t>  Insure domestic tranquility</a:t>
            </a:r>
          </a:p>
          <a:p>
            <a:pPr marL="400050" lvl="1" indent="0"/>
            <a:r>
              <a:rPr lang="en-US" dirty="0" smtClean="0"/>
              <a:t>  Provide for the common defense</a:t>
            </a:r>
          </a:p>
          <a:p>
            <a:pPr marL="400050" lvl="1" indent="0"/>
            <a:r>
              <a:rPr lang="en-US" dirty="0" smtClean="0"/>
              <a:t>  Promote the general welfare</a:t>
            </a:r>
          </a:p>
          <a:p>
            <a:pPr marL="400050" lvl="1" indent="0"/>
            <a:r>
              <a:rPr lang="en-US" dirty="0" smtClean="0"/>
              <a:t>  Secure the blessings of liberty </a:t>
            </a:r>
            <a:br>
              <a:rPr lang="en-US" dirty="0" smtClean="0"/>
            </a:br>
            <a:r>
              <a:rPr lang="en-US" dirty="0" smtClean="0"/>
              <a:t>    to ourselves and our posterity</a:t>
            </a:r>
            <a:endParaRPr lang="en-US" dirty="0"/>
          </a:p>
        </p:txBody>
      </p:sp>
      <p:pic>
        <p:nvPicPr>
          <p:cNvPr id="1028" name="Picture 4" descr="http://3.bp.blogspot.com/_aNUB0QMP1zg/SjNiT-g20_I/AAAAAAAABDk/qvCpCS2QpAI/s320/prea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474" y="3048000"/>
            <a:ext cx="3280526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29400" y="5405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Examples?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ree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 l="10667" t="4175" b="256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762000" y="1371600"/>
            <a:ext cx="23622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6600" y="1371600"/>
            <a:ext cx="26670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0" y="1371600"/>
            <a:ext cx="23622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JUDICIAL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2667000"/>
            <a:ext cx="22098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Congress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3352800"/>
            <a:ext cx="106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48200" y="3352800"/>
            <a:ext cx="106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2667000"/>
            <a:ext cx="22098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President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838200" y="4724400"/>
            <a:ext cx="609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00200" y="4419600"/>
            <a:ext cx="1371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Cabinet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76400" y="5257800"/>
            <a:ext cx="1143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Departments Agencies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172200" y="2667000"/>
            <a:ext cx="22098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Supreme Court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248400" y="4495800"/>
            <a:ext cx="2057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Circuit Courts </a:t>
            </a:r>
            <a:br>
              <a:rPr lang="en-US" sz="1600" dirty="0" smtClean="0"/>
            </a:br>
            <a:r>
              <a:rPr lang="en-US" sz="1600" dirty="0" smtClean="0"/>
              <a:t>of Appeals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400800" y="5334000"/>
            <a:ext cx="1752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District Courts</a:t>
            </a:r>
            <a:endParaRPr lang="en-US" sz="14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Separation of Powers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visitingdc.com/images/capitol-building-addres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6144" r="16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Legislative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352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Most important: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MAKE LAWS</a:t>
            </a:r>
          </a:p>
          <a:p>
            <a:r>
              <a:rPr lang="en-US" dirty="0" smtClean="0"/>
              <a:t>Levy taxes</a:t>
            </a:r>
          </a:p>
          <a:p>
            <a:r>
              <a:rPr lang="en-US" dirty="0" smtClean="0"/>
              <a:t>Coin money</a:t>
            </a:r>
          </a:p>
          <a:p>
            <a:r>
              <a:rPr lang="en-US" dirty="0" smtClean="0"/>
              <a:t>Regulate trade</a:t>
            </a:r>
          </a:p>
          <a:p>
            <a:r>
              <a:rPr lang="en-US" dirty="0" smtClean="0"/>
              <a:t>Provide military</a:t>
            </a:r>
          </a:p>
          <a:p>
            <a:r>
              <a:rPr lang="en-US" dirty="0" smtClean="0"/>
              <a:t>Declare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459163"/>
          </a:xfrm>
        </p:spPr>
        <p:txBody>
          <a:bodyPr>
            <a:normAutofit/>
          </a:bodyPr>
          <a:lstStyle/>
          <a:p>
            <a:r>
              <a:rPr lang="en-US" dirty="0" smtClean="0"/>
              <a:t>Implied Powers  </a:t>
            </a:r>
          </a:p>
          <a:p>
            <a:pPr lvl="1"/>
            <a:r>
              <a:rPr lang="en-US" dirty="0" smtClean="0"/>
              <a:t>Elastic Clause gives Congress the ability to make laws “necessary and proper” to carrying out these functions</a:t>
            </a:r>
          </a:p>
          <a:p>
            <a:pPr lvl="1"/>
            <a:r>
              <a:rPr lang="en-US" dirty="0" smtClean="0"/>
              <a:t>Ex. National Bank</a:t>
            </a:r>
          </a:p>
          <a:p>
            <a:endParaRPr lang="en-US" dirty="0"/>
          </a:p>
        </p:txBody>
      </p:sp>
      <p:pic>
        <p:nvPicPr>
          <p:cNvPr id="10244" name="Picture 4" descr="http://www.sableverity.com/wp-content/uploads/2009/12/Im-just-a-b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4285">
            <a:off x="6550943" y="827304"/>
            <a:ext cx="1363807" cy="142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2.bp.blogspot.com/-FZnBalQxhlc/TrnHfdQtpsI/AAAAAAAACi0/t6-wylg8sFo/s1600/mount-rushmore.jpe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0"/>
            <a:ext cx="9144001" cy="68663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Executive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38100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Most Important: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CARRY OUT LAWS</a:t>
            </a:r>
          </a:p>
          <a:p>
            <a:r>
              <a:rPr lang="en-US" dirty="0" smtClean="0"/>
              <a:t>Command the military</a:t>
            </a:r>
          </a:p>
          <a:p>
            <a:r>
              <a:rPr lang="en-US" dirty="0" smtClean="0"/>
              <a:t>Veto/sign bills into law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Make treaties</a:t>
            </a:r>
          </a:p>
          <a:p>
            <a:r>
              <a:rPr lang="en-US" dirty="0" smtClean="0"/>
              <a:t>Appoint judges, heads of agencies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Executive Orders</a:t>
            </a:r>
          </a:p>
          <a:p>
            <a:pPr lvl="1"/>
            <a:r>
              <a:rPr lang="en-US" dirty="0" smtClean="0"/>
              <a:t>Have the force of law</a:t>
            </a:r>
          </a:p>
          <a:p>
            <a:pPr lvl="1"/>
            <a:r>
              <a:rPr lang="en-US" dirty="0" smtClean="0"/>
              <a:t>Limited, usually deal with matters of national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mericandecency.org/wp-content/uploads/2010/06/supremecourt09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419" t="1890" r="807" b="42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Judicial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495800" cy="40385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 smtClean="0"/>
              <a:t>Most important: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INTERPRET LAWS</a:t>
            </a:r>
          </a:p>
          <a:p>
            <a:r>
              <a:rPr lang="en-US" sz="3000" dirty="0" smtClean="0"/>
              <a:t>Judicial review to determine if an act is constitutional or not, applies to:</a:t>
            </a:r>
          </a:p>
          <a:p>
            <a:pPr lvl="1"/>
            <a:r>
              <a:rPr lang="en-US" sz="2600" dirty="0" smtClean="0"/>
              <a:t>Congress</a:t>
            </a:r>
          </a:p>
          <a:p>
            <a:pPr lvl="1"/>
            <a:r>
              <a:rPr lang="en-US" sz="2600" dirty="0" smtClean="0"/>
              <a:t>President</a:t>
            </a:r>
          </a:p>
          <a:p>
            <a:pPr lvl="1"/>
            <a:r>
              <a:rPr lang="en-US" sz="2600" dirty="0" smtClean="0"/>
              <a:t>States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62600" y="2255837"/>
            <a:ext cx="3124200" cy="2163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Other cases involving</a:t>
            </a:r>
          </a:p>
          <a:p>
            <a:pPr lvl="1"/>
            <a:r>
              <a:rPr lang="en-US" dirty="0" smtClean="0"/>
              <a:t>Federal laws</a:t>
            </a:r>
          </a:p>
          <a:p>
            <a:pPr lvl="1"/>
            <a:r>
              <a:rPr lang="en-US" dirty="0" smtClean="0"/>
              <a:t>Disputes between states</a:t>
            </a:r>
          </a:p>
        </p:txBody>
      </p:sp>
      <p:pic>
        <p:nvPicPr>
          <p:cNvPr id="6" name="Picture 2" descr="http://www.dvdizzy.com/images/q-s/schoolhouserock-ec-08.jpg"/>
          <p:cNvPicPr>
            <a:picLocks noChangeAspect="1" noChangeArrowheads="1"/>
          </p:cNvPicPr>
          <p:nvPr/>
        </p:nvPicPr>
        <p:blipFill>
          <a:blip r:embed="rId3" cstate="print"/>
          <a:srcRect l="3286" r="4069"/>
          <a:stretch>
            <a:fillRect/>
          </a:stretch>
        </p:blipFill>
        <p:spPr bwMode="auto">
          <a:xfrm rot="514376">
            <a:off x="4395783" y="4202720"/>
            <a:ext cx="2344420" cy="190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607</Words>
  <Application>Microsoft Office PowerPoint</Application>
  <PresentationFormat>On-screen Show (4:3)</PresentationFormat>
  <Paragraphs>193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Unit 2 – U.S. Constitution</vt:lpstr>
      <vt:lpstr>Review…</vt:lpstr>
      <vt:lpstr>Principles</vt:lpstr>
      <vt:lpstr>Structure</vt:lpstr>
      <vt:lpstr>Purpose</vt:lpstr>
      <vt:lpstr>Separation of Powers</vt:lpstr>
      <vt:lpstr>Legislative</vt:lpstr>
      <vt:lpstr>Executive</vt:lpstr>
      <vt:lpstr>Judicial</vt:lpstr>
      <vt:lpstr>Checks  and Balances</vt:lpstr>
      <vt:lpstr>Federalism</vt:lpstr>
      <vt:lpstr>Expressed</vt:lpstr>
      <vt:lpstr>Reserved</vt:lpstr>
      <vt:lpstr>Concurrent</vt:lpstr>
      <vt:lpstr>Amendments</vt:lpstr>
      <vt:lpstr>Slide 16</vt:lpstr>
      <vt:lpstr>Civil Liberties</vt:lpstr>
      <vt:lpstr>Legal Protections</vt:lpstr>
      <vt:lpstr>Civil Rights</vt:lpstr>
      <vt:lpstr>Interpretation</vt:lpstr>
      <vt:lpstr>Slide 21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1 - American Government</dc:title>
  <dc:creator>Wake County Public Schools</dc:creator>
  <cp:lastModifiedBy>Mosley</cp:lastModifiedBy>
  <cp:revision>30</cp:revision>
  <dcterms:created xsi:type="dcterms:W3CDTF">2012-07-05T19:13:31Z</dcterms:created>
  <dcterms:modified xsi:type="dcterms:W3CDTF">2012-08-07T03:20:49Z</dcterms:modified>
</cp:coreProperties>
</file>