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3" r:id="rId3"/>
    <p:sldId id="280" r:id="rId4"/>
    <p:sldId id="298" r:id="rId5"/>
    <p:sldId id="281" r:id="rId6"/>
    <p:sldId id="282" r:id="rId7"/>
    <p:sldId id="284" r:id="rId8"/>
    <p:sldId id="285" r:id="rId9"/>
    <p:sldId id="286" r:id="rId10"/>
    <p:sldId id="299" r:id="rId11"/>
    <p:sldId id="287" r:id="rId12"/>
    <p:sldId id="288" r:id="rId13"/>
    <p:sldId id="289" r:id="rId14"/>
    <p:sldId id="290" r:id="rId15"/>
    <p:sldId id="291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CAB"/>
    <a:srgbClr val="499EA9"/>
    <a:srgbClr val="99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3688" autoAdjust="0"/>
  </p:normalViewPr>
  <p:slideViewPr>
    <p:cSldViewPr>
      <p:cViewPr>
        <p:scale>
          <a:sx n="70" d="100"/>
          <a:sy n="70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74655-1778-4C68-9E53-D097CA13A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ED7B1-2154-4F12-9C2D-A3B59BAF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38800"/>
            <a:ext cx="9144000" cy="99060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Unit 2: Imperialism and Isolationism (1890-1930)</a:t>
            </a:r>
            <a:endParaRPr lang="en-US" sz="2800" b="1" dirty="0"/>
          </a:p>
        </p:txBody>
      </p:sp>
      <p:pic>
        <p:nvPicPr>
          <p:cNvPr id="43010" name="Picture 2" descr="http://www.transpacificproject.com/wp-content/uploads/2011/06/US-Possessions-in-the-Pacific.jpg"/>
          <p:cNvPicPr>
            <a:picLocks noChangeAspect="1" noChangeArrowheads="1"/>
          </p:cNvPicPr>
          <p:nvPr/>
        </p:nvPicPr>
        <p:blipFill>
          <a:blip r:embed="rId2" cstate="print"/>
          <a:srcRect t="1339"/>
          <a:stretch>
            <a:fillRect/>
          </a:stretch>
        </p:blipFill>
        <p:spPr bwMode="auto">
          <a:xfrm>
            <a:off x="0" y="0"/>
            <a:ext cx="9144000" cy="5615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socialstudieshelp.com/Images/MaineHeadli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4800"/>
            <a:ext cx="4667250" cy="6162675"/>
          </a:xfrm>
          <a:prstGeom prst="rect">
            <a:avLst/>
          </a:prstGeom>
          <a:noFill/>
        </p:spPr>
      </p:pic>
      <p:pic>
        <p:nvPicPr>
          <p:cNvPr id="5" name="Picture 6" descr="http://1.bp.blogspot.com/-VfDZjwMfuyA/T2ND-B9KdvI/AAAAAAAAEh0/P6nW28pwVhs/s1600/spanish_brut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4010025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Spanish-American War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3352800"/>
            <a:ext cx="6858000" cy="3200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Puerto Rico was added as a U.S. territory</a:t>
            </a:r>
          </a:p>
          <a:p>
            <a:pPr lvl="2"/>
            <a:r>
              <a:rPr lang="en-US" dirty="0" smtClean="0"/>
              <a:t>The Foraker Act set up a government that shared power with Puerto Ricans</a:t>
            </a:r>
          </a:p>
          <a:p>
            <a:pPr lvl="1"/>
            <a:r>
              <a:rPr lang="en-US" dirty="0" smtClean="0"/>
              <a:t>U.S. purchased Philippines for $20 mill</a:t>
            </a:r>
          </a:p>
          <a:p>
            <a:pPr lvl="2"/>
            <a:r>
              <a:rPr lang="en-US" dirty="0" smtClean="0"/>
              <a:t>McKinley debated what to do, and then decided they were “unfit for self-government,” and that the U.S. needed to “uplift and civilize and Christianize them”</a:t>
            </a:r>
            <a:endParaRPr lang="en-US" dirty="0"/>
          </a:p>
        </p:txBody>
      </p:sp>
      <p:pic>
        <p:nvPicPr>
          <p:cNvPr id="34818" name="Picture 2" descr="http://www.chinadaily.com.cn/language_tips/auvideo/attachement/jpg/site1/20100723/0023ae98988b0db34a9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43300"/>
            <a:ext cx="2190750" cy="2857500"/>
          </a:xfrm>
          <a:prstGeom prst="rect">
            <a:avLst/>
          </a:prstGeom>
          <a:noFill/>
        </p:spPr>
      </p:pic>
      <p:pic>
        <p:nvPicPr>
          <p:cNvPr id="34820" name="Picture 4" descr="http://www.navyhistory.org/wp-content/uploads/2014/02/541-b_l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8022">
            <a:off x="6275520" y="1572518"/>
            <a:ext cx="2411701" cy="114521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295400"/>
            <a:ext cx="84582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Treaty of Paris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Cuba gained independence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Platt Amendment established it as U.S.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protectorate, Guantanamo naval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base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lipino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7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Philippine-American War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Filipinos fought for independence against the U.S. for almost three years</a:t>
            </a:r>
          </a:p>
          <a:p>
            <a:r>
              <a:rPr lang="en-US" dirty="0" smtClean="0"/>
              <a:t>The U.S. put rebels in “zones of protection” or internment camps, where thousands died from disease and starvation</a:t>
            </a:r>
          </a:p>
          <a:p>
            <a:r>
              <a:rPr lang="en-US" dirty="0" smtClean="0"/>
              <a:t>After the war, the U.S. set up a government that shared power with Filipinos</a:t>
            </a:r>
          </a:p>
          <a:p>
            <a:r>
              <a:rPr lang="en-US" dirty="0" smtClean="0"/>
              <a:t>Independence was granted after WWII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 Door Policy in China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Taking Hawaii and the Philippines gave the U.S. a major base of trade in Asia, but China was the big market to break into</a:t>
            </a:r>
          </a:p>
          <a:p>
            <a:endParaRPr lang="en-US" dirty="0" smtClean="0"/>
          </a:p>
          <a:p>
            <a:r>
              <a:rPr lang="en-US" dirty="0" smtClean="0"/>
              <a:t>To resist colonization, China had created “spheres of influence” to limit trade with different countries to specific ports</a:t>
            </a:r>
          </a:p>
          <a:p>
            <a:endParaRPr lang="en-US" dirty="0" smtClean="0"/>
          </a:p>
          <a:p>
            <a:r>
              <a:rPr lang="en-US" dirty="0" smtClean="0"/>
              <a:t>Secretary of State John Hay issued a series of diplomatic letters to the China and the European countries asking for an end to this practice</a:t>
            </a:r>
            <a:endParaRPr lang="en-US" dirty="0"/>
          </a:p>
        </p:txBody>
      </p:sp>
      <p:pic>
        <p:nvPicPr>
          <p:cNvPr id="32770" name="Picture 2" descr="http://regentsprep.org/Regents/global/themes/imperialism/images/spher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00200"/>
            <a:ext cx="2521914" cy="2230467"/>
          </a:xfrm>
          <a:prstGeom prst="rect">
            <a:avLst/>
          </a:prstGeom>
          <a:noFill/>
        </p:spPr>
      </p:pic>
      <p:pic>
        <p:nvPicPr>
          <p:cNvPr id="32772" name="Picture 4" descr="http://0.static.wix.com/media/283ee0_c1000c3efed14bb1e5d62f98507461b0.jpg_1024"/>
          <p:cNvPicPr>
            <a:picLocks noChangeAspect="1" noChangeArrowheads="1"/>
          </p:cNvPicPr>
          <p:nvPr/>
        </p:nvPicPr>
        <p:blipFill>
          <a:blip r:embed="rId3" cstate="print"/>
          <a:srcRect l="5000" r="10000" b="6289"/>
          <a:stretch>
            <a:fillRect/>
          </a:stretch>
        </p:blipFill>
        <p:spPr bwMode="auto">
          <a:xfrm>
            <a:off x="6019800" y="3977639"/>
            <a:ext cx="2590800" cy="2270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lashmedia.glynn.k12.ga.us/webpages/kadams/photos/21644/Policeman.gi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2508" r="83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Roosevelt’s Big Stick Diplomacy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“Talk softly and carry a big stick” – strong military presence to add weight to diplomatic negotiations</a:t>
            </a:r>
          </a:p>
          <a:p>
            <a:r>
              <a:rPr lang="en-US" dirty="0" smtClean="0"/>
              <a:t>Sent the Great White Fleet to pressure Russia and Japan into a negotiation</a:t>
            </a:r>
          </a:p>
          <a:p>
            <a:r>
              <a:rPr lang="en-US" dirty="0" smtClean="0"/>
              <a:t>Roosevelt Corollary to the Monroe Doctrine added threat of force to protect U.S. </a:t>
            </a:r>
            <a:br>
              <a:rPr lang="en-US" dirty="0" smtClean="0"/>
            </a:br>
            <a:r>
              <a:rPr lang="en-US" dirty="0" smtClean="0"/>
              <a:t>interests in Latin America</a:t>
            </a:r>
          </a:p>
          <a:p>
            <a:r>
              <a:rPr lang="en-US" dirty="0" smtClean="0"/>
              <a:t>Helped Panama win independence </a:t>
            </a:r>
            <a:br>
              <a:rPr lang="en-US" dirty="0" smtClean="0"/>
            </a:br>
            <a:r>
              <a:rPr lang="en-US" dirty="0" smtClean="0"/>
              <a:t>from Colombia in exchange for rights </a:t>
            </a:r>
            <a:br>
              <a:rPr lang="en-US" dirty="0" smtClean="0"/>
            </a:br>
            <a:r>
              <a:rPr lang="en-US" dirty="0" smtClean="0"/>
              <a:t>to build and control the Panama Canal</a:t>
            </a:r>
            <a:endParaRPr lang="en-US" dirty="0"/>
          </a:p>
        </p:txBody>
      </p:sp>
      <p:pic>
        <p:nvPicPr>
          <p:cNvPr id="31748" name="Picture 4" descr="http://www.infofila.cz/clanky/ste-jubileum-panamskeho-pruplavu-_-5018a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343400"/>
            <a:ext cx="1754505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Taft’s Dollar Diplomacy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continuation of TR’s policies in Latin America and Asia, Taft attempted to reduce European influence by offering to buy up debt to those countries in exchange for economic privilege</a:t>
            </a:r>
          </a:p>
        </p:txBody>
      </p:sp>
      <p:pic>
        <p:nvPicPr>
          <p:cNvPr id="30722" name="Picture 2" descr="http://mrberlin.com/images/products/detail/Roosevelt_Corollary_thumb.1.png"/>
          <p:cNvPicPr>
            <a:picLocks noChangeAspect="1" noChangeArrowheads="1"/>
          </p:cNvPicPr>
          <p:nvPr/>
        </p:nvPicPr>
        <p:blipFill>
          <a:blip r:embed="rId2" cstate="print"/>
          <a:srcRect t="14667" r="50000" b="15247"/>
          <a:stretch>
            <a:fillRect/>
          </a:stretch>
        </p:blipFill>
        <p:spPr bwMode="auto">
          <a:xfrm>
            <a:off x="685800" y="3733800"/>
            <a:ext cx="2971800" cy="31242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86200" y="3886200"/>
            <a:ext cx="4953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Nicaragua,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U.S. bankers loaned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money to a pro-U.S. regime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exchange for control of their customs, railroads, and bank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Wilson’s Missionary Diplomacy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Favored intervention when there was a moral responsibility to oppose oppressive, undemocratic, or hostile governments</a:t>
            </a:r>
          </a:p>
          <a:p>
            <a:r>
              <a:rPr lang="en-US" dirty="0" smtClean="0"/>
              <a:t>Wilson intervened in the Mexican Revolution by supporting the leader that was least objectionable and helping stop a </a:t>
            </a:r>
            <a:br>
              <a:rPr lang="en-US" dirty="0" smtClean="0"/>
            </a:br>
            <a:r>
              <a:rPr lang="en-US" dirty="0" smtClean="0"/>
              <a:t>rebellion by Socialist leaders </a:t>
            </a:r>
            <a:br>
              <a:rPr lang="en-US" dirty="0" smtClean="0"/>
            </a:br>
            <a:r>
              <a:rPr lang="en-US" dirty="0" err="1" smtClean="0"/>
              <a:t>Pancho</a:t>
            </a:r>
            <a:r>
              <a:rPr lang="en-US" dirty="0" smtClean="0"/>
              <a:t> Villa and </a:t>
            </a:r>
            <a:r>
              <a:rPr lang="en-US" dirty="0" err="1" smtClean="0"/>
              <a:t>Emiliano</a:t>
            </a:r>
            <a:r>
              <a:rPr lang="en-US" dirty="0" smtClean="0"/>
              <a:t> Zapata</a:t>
            </a:r>
          </a:p>
          <a:p>
            <a:r>
              <a:rPr lang="en-US" dirty="0" smtClean="0"/>
              <a:t>And then…</a:t>
            </a:r>
            <a:endParaRPr lang="en-US" dirty="0"/>
          </a:p>
        </p:txBody>
      </p:sp>
      <p:pic>
        <p:nvPicPr>
          <p:cNvPr id="29698" name="Picture 2" descr="http://2.bp.blogspot.com/-MBsDEf31Oh4/UeiTn0grgYI/AAAAAAAAEYI/7ud1lV0f2F0/s640/2013_0208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8799">
            <a:off x="6827554" y="4121360"/>
            <a:ext cx="1458563" cy="2051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Imperialism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4290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 is an empire?</a:t>
            </a:r>
          </a:p>
          <a:p>
            <a:r>
              <a:rPr lang="en-US" dirty="0" smtClean="0"/>
              <a:t>Is imperialism the same as colonization?</a:t>
            </a:r>
          </a:p>
          <a:p>
            <a:r>
              <a:rPr lang="en-US" dirty="0" smtClean="0"/>
              <a:t>Why would the U.S. get involved in this practice?</a:t>
            </a:r>
          </a:p>
          <a:p>
            <a:r>
              <a:rPr lang="en-US" dirty="0" smtClean="0"/>
              <a:t>What is the difference between acquiring and taking something?</a:t>
            </a:r>
          </a:p>
          <a:p>
            <a:endParaRPr lang="en-US" dirty="0"/>
          </a:p>
        </p:txBody>
      </p:sp>
      <p:pic>
        <p:nvPicPr>
          <p:cNvPr id="41986" name="Picture 2" descr="http://www.iranreview.org/file/cms/files/imperialism19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8464">
            <a:off x="4091843" y="1772486"/>
            <a:ext cx="4723667" cy="3624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silverdoctors.com/wp-content/uploads/2013/12/Jim-Willie-gol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Pro-Imperialism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Money, Money, Money!</a:t>
            </a:r>
          </a:p>
          <a:p>
            <a:pPr lvl="1"/>
            <a:r>
              <a:rPr lang="en-US" dirty="0" smtClean="0"/>
              <a:t>New markets fuel capitalism, help create a more favorable balance of trade (export &gt; import)</a:t>
            </a:r>
          </a:p>
          <a:p>
            <a:pPr lvl="1"/>
            <a:r>
              <a:rPr lang="en-US" dirty="0" smtClean="0"/>
              <a:t>Raw materials were needed to feed American factories</a:t>
            </a:r>
          </a:p>
          <a:p>
            <a:pPr lvl="1"/>
            <a:r>
              <a:rPr lang="en-US" dirty="0" smtClean="0"/>
              <a:t>Better trade routes and outposts would help merchants</a:t>
            </a:r>
          </a:p>
          <a:p>
            <a:pPr lvl="1"/>
            <a:r>
              <a:rPr lang="en-US" dirty="0" smtClean="0"/>
              <a:t>Cheap labor in foreign countries would increase profits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Reinforced by competition with European countries, need to defend trade routes and increase military presence worldwide</a:t>
            </a:r>
          </a:p>
          <a:p>
            <a:endParaRPr lang="en-US" sz="2800" dirty="0" smtClean="0"/>
          </a:p>
          <a:p>
            <a:r>
              <a:rPr lang="en-US" sz="2800" dirty="0" smtClean="0"/>
              <a:t>Justified by belief in Manifest Destiny, Social Darwinism, and the “White Man’s Burden” to spread civilization and Christianity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tahfp.udel.edu/wp-content/uploads/2011/10/Cartoon_New_-_White_Mans_Burden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r="839"/>
          <a:stretch>
            <a:fillRect/>
          </a:stretch>
        </p:blipFill>
        <p:spPr bwMode="auto">
          <a:xfrm>
            <a:off x="0" y="762000"/>
            <a:ext cx="9144000" cy="5334000"/>
          </a:xfrm>
          <a:prstGeom prst="rect">
            <a:avLst/>
          </a:prstGeom>
          <a:noFill/>
        </p:spPr>
      </p:pic>
      <p:pic>
        <p:nvPicPr>
          <p:cNvPr id="56324" name="Picture 4" descr="http://img.docstoccdn.com/thumb/orig/32491763.png"/>
          <p:cNvPicPr>
            <a:picLocks noChangeAspect="1" noChangeArrowheads="1"/>
          </p:cNvPicPr>
          <p:nvPr/>
        </p:nvPicPr>
        <p:blipFill>
          <a:blip r:embed="rId3" cstate="print"/>
          <a:srcRect l="10436" t="24193" r="60342" b="60484"/>
          <a:stretch>
            <a:fillRect/>
          </a:stretch>
        </p:blipFill>
        <p:spPr bwMode="auto">
          <a:xfrm>
            <a:off x="304800" y="4191000"/>
            <a:ext cx="21336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Anti-Imperialism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76400"/>
            <a:ext cx="48768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Goes against democratic principles</a:t>
            </a:r>
          </a:p>
          <a:p>
            <a:r>
              <a:rPr lang="en-US" dirty="0" smtClean="0"/>
              <a:t>High cost to maintain military overseas</a:t>
            </a:r>
          </a:p>
          <a:p>
            <a:r>
              <a:rPr lang="en-US" dirty="0" smtClean="0"/>
              <a:t>Potential for war or rebellions</a:t>
            </a:r>
          </a:p>
          <a:p>
            <a:r>
              <a:rPr lang="en-US" dirty="0" smtClean="0"/>
              <a:t>Distracts from dealing with domestic issues like civil rights</a:t>
            </a:r>
          </a:p>
          <a:p>
            <a:r>
              <a:rPr lang="en-US" dirty="0" smtClean="0"/>
              <a:t>Using foreign labor causes greater competition for jobs, lower wages</a:t>
            </a:r>
          </a:p>
          <a:p>
            <a:r>
              <a:rPr lang="en-US" dirty="0" err="1" smtClean="0"/>
              <a:t>Nativism</a:t>
            </a:r>
            <a:r>
              <a:rPr lang="en-US" dirty="0" smtClean="0"/>
              <a:t>, xenophobia</a:t>
            </a:r>
            <a:endParaRPr lang="en-US" dirty="0"/>
          </a:p>
        </p:txBody>
      </p:sp>
      <p:pic>
        <p:nvPicPr>
          <p:cNvPr id="39938" name="Picture 2" descr="http://1.bp.blogspot.com/-DqqsbQz781Y/USJihgIoLQI/AAAAAAAABzs/WzjFSS6PDD4/s640/now+will+he+let+go.gif"/>
          <p:cNvPicPr>
            <a:picLocks noChangeAspect="1" noChangeArrowheads="1"/>
          </p:cNvPicPr>
          <p:nvPr/>
        </p:nvPicPr>
        <p:blipFill>
          <a:blip r:embed="rId2" cstate="print"/>
          <a:srcRect b="11656"/>
          <a:stretch>
            <a:fillRect/>
          </a:stretch>
        </p:blipFill>
        <p:spPr bwMode="auto">
          <a:xfrm>
            <a:off x="228600" y="2133600"/>
            <a:ext cx="355996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William McKinley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38800"/>
            <a:ext cx="9144000" cy="792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/>
              <a:t>Republican William McKinley defeated William J. Bryan in the Election of 1896. </a:t>
            </a:r>
            <a:br>
              <a:rPr lang="en-US" sz="2000" dirty="0" smtClean="0"/>
            </a:br>
            <a:r>
              <a:rPr lang="en-US" sz="2000" dirty="0" smtClean="0"/>
              <a:t>As president, he embarked on a pro-business and pro-imperialism agenda.</a:t>
            </a:r>
            <a:endParaRPr lang="en-US" sz="2000" dirty="0"/>
          </a:p>
        </p:txBody>
      </p:sp>
      <p:pic>
        <p:nvPicPr>
          <p:cNvPr id="2050" name="Picture 2" descr="http://callisto.ggsrv.com/imgsrv/FastFetch/UBER2/00201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5731886" cy="4267200"/>
          </a:xfrm>
          <a:prstGeom prst="rect">
            <a:avLst/>
          </a:prstGeom>
          <a:noFill/>
        </p:spPr>
      </p:pic>
      <p:pic>
        <p:nvPicPr>
          <p:cNvPr id="2052" name="Picture 4" descr="http://www.presidentprofiles.com/images/prh_01_img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5" y="1295400"/>
            <a:ext cx="309562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new states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943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U.S. purchased Alaska from </a:t>
            </a:r>
            <a:br>
              <a:rPr lang="en-US" dirty="0" smtClean="0"/>
            </a:br>
            <a:r>
              <a:rPr lang="en-US" dirty="0" smtClean="0"/>
              <a:t>Russia for $7.2 million. </a:t>
            </a:r>
          </a:p>
          <a:p>
            <a:pPr lvl="1"/>
            <a:r>
              <a:rPr lang="en-US" dirty="0" smtClean="0"/>
              <a:t>It was called “Seward’s Folly” because people believed the Sec. of State had wasted money on worthless land.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Led by American sugar plantation owners who wanted duty-free status and more control over Pacific trade, U.S. military forces overthrew the Hawaiian monarchy</a:t>
            </a:r>
          </a:p>
          <a:p>
            <a:pPr lvl="1"/>
            <a:r>
              <a:rPr lang="en-US" dirty="0" smtClean="0"/>
              <a:t>There was debate over annexation because of the methods used to take control, but when McKinley became president it was annexed as a territory</a:t>
            </a:r>
          </a:p>
        </p:txBody>
      </p:sp>
      <p:pic>
        <p:nvPicPr>
          <p:cNvPr id="37892" name="Picture 4" descr="http://bradyreports.com/wp-content/uploads/2011/04/hawaiiimperal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276600"/>
            <a:ext cx="2297189" cy="2876551"/>
          </a:xfrm>
          <a:prstGeom prst="rect">
            <a:avLst/>
          </a:prstGeom>
          <a:noFill/>
        </p:spPr>
      </p:pic>
      <p:pic>
        <p:nvPicPr>
          <p:cNvPr id="37894" name="Picture 6" descr="http://media.mlive.com/fireupchips/photo/9017464-large.jpg"/>
          <p:cNvPicPr>
            <a:picLocks noChangeAspect="1" noChangeArrowheads="1"/>
          </p:cNvPicPr>
          <p:nvPr/>
        </p:nvPicPr>
        <p:blipFill>
          <a:blip r:embed="rId3" cstate="print"/>
          <a:srcRect l="6316" r="15789"/>
          <a:stretch>
            <a:fillRect/>
          </a:stretch>
        </p:blipFill>
        <p:spPr bwMode="auto">
          <a:xfrm>
            <a:off x="6477000" y="1371600"/>
            <a:ext cx="1905000" cy="1673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Spanish-American War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905000"/>
          </a:xfrm>
        </p:spPr>
        <p:txBody>
          <a:bodyPr/>
          <a:lstStyle/>
          <a:p>
            <a:r>
              <a:rPr lang="en-US" dirty="0" smtClean="0"/>
              <a:t>Long-term causes</a:t>
            </a:r>
          </a:p>
          <a:p>
            <a:pPr lvl="1"/>
            <a:r>
              <a:rPr lang="en-US" dirty="0" smtClean="0"/>
              <a:t>Monroe Doctrine: getting European countries out of the Western Hemisphere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43200" y="3200400"/>
            <a:ext cx="6248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American sugar plantations had interests in securing a more stable government and increasing U.S. influence in Latin America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Revolutionaries in Cuba asked the U.S. for support in overthrowing Spain and becoming independent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70" name="Picture 6" descr="http://fcit.usf.edu/florida/lessons/s-a_war/A.gif"/>
          <p:cNvPicPr>
            <a:picLocks noChangeAspect="1" noChangeArrowheads="1"/>
          </p:cNvPicPr>
          <p:nvPr/>
        </p:nvPicPr>
        <p:blipFill>
          <a:blip r:embed="rId2" cstate="print"/>
          <a:srcRect b="8566"/>
          <a:stretch>
            <a:fillRect/>
          </a:stretch>
        </p:blipFill>
        <p:spPr bwMode="auto">
          <a:xfrm>
            <a:off x="990600" y="4648200"/>
            <a:ext cx="1905000" cy="1600200"/>
          </a:xfrm>
          <a:prstGeom prst="rect">
            <a:avLst/>
          </a:prstGeom>
          <a:noFill/>
        </p:spPr>
      </p:pic>
      <p:pic>
        <p:nvPicPr>
          <p:cNvPr id="36866" name="Picture 2" descr="http://s3.amazonaws.com/magnoliasoft.imageweb/bridgeman/fullsize/cht265523.jpg"/>
          <p:cNvPicPr>
            <a:picLocks noChangeAspect="1" noChangeArrowheads="1"/>
          </p:cNvPicPr>
          <p:nvPr/>
        </p:nvPicPr>
        <p:blipFill>
          <a:blip r:embed="rId3" cstate="print"/>
          <a:srcRect b="52000"/>
          <a:stretch>
            <a:fillRect/>
          </a:stretch>
        </p:blipFill>
        <p:spPr bwMode="auto">
          <a:xfrm rot="21217237">
            <a:off x="428279" y="3409632"/>
            <a:ext cx="2141240" cy="1403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http://www.oz.net/markhow/pre-dred/blowup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59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Spanish-American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Immediate Causes</a:t>
            </a:r>
          </a:p>
          <a:p>
            <a:pPr lvl="1"/>
            <a:r>
              <a:rPr lang="en-US" dirty="0" smtClean="0"/>
              <a:t>Yellow journalism: Exaggerated stories with unsupported claims, sensationalized to sell papers, got Americans in heated debate over Cuba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Lôme</a:t>
            </a:r>
            <a:r>
              <a:rPr lang="en-US" dirty="0" smtClean="0"/>
              <a:t> Letter: Hearst published an intercepted letter written by a Spanish ambassador criticizing President McKinley with the title “Worst Insult to the United States in its History”</a:t>
            </a:r>
          </a:p>
          <a:p>
            <a:pPr lvl="1"/>
            <a:r>
              <a:rPr lang="en-US" dirty="0" smtClean="0"/>
              <a:t>When the U.S.S. Maine exploded in Cuba, the papers blamed it on Spain without any proof</a:t>
            </a:r>
          </a:p>
          <a:p>
            <a:pPr lvl="1"/>
            <a:r>
              <a:rPr lang="en-US" dirty="0" smtClean="0"/>
              <a:t>McKinley asked Congress for declaration of war, with promise not to annex Cuba after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691</Words>
  <Application>Microsoft Office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Unit 2: Imperialism and Isolationism (1890-1930)</vt:lpstr>
      <vt:lpstr>Imperialism</vt:lpstr>
      <vt:lpstr>Pro-Imperialism</vt:lpstr>
      <vt:lpstr>Slide 4</vt:lpstr>
      <vt:lpstr>Anti-Imperialism</vt:lpstr>
      <vt:lpstr>William McKinley</vt:lpstr>
      <vt:lpstr>Two new states</vt:lpstr>
      <vt:lpstr>Spanish-American War</vt:lpstr>
      <vt:lpstr>Spanish-American War</vt:lpstr>
      <vt:lpstr>Slide 10</vt:lpstr>
      <vt:lpstr>Spanish-American War</vt:lpstr>
      <vt:lpstr>Philippine-American War</vt:lpstr>
      <vt:lpstr>Open Door Policy in China</vt:lpstr>
      <vt:lpstr>Roosevelt’s Big Stick Diplomacy</vt:lpstr>
      <vt:lpstr>Taft’s Dollar Diplomacy</vt:lpstr>
      <vt:lpstr>Wilson’s Missionary Diplomacy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WWI:  “The War to End All Wars”</dc:title>
  <dc:creator>Wake County Public Schools</dc:creator>
  <cp:lastModifiedBy>nmosley</cp:lastModifiedBy>
  <cp:revision>63</cp:revision>
  <dcterms:created xsi:type="dcterms:W3CDTF">2012-04-16T16:19:45Z</dcterms:created>
  <dcterms:modified xsi:type="dcterms:W3CDTF">2015-03-02T20:38:10Z</dcterms:modified>
</cp:coreProperties>
</file>