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6" r:id="rId3"/>
    <p:sldId id="257" r:id="rId4"/>
    <p:sldId id="270" r:id="rId5"/>
    <p:sldId id="271" r:id="rId6"/>
    <p:sldId id="272" r:id="rId7"/>
    <p:sldId id="258" r:id="rId8"/>
    <p:sldId id="273" r:id="rId9"/>
    <p:sldId id="274" r:id="rId10"/>
    <p:sldId id="275" r:id="rId11"/>
    <p:sldId id="259" r:id="rId12"/>
    <p:sldId id="260" r:id="rId13"/>
    <p:sldId id="261" r:id="rId14"/>
    <p:sldId id="263" r:id="rId15"/>
    <p:sldId id="262" r:id="rId16"/>
    <p:sldId id="280" r:id="rId17"/>
    <p:sldId id="278" r:id="rId18"/>
    <p:sldId id="281" r:id="rId19"/>
    <p:sldId id="282" r:id="rId20"/>
    <p:sldId id="264" r:id="rId21"/>
    <p:sldId id="265" r:id="rId22"/>
    <p:sldId id="266" r:id="rId23"/>
    <p:sldId id="267" r:id="rId24"/>
    <p:sldId id="284" r:id="rId25"/>
    <p:sldId id="268" r:id="rId26"/>
    <p:sldId id="283" r:id="rId27"/>
    <p:sldId id="269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BD5F"/>
    <a:srgbClr val="336699"/>
    <a:srgbClr val="006699"/>
    <a:srgbClr val="3366CC"/>
    <a:srgbClr val="00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>
        <p:scale>
          <a:sx n="50" d="100"/>
          <a:sy n="50" d="100"/>
        </p:scale>
        <p:origin x="-1950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DBD5C-E74C-4C32-B367-C6F3AFDAB5CC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9D868-BACC-4CB4-A4A4-54D59AC5D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9D868-BACC-4CB4-A4A4-54D59AC5DE8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26E47-6060-443A-8DC9-35143634855E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1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Unit 3 – </a:t>
            </a:r>
            <a:r>
              <a:rPr lang="en-US" b="1" dirty="0" smtClean="0"/>
              <a:t>Branches </a:t>
            </a:r>
            <a:r>
              <a:rPr lang="en-US" sz="3200" b="1" dirty="0" smtClean="0"/>
              <a:t>&amp;</a:t>
            </a:r>
            <a:r>
              <a:rPr lang="en-US" b="1" dirty="0" smtClean="0"/>
              <a:t> Levels </a:t>
            </a:r>
            <a:r>
              <a:rPr lang="en-US" sz="3200" b="1" dirty="0" smtClean="0"/>
              <a:t>of</a:t>
            </a:r>
            <a:r>
              <a:rPr lang="en-US" b="1" dirty="0" smtClean="0"/>
              <a:t> </a:t>
            </a:r>
            <a:r>
              <a:rPr lang="en-US" b="1" dirty="0" err="1" smtClean="0"/>
              <a:t>Gov’t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2081748"/>
            <a:ext cx="3200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Objective 1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Analyze </a:t>
            </a:r>
            <a:r>
              <a:rPr lang="en-US" sz="2000" dirty="0"/>
              <a:t>the structure and powers of the federal executive, legislative, and judicial branches.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u="sng" dirty="0"/>
              <a:t>Objective 2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>Compare and contrast branches of government at the local, state, national, and international levels.</a:t>
            </a:r>
          </a:p>
        </p:txBody>
      </p:sp>
      <p:pic>
        <p:nvPicPr>
          <p:cNvPr id="6" name="Picture 5" descr="branches levels.jpg"/>
          <p:cNvPicPr>
            <a:picLocks noChangeAspect="1"/>
          </p:cNvPicPr>
          <p:nvPr/>
        </p:nvPicPr>
        <p:blipFill>
          <a:blip r:embed="rId2" cstate="print"/>
          <a:srcRect l="18247" r="10423"/>
          <a:stretch>
            <a:fillRect/>
          </a:stretch>
        </p:blipFill>
        <p:spPr>
          <a:xfrm>
            <a:off x="762000" y="1981200"/>
            <a:ext cx="409575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&quot;No&quot; Symbol 3"/>
          <p:cNvSpPr/>
          <p:nvPr/>
        </p:nvSpPr>
        <p:spPr>
          <a:xfrm>
            <a:off x="1371600" y="381000"/>
            <a:ext cx="6400800" cy="6172200"/>
          </a:xfrm>
          <a:prstGeom prst="noSmoking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Bill of Rights </a:t>
            </a:r>
            <a:r>
              <a:rPr lang="en-US" dirty="0" smtClean="0"/>
              <a:t>outlines laws that Congress cannot pass </a:t>
            </a:r>
            <a:r>
              <a:rPr lang="en-US" i="1" dirty="0" smtClean="0"/>
              <a:t>– example?</a:t>
            </a:r>
          </a:p>
          <a:p>
            <a:r>
              <a:rPr lang="en-US" b="1" dirty="0" smtClean="0"/>
              <a:t>Checks and Balances</a:t>
            </a:r>
            <a:r>
              <a:rPr lang="en-US" dirty="0" smtClean="0"/>
              <a:t>: President can veto a bill, the Supreme Court can rule an act unconstitutional</a:t>
            </a:r>
          </a:p>
          <a:p>
            <a:r>
              <a:rPr lang="en-US" b="1" dirty="0" smtClean="0"/>
              <a:t>Other limits:</a:t>
            </a:r>
          </a:p>
          <a:p>
            <a:pPr lvl="1"/>
            <a:r>
              <a:rPr lang="en-US" dirty="0" smtClean="0"/>
              <a:t>Cannot favor one state over another or interfere with reserved powers of the states</a:t>
            </a:r>
          </a:p>
          <a:p>
            <a:pPr lvl="1"/>
            <a:r>
              <a:rPr lang="en-US" dirty="0" smtClean="0"/>
              <a:t>Cannot tax intrastate commerce or exports</a:t>
            </a:r>
          </a:p>
          <a:p>
            <a:pPr lvl="1"/>
            <a:r>
              <a:rPr lang="en-US" dirty="0" smtClean="0"/>
              <a:t>Cannot suspend the right of </a:t>
            </a:r>
            <a:r>
              <a:rPr lang="en-US" u="sng" dirty="0" smtClean="0"/>
              <a:t>habeas corpus</a:t>
            </a:r>
          </a:p>
          <a:p>
            <a:pPr lvl="2"/>
            <a:r>
              <a:rPr lang="en-US" dirty="0" smtClean="0"/>
              <a:t>Court order requiring police to bring prisoners to court to explain why they are being held</a:t>
            </a:r>
          </a:p>
          <a:p>
            <a:pPr lvl="1"/>
            <a:r>
              <a:rPr lang="en-US" dirty="0" smtClean="0"/>
              <a:t>Cannot pass a </a:t>
            </a:r>
            <a:r>
              <a:rPr lang="en-US" u="sng" dirty="0" smtClean="0"/>
              <a:t>bill of attainder</a:t>
            </a:r>
          </a:p>
          <a:p>
            <a:pPr lvl="2"/>
            <a:r>
              <a:rPr lang="en-US" dirty="0" smtClean="0"/>
              <a:t>Punish a person without a jury trial</a:t>
            </a:r>
          </a:p>
          <a:p>
            <a:pPr lvl="1"/>
            <a:r>
              <a:rPr lang="en-US" dirty="0" smtClean="0"/>
              <a:t>Cannot pass </a:t>
            </a:r>
            <a:r>
              <a:rPr lang="en-US" u="sng" dirty="0" smtClean="0"/>
              <a:t>ex post facto laws</a:t>
            </a:r>
          </a:p>
          <a:p>
            <a:pPr lvl="2"/>
            <a:r>
              <a:rPr lang="en-US" dirty="0" smtClean="0"/>
              <a:t>Punish an action that was not illegal when committed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Representing the People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Making laws</a:t>
            </a:r>
          </a:p>
          <a:p>
            <a:pPr lvl="1"/>
            <a:r>
              <a:rPr lang="en-US" dirty="0" smtClean="0"/>
              <a:t>Write and introduce bills, participate in committees, debate and vote on bills on the floor</a:t>
            </a:r>
            <a:endParaRPr lang="en-US" dirty="0"/>
          </a:p>
          <a:p>
            <a:r>
              <a:rPr lang="en-US" b="1" dirty="0" smtClean="0"/>
              <a:t>Casework</a:t>
            </a:r>
          </a:p>
          <a:p>
            <a:pPr lvl="1"/>
            <a:r>
              <a:rPr lang="en-US" dirty="0" smtClean="0"/>
              <a:t>Help constituents who request help or information</a:t>
            </a:r>
          </a:p>
          <a:p>
            <a:r>
              <a:rPr lang="en-US" b="1" dirty="0" smtClean="0"/>
              <a:t>Pork-barrel projects</a:t>
            </a:r>
          </a:p>
          <a:p>
            <a:pPr lvl="1"/>
            <a:r>
              <a:rPr lang="en-US" dirty="0" smtClean="0"/>
              <a:t>Create public works projects that help home state/district</a:t>
            </a:r>
          </a:p>
          <a:p>
            <a:pPr lvl="1"/>
            <a:r>
              <a:rPr lang="en-US" dirty="0" smtClean="0"/>
              <a:t>Help businesses at home get federal grants and contracts</a:t>
            </a:r>
          </a:p>
          <a:p>
            <a:pPr lvl="1"/>
            <a:r>
              <a:rPr lang="en-US" i="1" dirty="0" smtClean="0"/>
              <a:t>Why is there so much debate about “pork”?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learnnc.org/lp/media/uploads/2008/09/nc_us_flag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0000" contrast="-30000"/>
          </a:blip>
          <a:srcRect l="4594" t="14844" b="37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N.C. General Assembly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/>
              <a:t>Review: what kind of powers are granted to the states?</a:t>
            </a:r>
          </a:p>
          <a:p>
            <a:pPr lvl="1"/>
            <a:r>
              <a:rPr lang="en-US" dirty="0" smtClean="0"/>
              <a:t>Regulate intrastate commerce, establish local </a:t>
            </a:r>
            <a:r>
              <a:rPr lang="en-US" dirty="0" err="1" smtClean="0"/>
              <a:t>gov’ts</a:t>
            </a:r>
            <a:r>
              <a:rPr lang="en-US" dirty="0" smtClean="0"/>
              <a:t> , run elections, provide education, protect public health and welfare</a:t>
            </a:r>
          </a:p>
          <a:p>
            <a:r>
              <a:rPr lang="en-US" dirty="0" smtClean="0"/>
              <a:t>Organization, leadership, lawmaking process, checks/balances very similar to U.S. </a:t>
            </a:r>
            <a:r>
              <a:rPr lang="en-US" dirty="0" smtClean="0"/>
              <a:t>Congress</a:t>
            </a:r>
          </a:p>
          <a:p>
            <a:pPr lvl="1"/>
            <a:r>
              <a:rPr lang="en-US" dirty="0" smtClean="0"/>
              <a:t>One major difference: Amendments to the </a:t>
            </a:r>
            <a:br>
              <a:rPr lang="en-US" dirty="0" smtClean="0"/>
            </a:br>
            <a:r>
              <a:rPr lang="en-US" dirty="0" smtClean="0"/>
              <a:t>NC Constitution are decided through an election - </a:t>
            </a:r>
            <a:r>
              <a:rPr lang="en-US" i="1" dirty="0" smtClean="0"/>
              <a:t>current example?</a:t>
            </a:r>
            <a:endParaRPr lang="en-US" i="1" dirty="0" smtClean="0"/>
          </a:p>
          <a:p>
            <a:r>
              <a:rPr lang="en-US" b="1" dirty="0" smtClean="0"/>
              <a:t>Statutes</a:t>
            </a:r>
            <a:r>
              <a:rPr lang="en-US" dirty="0" smtClean="0"/>
              <a:t> = laws that apply statewide</a:t>
            </a:r>
          </a:p>
          <a:p>
            <a:pPr lvl="1"/>
            <a:r>
              <a:rPr lang="en-US" dirty="0" smtClean="0"/>
              <a:t>Examples: Smoking in restaurants, </a:t>
            </a:r>
            <a:r>
              <a:rPr lang="en-US" dirty="0" smtClean="0"/>
              <a:t>lottery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Local Legislatures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7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Created by General Assembly through </a:t>
            </a:r>
            <a:r>
              <a:rPr lang="en-US" u="sng" dirty="0" smtClean="0"/>
              <a:t>incorporation</a:t>
            </a:r>
            <a:r>
              <a:rPr lang="en-US" dirty="0" smtClean="0"/>
              <a:t> (charter) or </a:t>
            </a:r>
            <a:r>
              <a:rPr lang="en-US" u="sng" dirty="0" smtClean="0"/>
              <a:t>annexation</a:t>
            </a:r>
            <a:r>
              <a:rPr lang="en-US" dirty="0" smtClean="0"/>
              <a:t> (addition)</a:t>
            </a:r>
          </a:p>
          <a:p>
            <a:r>
              <a:rPr lang="en-US" dirty="0" smtClean="0"/>
              <a:t>Make </a:t>
            </a:r>
            <a:r>
              <a:rPr lang="en-US" u="sng" dirty="0" smtClean="0"/>
              <a:t>ordinances</a:t>
            </a:r>
            <a:r>
              <a:rPr lang="en-US" dirty="0" smtClean="0"/>
              <a:t> (local laws): taxes, budget, policies</a:t>
            </a:r>
            <a:endParaRPr lang="en-US" dirty="0"/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1" y="2971800"/>
          <a:ext cx="8153400" cy="3505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8253"/>
                <a:gridCol w="2957606"/>
                <a:gridCol w="3037541"/>
              </a:tblGrid>
              <a:tr h="5688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Municipal (city/town)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County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chemeClr val="accent1">
                        <a:alpha val="60000"/>
                      </a:schemeClr>
                    </a:solidFill>
                  </a:tcPr>
                </a:tc>
              </a:tr>
              <a:tr h="395486">
                <a:tc>
                  <a:txBody>
                    <a:bodyPr/>
                    <a:lstStyle/>
                    <a:p>
                      <a:r>
                        <a:rPr lang="en-US" dirty="0" smtClean="0"/>
                        <a:t>Legislative Body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City/town</a:t>
                      </a:r>
                      <a:r>
                        <a:rPr lang="en-US" baseline="0" dirty="0" smtClean="0"/>
                        <a:t> Council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Board</a:t>
                      </a:r>
                      <a:r>
                        <a:rPr lang="en-US" baseline="0" dirty="0" smtClean="0"/>
                        <a:t> of Commissioners</a:t>
                      </a:r>
                      <a:endParaRPr lang="en-US" dirty="0"/>
                    </a:p>
                  </a:txBody>
                  <a:tcPr/>
                </a:tc>
              </a:tr>
              <a:tr h="395486">
                <a:tc>
                  <a:txBody>
                    <a:bodyPr/>
                    <a:lstStyle/>
                    <a:p>
                      <a:r>
                        <a:rPr lang="en-US" dirty="0" smtClean="0"/>
                        <a:t>Leader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Chairperson</a:t>
                      </a:r>
                      <a:endParaRPr lang="en-US" dirty="0"/>
                    </a:p>
                  </a:txBody>
                  <a:tcPr/>
                </a:tc>
              </a:tr>
              <a:tr h="2145377">
                <a:tc>
                  <a:txBody>
                    <a:bodyPr/>
                    <a:lstStyle/>
                    <a:p>
                      <a:r>
                        <a:rPr lang="en-US" dirty="0" smtClean="0"/>
                        <a:t>Services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(major examples)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Taxes, Law enforcement, Waste, Water, Libraries,</a:t>
                      </a:r>
                      <a:r>
                        <a:rPr lang="en-US" baseline="0" dirty="0" smtClean="0"/>
                        <a:t> Parks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Streets and sidewalks</a:t>
                      </a:r>
                    </a:p>
                    <a:p>
                      <a:r>
                        <a:rPr lang="en-US" dirty="0" smtClean="0"/>
                        <a:t>Traffic control</a:t>
                      </a:r>
                    </a:p>
                    <a:p>
                      <a:r>
                        <a:rPr lang="en-US" dirty="0" smtClean="0"/>
                        <a:t>Gas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Electricity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Taxes, Law enforcement, Waste, Water, Libraries,</a:t>
                      </a:r>
                      <a:r>
                        <a:rPr lang="en-US" baseline="0" dirty="0" smtClean="0"/>
                        <a:t> Parks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Elections</a:t>
                      </a:r>
                    </a:p>
                    <a:p>
                      <a:r>
                        <a:rPr lang="en-US" dirty="0" smtClean="0"/>
                        <a:t>Jails</a:t>
                      </a:r>
                    </a:p>
                    <a:p>
                      <a:r>
                        <a:rPr lang="en-US" dirty="0" smtClean="0"/>
                        <a:t>Public</a:t>
                      </a:r>
                      <a:r>
                        <a:rPr lang="en-US" baseline="0" dirty="0" smtClean="0"/>
                        <a:t> schools</a:t>
                      </a:r>
                    </a:p>
                    <a:p>
                      <a:r>
                        <a:rPr lang="en-US" baseline="0" dirty="0" smtClean="0"/>
                        <a:t>Social services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0" y="4297740"/>
            <a:ext cx="91440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Federal Executive Branch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667000" y="1676400"/>
            <a:ext cx="411480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30480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Vice </a:t>
            </a:r>
          </a:p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President</a:t>
            </a:r>
            <a:endParaRPr 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3276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accent3">
                    <a:lumMod val="50000"/>
                  </a:schemeClr>
                </a:solidFill>
              </a:rPr>
              <a:t>First Spouse</a:t>
            </a:r>
            <a:endParaRPr lang="en-US" sz="12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2895600"/>
            <a:ext cx="2667000" cy="1219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EOP 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(Exec Office of Pres)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White House Office, Office of Management and Budget (OMB), National Security Council (NSC)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2209800" y="4038600"/>
            <a:ext cx="457200" cy="6096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>
            <a:off x="304800" y="4678740"/>
            <a:ext cx="4191000" cy="1341060"/>
          </a:xfrm>
          <a:prstGeom prst="trapezoid">
            <a:avLst>
              <a:gd name="adj" fmla="val 7150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Executive Departments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sz="1400" dirty="0" smtClean="0">
                <a:solidFill>
                  <a:schemeClr val="tx1"/>
                </a:solidFill>
              </a:rPr>
              <a:t>State, Defense, Treasury, Justice, Labor, Education, Agriculture, Energy, Homeland Security, etc.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dirty="0" smtClean="0"/>
          </a:p>
        </p:txBody>
      </p:sp>
      <p:sp>
        <p:nvSpPr>
          <p:cNvPr id="12" name="Diamond 11"/>
          <p:cNvSpPr/>
          <p:nvPr/>
        </p:nvSpPr>
        <p:spPr>
          <a:xfrm>
            <a:off x="4343400" y="4495800"/>
            <a:ext cx="2590800" cy="1569660"/>
          </a:xfrm>
          <a:prstGeom prst="diamon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 Agencies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NASA, FCC, USPS, etc.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2800" y="4495800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The Federal Bureaucracy</a:t>
            </a:r>
          </a:p>
          <a:p>
            <a:r>
              <a:rPr lang="en-US" sz="1600" i="1" dirty="0" smtClean="0"/>
              <a:t>Civil service workers make up about 90% of the executive branch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" y="1981200"/>
            <a:ext cx="160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Presidential Advisers</a:t>
            </a:r>
          </a:p>
          <a:p>
            <a:r>
              <a:rPr lang="en-US" sz="1600" i="1" dirty="0" smtClean="0"/>
              <a:t>Appointed, </a:t>
            </a:r>
            <a:br>
              <a:rPr lang="en-US" sz="1600" i="1" dirty="0" smtClean="0"/>
            </a:br>
            <a:r>
              <a:rPr lang="en-US" sz="1600" i="1" dirty="0" smtClean="0"/>
              <a:t>some must be approved by Senate</a:t>
            </a:r>
          </a:p>
          <a:p>
            <a:endParaRPr lang="en-US" sz="1600" i="1" dirty="0" smtClean="0"/>
          </a:p>
        </p:txBody>
      </p:sp>
      <p:sp>
        <p:nvSpPr>
          <p:cNvPr id="9" name="Isosceles Triangle 8"/>
          <p:cNvSpPr/>
          <p:nvPr/>
        </p:nvSpPr>
        <p:spPr>
          <a:xfrm>
            <a:off x="1447800" y="2697540"/>
            <a:ext cx="2057400" cy="1417260"/>
          </a:xfrm>
          <a:prstGeom prst="triangle">
            <a:avLst>
              <a:gd name="adj" fmla="val 4922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Cabinet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Secretaries of </a:t>
            </a:r>
            <a:r>
              <a:rPr lang="en-US" sz="1400" dirty="0" err="1" smtClean="0">
                <a:solidFill>
                  <a:schemeClr val="tx1"/>
                </a:solidFill>
              </a:rPr>
              <a:t>Depts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 animBg="1"/>
      <p:bldP spid="13" grpId="0" animBg="1"/>
      <p:bldP spid="11" grpId="0" animBg="1"/>
      <p:bldP spid="12" grpId="0" animBg="1"/>
      <p:bldP spid="14" grpId="0"/>
      <p:bldP spid="17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http://storiesofusa.com/images/great-seal-usa-front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20000" contrast="-10000"/>
          </a:blip>
          <a:srcRect/>
          <a:stretch>
            <a:fillRect/>
          </a:stretch>
        </p:blipFill>
        <p:spPr bwMode="auto">
          <a:xfrm>
            <a:off x="1066800" y="0"/>
            <a:ext cx="6858000" cy="685800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The President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343400" cy="51054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Chief Executive</a:t>
            </a:r>
          </a:p>
          <a:p>
            <a:pPr lvl="1"/>
            <a:r>
              <a:rPr lang="en-US" sz="1800" dirty="0" smtClean="0"/>
              <a:t>Carry out laws, head bureaucracy, issue executive orders</a:t>
            </a:r>
          </a:p>
          <a:p>
            <a:r>
              <a:rPr lang="en-US" sz="2400" b="1" dirty="0" smtClean="0"/>
              <a:t>Chief Diplomat</a:t>
            </a:r>
          </a:p>
          <a:p>
            <a:pPr lvl="1"/>
            <a:r>
              <a:rPr lang="en-US" sz="1800" dirty="0" smtClean="0"/>
              <a:t>Direct foreign policy, make treaties, appoint ambassadors, issue executive agreements and trade sanctions</a:t>
            </a:r>
          </a:p>
          <a:p>
            <a:r>
              <a:rPr lang="en-US" sz="2400" b="1" dirty="0" smtClean="0"/>
              <a:t>Commander in Chief</a:t>
            </a:r>
          </a:p>
          <a:p>
            <a:pPr lvl="1"/>
            <a:r>
              <a:rPr lang="en-US" sz="1800" dirty="0" smtClean="0"/>
              <a:t>Head military, order troops into battle or to do other peacetime jobs</a:t>
            </a:r>
          </a:p>
          <a:p>
            <a:r>
              <a:rPr lang="en-US" sz="2400" b="1" dirty="0" smtClean="0"/>
              <a:t>Chief of State</a:t>
            </a:r>
          </a:p>
          <a:p>
            <a:pPr lvl="1"/>
            <a:r>
              <a:rPr lang="en-US" sz="1800" dirty="0" smtClean="0"/>
              <a:t>Greet and visit other leaders, carry out ceremonial functions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572000" cy="4724400"/>
          </a:xfrm>
        </p:spPr>
        <p:txBody>
          <a:bodyPr>
            <a:noAutofit/>
          </a:bodyPr>
          <a:lstStyle/>
          <a:p>
            <a:pPr>
              <a:spcBef>
                <a:spcPts val="576"/>
              </a:spcBef>
            </a:pPr>
            <a:r>
              <a:rPr lang="en-US" sz="2400" b="1" dirty="0" smtClean="0"/>
              <a:t>Legislative Leader</a:t>
            </a:r>
          </a:p>
          <a:p>
            <a:pPr lvl="1">
              <a:spcBef>
                <a:spcPts val="576"/>
              </a:spcBef>
            </a:pPr>
            <a:r>
              <a:rPr lang="en-US" sz="1800" dirty="0" smtClean="0"/>
              <a:t>Propose and influence legislation process, veto/sign laws, give State </a:t>
            </a:r>
            <a:br>
              <a:rPr lang="en-US" sz="1800" dirty="0" smtClean="0"/>
            </a:br>
            <a:r>
              <a:rPr lang="en-US" sz="1800" dirty="0" smtClean="0"/>
              <a:t>of Union</a:t>
            </a:r>
          </a:p>
          <a:p>
            <a:pPr>
              <a:spcBef>
                <a:spcPts val="576"/>
              </a:spcBef>
            </a:pPr>
            <a:r>
              <a:rPr lang="en-US" sz="2400" b="1" dirty="0" smtClean="0"/>
              <a:t>Judicial Leader</a:t>
            </a:r>
          </a:p>
          <a:p>
            <a:pPr lvl="1">
              <a:spcBef>
                <a:spcPts val="576"/>
              </a:spcBef>
            </a:pPr>
            <a:r>
              <a:rPr lang="en-US" sz="1800" dirty="0" smtClean="0"/>
              <a:t>Appoint federal/Supreme Ct </a:t>
            </a:r>
            <a:br>
              <a:rPr lang="en-US" sz="1800" dirty="0" smtClean="0"/>
            </a:br>
            <a:r>
              <a:rPr lang="en-US" sz="1800" dirty="0" smtClean="0"/>
              <a:t>judges, grant pardons or amnesty, issue reprieves</a:t>
            </a:r>
          </a:p>
          <a:p>
            <a:pPr>
              <a:spcBef>
                <a:spcPts val="576"/>
              </a:spcBef>
            </a:pPr>
            <a:r>
              <a:rPr lang="en-US" sz="2400" b="1" dirty="0" smtClean="0"/>
              <a:t>Economic Leader</a:t>
            </a:r>
          </a:p>
          <a:p>
            <a:pPr lvl="1">
              <a:spcBef>
                <a:spcPts val="576"/>
              </a:spcBef>
            </a:pPr>
            <a:r>
              <a:rPr lang="en-US" sz="1800" dirty="0" smtClean="0"/>
              <a:t>Create policies to help economy </a:t>
            </a:r>
            <a:br>
              <a:rPr lang="en-US" sz="1800" dirty="0" smtClean="0"/>
            </a:br>
            <a:r>
              <a:rPr lang="en-US" sz="1800" dirty="0" smtClean="0"/>
              <a:t>grow/solve problems, plan budget</a:t>
            </a:r>
          </a:p>
          <a:p>
            <a:pPr>
              <a:spcBef>
                <a:spcPts val="576"/>
              </a:spcBef>
            </a:pPr>
            <a:r>
              <a:rPr lang="en-US" sz="2400" b="1" dirty="0" smtClean="0"/>
              <a:t>Party Leader</a:t>
            </a:r>
          </a:p>
          <a:p>
            <a:pPr lvl="1">
              <a:spcBef>
                <a:spcPts val="576"/>
              </a:spcBef>
            </a:pPr>
            <a:r>
              <a:rPr lang="en-US" sz="1800" dirty="0" smtClean="0"/>
              <a:t>Lead party,  fundraise, campaign </a:t>
            </a:r>
            <a:br>
              <a:rPr lang="en-US" sz="1800" dirty="0" smtClean="0"/>
            </a:br>
            <a:r>
              <a:rPr lang="en-US" sz="1800" dirty="0" smtClean="0"/>
              <a:t>for or appoint other party members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lh4.ggpht.com/_qldDQUSQhm4/S7RlAUeKjXI/AAAAAAAAAV4/Id6UPk-VveA/UN%20NY%20flag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30000" contrast="-20000"/>
          </a:blip>
          <a:srcRect l="5074" r="79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Foreign Policy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u="sng" dirty="0" smtClean="0"/>
              <a:t>Four main goals:</a:t>
            </a:r>
          </a:p>
          <a:p>
            <a:r>
              <a:rPr lang="en-US" dirty="0" smtClean="0"/>
              <a:t>National Security</a:t>
            </a:r>
          </a:p>
          <a:p>
            <a:pPr lvl="1"/>
            <a:r>
              <a:rPr lang="en-US" dirty="0" smtClean="0"/>
              <a:t>State Dept, Dept of Defense, Dept of Homeland Security, National Security Council (Top military commanders, CIA)</a:t>
            </a:r>
          </a:p>
          <a:p>
            <a:r>
              <a:rPr lang="en-US" dirty="0" smtClean="0"/>
              <a:t>International trade</a:t>
            </a:r>
          </a:p>
          <a:p>
            <a:pPr lvl="1"/>
            <a:r>
              <a:rPr lang="en-US" i="1" dirty="0" smtClean="0"/>
              <a:t>If a main goal is to encourage international trade, why would the President ever issue an embargo?</a:t>
            </a:r>
          </a:p>
          <a:p>
            <a:r>
              <a:rPr lang="en-US" dirty="0" smtClean="0"/>
              <a:t>Promoting world peace</a:t>
            </a:r>
          </a:p>
          <a:p>
            <a:pPr lvl="1"/>
            <a:r>
              <a:rPr lang="en-US" dirty="0" smtClean="0"/>
              <a:t>Ex. Leader in the United Nations, Middle East peace process, etc.</a:t>
            </a:r>
          </a:p>
          <a:p>
            <a:r>
              <a:rPr lang="en-US" dirty="0" smtClean="0"/>
              <a:t>Promote democracy around the world</a:t>
            </a:r>
          </a:p>
          <a:p>
            <a:pPr lvl="1"/>
            <a:r>
              <a:rPr lang="en-US" i="1" dirty="0" smtClean="0"/>
              <a:t>How successful have we been?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46237"/>
            <a:ext cx="8229600" cy="49831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Can be impeached by Congress </a:t>
            </a:r>
          </a:p>
          <a:p>
            <a:r>
              <a:rPr lang="en-US" dirty="0" smtClean="0"/>
              <a:t>Executive orders subject to judicial review by Supreme Ct</a:t>
            </a:r>
          </a:p>
          <a:p>
            <a:pPr lvl="1"/>
            <a:r>
              <a:rPr lang="en-US" dirty="0" err="1" smtClean="0"/>
              <a:t>Korematsu</a:t>
            </a:r>
            <a:r>
              <a:rPr lang="en-US" dirty="0" smtClean="0"/>
              <a:t> v. U.S. (1944): </a:t>
            </a:r>
            <a:r>
              <a:rPr lang="en-US" i="1" dirty="0" smtClean="0"/>
              <a:t>Do you think the Court upheld the internment of Japanese Americans during WW2? Do you agree with the court’s decision?</a:t>
            </a:r>
          </a:p>
          <a:p>
            <a:r>
              <a:rPr lang="en-US" dirty="0" smtClean="0"/>
              <a:t>Senate must approve all appointments</a:t>
            </a:r>
          </a:p>
          <a:p>
            <a:pPr lvl="1"/>
            <a:r>
              <a:rPr lang="en-US" dirty="0" smtClean="0"/>
              <a:t>Judges, Cabinet/Agency heads, Ambassadors</a:t>
            </a:r>
          </a:p>
          <a:p>
            <a:r>
              <a:rPr lang="en-US" dirty="0" smtClean="0"/>
              <a:t>Congress must declare war, approve long-term troop deployment</a:t>
            </a:r>
          </a:p>
          <a:p>
            <a:pPr lvl="1"/>
            <a:r>
              <a:rPr lang="en-US" dirty="0" smtClean="0"/>
              <a:t>War Powers Act of 1973: </a:t>
            </a:r>
            <a:r>
              <a:rPr lang="en-US" i="1" dirty="0" smtClean="0"/>
              <a:t>Why would Congress limit the power </a:t>
            </a:r>
            <a:br>
              <a:rPr lang="en-US" i="1" dirty="0" smtClean="0"/>
            </a:br>
            <a:r>
              <a:rPr lang="en-US" i="1" dirty="0" smtClean="0"/>
              <a:t>of the President to wage war after Vietnam?</a:t>
            </a:r>
          </a:p>
          <a:p>
            <a:r>
              <a:rPr lang="en-US" dirty="0" smtClean="0"/>
              <a:t>Must get sponsors for bills, Congress can override veto with 2/3 vote in both houses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annoytheleft.files.wordpress.com/2009/12/white-hous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Advisers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/>
              <a:t>What is the role of the Vice President?</a:t>
            </a:r>
          </a:p>
          <a:p>
            <a:r>
              <a:rPr lang="en-US" b="1" dirty="0" smtClean="0"/>
              <a:t>Cabinet</a:t>
            </a:r>
          </a:p>
          <a:p>
            <a:pPr lvl="1"/>
            <a:r>
              <a:rPr lang="en-US" dirty="0" smtClean="0"/>
              <a:t>Heads of Executive Departments</a:t>
            </a:r>
          </a:p>
          <a:p>
            <a:pPr lvl="2"/>
            <a:r>
              <a:rPr lang="en-US" dirty="0" smtClean="0"/>
              <a:t>Must be approved by Senate</a:t>
            </a:r>
          </a:p>
          <a:p>
            <a:pPr lvl="2"/>
            <a:r>
              <a:rPr lang="en-US" dirty="0" smtClean="0"/>
              <a:t>Sec. of State, Defense, and Treasury most powerful</a:t>
            </a:r>
          </a:p>
          <a:p>
            <a:r>
              <a:rPr lang="en-US" b="1" dirty="0" smtClean="0"/>
              <a:t>Executive Office of the President (EOP)</a:t>
            </a:r>
          </a:p>
          <a:p>
            <a:pPr lvl="1"/>
            <a:r>
              <a:rPr lang="en-US" dirty="0" smtClean="0"/>
              <a:t>White House Office</a:t>
            </a:r>
          </a:p>
          <a:p>
            <a:pPr lvl="2"/>
            <a:r>
              <a:rPr lang="en-US" dirty="0" smtClean="0"/>
              <a:t>Political appointees, closest advisers</a:t>
            </a:r>
          </a:p>
          <a:p>
            <a:pPr lvl="2"/>
            <a:r>
              <a:rPr lang="en-US" dirty="0" smtClean="0"/>
              <a:t>Chief of Staff most powerful, Press Secretary most visible</a:t>
            </a:r>
          </a:p>
          <a:p>
            <a:pPr lvl="1"/>
            <a:r>
              <a:rPr lang="en-US" dirty="0" smtClean="0"/>
              <a:t>Office of Management and Budget (OMB)</a:t>
            </a:r>
          </a:p>
          <a:p>
            <a:pPr lvl="2"/>
            <a:r>
              <a:rPr lang="en-US" dirty="0" smtClean="0"/>
              <a:t>Prepares the budget, matches proposals with goals of the administration</a:t>
            </a:r>
          </a:p>
          <a:p>
            <a:pPr lvl="1"/>
            <a:r>
              <a:rPr lang="en-US" dirty="0" smtClean="0"/>
              <a:t>National Security Council directs military and foreign policy</a:t>
            </a:r>
          </a:p>
          <a:p>
            <a:pPr lvl="2"/>
            <a:r>
              <a:rPr lang="en-US" dirty="0" smtClean="0"/>
              <a:t>Joint Chiefs of Staff, Sec of State and Defense, Director of CIA,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2.bp.blogspot.com/-jGSDT4xJvFc/TZkQQD9YcUI/AAAAAAAAE1U/5ifodrZa8t0/s320/men+and+women+stick+figur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lum bright="10000" contrast="-10000"/>
          </a:blip>
          <a:srcRect/>
          <a:stretch>
            <a:fillRect/>
          </a:stretch>
        </p:blipFill>
        <p:spPr bwMode="auto">
          <a:xfrm>
            <a:off x="-76200" y="4648200"/>
            <a:ext cx="2476500" cy="2476501"/>
          </a:xfrm>
          <a:prstGeom prst="rect">
            <a:avLst/>
          </a:prstGeom>
          <a:noFill/>
        </p:spPr>
      </p:pic>
      <p:pic>
        <p:nvPicPr>
          <p:cNvPr id="11" name="Picture 4" descr="http://2.bp.blogspot.com/-jGSDT4xJvFc/TZkQQD9YcUI/AAAAAAAAE1U/5ifodrZa8t0/s320/men+and+women+stick+figur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lum bright="10000" contrast="-10000"/>
          </a:blip>
          <a:srcRect/>
          <a:stretch>
            <a:fillRect/>
          </a:stretch>
        </p:blipFill>
        <p:spPr bwMode="auto">
          <a:xfrm>
            <a:off x="2171700" y="4648200"/>
            <a:ext cx="2476500" cy="2476501"/>
          </a:xfrm>
          <a:prstGeom prst="rect">
            <a:avLst/>
          </a:prstGeom>
          <a:noFill/>
        </p:spPr>
      </p:pic>
      <p:pic>
        <p:nvPicPr>
          <p:cNvPr id="10" name="Picture 4" descr="http://2.bp.blogspot.com/-jGSDT4xJvFc/TZkQQD9YcUI/AAAAAAAAE1U/5ifodrZa8t0/s320/men+and+women+stick+figur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lum bright="10000" contrast="-10000"/>
          </a:blip>
          <a:srcRect/>
          <a:stretch>
            <a:fillRect/>
          </a:stretch>
        </p:blipFill>
        <p:spPr bwMode="auto">
          <a:xfrm>
            <a:off x="4495800" y="4648200"/>
            <a:ext cx="2476500" cy="2476501"/>
          </a:xfrm>
          <a:prstGeom prst="rect">
            <a:avLst/>
          </a:prstGeom>
          <a:noFill/>
        </p:spPr>
      </p:pic>
      <p:pic>
        <p:nvPicPr>
          <p:cNvPr id="7" name="Picture 4" descr="http://2.bp.blogspot.com/-jGSDT4xJvFc/TZkQQD9YcUI/AAAAAAAAE1U/5ifodrZa8t0/s320/men+and+women+stick+figur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lum bright="10000" contrast="-10000"/>
          </a:blip>
          <a:srcRect/>
          <a:stretch>
            <a:fillRect/>
          </a:stretch>
        </p:blipFill>
        <p:spPr bwMode="auto">
          <a:xfrm>
            <a:off x="6819900" y="4648200"/>
            <a:ext cx="2476500" cy="24765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Bureaucracy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u="sng" dirty="0" smtClean="0"/>
              <a:t>Functions</a:t>
            </a:r>
          </a:p>
          <a:p>
            <a:pPr lvl="1"/>
            <a:r>
              <a:rPr lang="en-US" dirty="0" smtClean="0"/>
              <a:t>Develop specific rules and procedures based on new legislation</a:t>
            </a:r>
          </a:p>
          <a:p>
            <a:pPr lvl="1"/>
            <a:r>
              <a:rPr lang="en-US" dirty="0" smtClean="0"/>
              <a:t>Administer day-to-day operations such as delivering mail, sending out Social Security checks, and collecting taxes</a:t>
            </a:r>
          </a:p>
          <a:p>
            <a:pPr lvl="1"/>
            <a:r>
              <a:rPr lang="en-US" dirty="0" smtClean="0"/>
              <a:t>Regulate activities of companies, labor unions, airlines, nuclear power plants, etc.</a:t>
            </a:r>
          </a:p>
          <a:p>
            <a:pPr>
              <a:buNone/>
            </a:pPr>
            <a:r>
              <a:rPr lang="en-US" u="sng" dirty="0" smtClean="0"/>
              <a:t>Parts</a:t>
            </a:r>
          </a:p>
          <a:p>
            <a:pPr lvl="1"/>
            <a:r>
              <a:rPr lang="en-US" dirty="0" smtClean="0"/>
              <a:t>Executive Departments (under the Cabinet)</a:t>
            </a:r>
          </a:p>
          <a:p>
            <a:pPr lvl="1"/>
            <a:r>
              <a:rPr lang="en-US" dirty="0" smtClean="0"/>
              <a:t>Independent Agencies</a:t>
            </a:r>
          </a:p>
          <a:p>
            <a:pPr lvl="2"/>
            <a:r>
              <a:rPr lang="en-US" dirty="0" smtClean="0"/>
              <a:t>Executive Agencies (NASA), </a:t>
            </a:r>
            <a:r>
              <a:rPr lang="en-US" dirty="0" err="1" smtClean="0"/>
              <a:t>Gov’t</a:t>
            </a:r>
            <a:r>
              <a:rPr lang="en-US" dirty="0" smtClean="0"/>
              <a:t> Corporations (Post Service), and Regulatory Boards/Commissions (FCC)</a:t>
            </a:r>
          </a:p>
          <a:p>
            <a:pPr lvl="1"/>
            <a:r>
              <a:rPr lang="en-US" dirty="0" smtClean="0"/>
              <a:t>Civil Service Workers</a:t>
            </a:r>
          </a:p>
          <a:p>
            <a:pPr lvl="2"/>
            <a:r>
              <a:rPr lang="en-US" dirty="0" smtClean="0"/>
              <a:t>Federal government employees hired to work for a department or agency on a long-term basis</a:t>
            </a:r>
          </a:p>
          <a:p>
            <a:pPr lvl="2"/>
            <a:r>
              <a:rPr lang="en-US" dirty="0" smtClean="0"/>
              <a:t>Chosen based on the </a:t>
            </a:r>
            <a:r>
              <a:rPr lang="en-US" b="1" dirty="0" smtClean="0"/>
              <a:t>merit system</a:t>
            </a:r>
            <a:r>
              <a:rPr lang="en-US" dirty="0" smtClean="0"/>
              <a:t>, not political </a:t>
            </a:r>
            <a:r>
              <a:rPr lang="en-US" i="1" dirty="0" smtClean="0"/>
              <a:t>– why?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/>
                <a:gridCol w="2590800"/>
                <a:gridCol w="2895600"/>
                <a:gridCol w="2667000"/>
              </a:tblGrid>
              <a:tr h="8849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LEGISLATIVE</a:t>
                      </a:r>
                      <a:endParaRPr lang="en-US" sz="3200" b="1" dirty="0"/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EXECUTIVE</a:t>
                      </a:r>
                      <a:endParaRPr lang="en-US" sz="3200" b="1" dirty="0"/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JUDICIAL</a:t>
                      </a:r>
                      <a:endParaRPr lang="en-US" sz="3200" b="1" dirty="0"/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  <a:tr h="1991032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FEDERAL</a:t>
                      </a:r>
                      <a:endParaRPr lang="en-US" sz="3200" b="1" dirty="0"/>
                    </a:p>
                  </a:txBody>
                  <a:tcPr vert="vert27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U.S.</a:t>
                      </a:r>
                      <a:r>
                        <a:rPr lang="en-US" baseline="0" dirty="0" smtClean="0"/>
                        <a:t> Congress:</a:t>
                      </a:r>
                    </a:p>
                    <a:p>
                      <a:pPr algn="ctr"/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- Senate</a:t>
                      </a:r>
                    </a:p>
                    <a:p>
                      <a:pPr algn="ctr"/>
                      <a:r>
                        <a:rPr lang="en-US" baseline="0" dirty="0" smtClean="0"/>
                        <a:t>- House of Rep</a:t>
                      </a:r>
                      <a:endParaRPr lang="en-US" dirty="0"/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President, VP</a:t>
                      </a:r>
                    </a:p>
                    <a:p>
                      <a:pPr algn="ctr"/>
                      <a:r>
                        <a:rPr lang="en-US" dirty="0" smtClean="0"/>
                        <a:t>Cabinet</a:t>
                      </a:r>
                    </a:p>
                    <a:p>
                      <a:pPr algn="ctr"/>
                      <a:r>
                        <a:rPr lang="en-US" dirty="0" smtClean="0"/>
                        <a:t>Exec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Dept/Agencies</a:t>
                      </a:r>
                    </a:p>
                    <a:p>
                      <a:pPr algn="ctr"/>
                      <a:r>
                        <a:rPr lang="en-US" dirty="0" smtClean="0"/>
                        <a:t>Exec. Office</a:t>
                      </a:r>
                      <a:r>
                        <a:rPr lang="en-US" baseline="0" dirty="0" smtClean="0"/>
                        <a:t> of Pres. (EOP)</a:t>
                      </a:r>
                    </a:p>
                    <a:p>
                      <a:pPr algn="ctr"/>
                      <a:r>
                        <a:rPr lang="en-US" baseline="0" dirty="0" smtClean="0"/>
                        <a:t>Fed. Bureaucracy</a:t>
                      </a:r>
                      <a:endParaRPr lang="en-US" dirty="0"/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U.S. Supreme</a:t>
                      </a:r>
                      <a:r>
                        <a:rPr lang="en-US" baseline="0" dirty="0" smtClean="0"/>
                        <a:t> Ct</a:t>
                      </a:r>
                    </a:p>
                    <a:p>
                      <a:pPr algn="ctr"/>
                      <a:r>
                        <a:rPr lang="en-US" baseline="0" dirty="0" smtClean="0"/>
                        <a:t>Circuit </a:t>
                      </a:r>
                      <a:r>
                        <a:rPr lang="en-US" baseline="0" dirty="0" err="1" smtClean="0"/>
                        <a:t>Cts</a:t>
                      </a:r>
                      <a:r>
                        <a:rPr lang="en-US" baseline="0" dirty="0" smtClean="0"/>
                        <a:t> of Appeals</a:t>
                      </a:r>
                    </a:p>
                    <a:p>
                      <a:pPr algn="ctr"/>
                      <a:r>
                        <a:rPr lang="en-US" baseline="0" dirty="0" smtClean="0"/>
                        <a:t>District Courts</a:t>
                      </a: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</a:tr>
              <a:tr h="1991032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STATE</a:t>
                      </a:r>
                      <a:endParaRPr lang="en-US" sz="3200" b="1" dirty="0"/>
                    </a:p>
                  </a:txBody>
                  <a:tcPr vert="vert27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N.C. General Assembly: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>
                        <a:buFontTx/>
                        <a:buChar char="-"/>
                      </a:pPr>
                      <a:r>
                        <a:rPr lang="en-US" baseline="0" dirty="0" smtClean="0"/>
                        <a:t>Senate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en-US" baseline="0" dirty="0" smtClean="0"/>
                        <a:t> House of Rep</a:t>
                      </a:r>
                      <a:endParaRPr lang="en-US" dirty="0"/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Governor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N.C. Councils of State</a:t>
                      </a:r>
                    </a:p>
                    <a:p>
                      <a:pPr algn="ctr"/>
                      <a:r>
                        <a:rPr lang="en-US" dirty="0" smtClean="0"/>
                        <a:t>Lt.</a:t>
                      </a:r>
                      <a:r>
                        <a:rPr lang="en-US" baseline="0" dirty="0" smtClean="0"/>
                        <a:t> Gov</a:t>
                      </a:r>
                    </a:p>
                    <a:p>
                      <a:pPr algn="ctr"/>
                      <a:r>
                        <a:rPr lang="en-US" baseline="0" dirty="0" smtClean="0"/>
                        <a:t>Cabinet</a:t>
                      </a:r>
                      <a:endParaRPr lang="en-US" dirty="0"/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N.C. Supreme Ct</a:t>
                      </a:r>
                    </a:p>
                    <a:p>
                      <a:pPr algn="ctr"/>
                      <a:r>
                        <a:rPr lang="en-US" dirty="0" smtClean="0"/>
                        <a:t>Court of Appeals</a:t>
                      </a:r>
                    </a:p>
                    <a:p>
                      <a:pPr algn="ctr"/>
                      <a:r>
                        <a:rPr lang="en-US" dirty="0" smtClean="0"/>
                        <a:t>Superior</a:t>
                      </a:r>
                      <a:r>
                        <a:rPr lang="en-US" baseline="0" dirty="0" smtClean="0"/>
                        <a:t> Courts</a:t>
                      </a:r>
                    </a:p>
                    <a:p>
                      <a:pPr algn="ctr"/>
                      <a:r>
                        <a:rPr lang="en-US" baseline="0" dirty="0" smtClean="0"/>
                        <a:t>District Courts</a:t>
                      </a:r>
                      <a:endParaRPr lang="en-US" dirty="0" smtClean="0"/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</a:tr>
              <a:tr h="1991032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LOCAL</a:t>
                      </a:r>
                      <a:endParaRPr lang="en-US" sz="3200" b="1" dirty="0"/>
                    </a:p>
                  </a:txBody>
                  <a:tcPr vert="vert27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Municipal: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Council, Mayor</a:t>
                      </a:r>
                    </a:p>
                    <a:p>
                      <a:pPr algn="ctr"/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County:</a:t>
                      </a:r>
                    </a:p>
                    <a:p>
                      <a:pPr algn="ctr"/>
                      <a:r>
                        <a:rPr lang="en-US" baseline="0" dirty="0" smtClean="0"/>
                        <a:t>Board of Commissioners</a:t>
                      </a: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Municipal: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Manager, Police Chief</a:t>
                      </a:r>
                    </a:p>
                    <a:p>
                      <a:pPr algn="ctr"/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County:</a:t>
                      </a:r>
                    </a:p>
                    <a:p>
                      <a:pPr algn="ctr"/>
                      <a:r>
                        <a:rPr lang="en-US" baseline="0" dirty="0" smtClean="0"/>
                        <a:t>Manager, Sheriff</a:t>
                      </a: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Run</a:t>
                      </a:r>
                      <a:r>
                        <a:rPr lang="en-US" i="1" baseline="0" dirty="0" smtClean="0"/>
                        <a:t> at local level on behalf of the state:</a:t>
                      </a:r>
                    </a:p>
                    <a:p>
                      <a:pPr algn="ctr"/>
                      <a:endParaRPr lang="en-US" i="1" baseline="0" dirty="0" smtClean="0"/>
                    </a:p>
                    <a:p>
                      <a:pPr algn="ctr">
                        <a:buFontTx/>
                        <a:buChar char="-"/>
                      </a:pPr>
                      <a:r>
                        <a:rPr lang="en-US" baseline="0" dirty="0" smtClean="0"/>
                        <a:t> District Attorney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en-US" baseline="0" dirty="0" smtClean="0"/>
                        <a:t> Lower court judges</a:t>
                      </a:r>
                      <a:endParaRPr lang="en-US" dirty="0"/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N.C. Executive Branch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1524000" y="2209800"/>
            <a:ext cx="1981200" cy="14478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Cabinet</a:t>
            </a:r>
          </a:p>
          <a:p>
            <a:pPr algn="ctr"/>
            <a:r>
              <a:rPr lang="en-US" sz="1200" dirty="0" smtClean="0"/>
              <a:t>(Secretaries)</a:t>
            </a:r>
          </a:p>
          <a:p>
            <a:pPr algn="ctr"/>
            <a:endParaRPr lang="en-US" dirty="0"/>
          </a:p>
        </p:txBody>
      </p:sp>
      <p:sp>
        <p:nvSpPr>
          <p:cNvPr id="6" name="Trapezoid 5"/>
          <p:cNvSpPr/>
          <p:nvPr/>
        </p:nvSpPr>
        <p:spPr>
          <a:xfrm>
            <a:off x="304800" y="4038600"/>
            <a:ext cx="4343400" cy="1905000"/>
          </a:xfrm>
          <a:prstGeom prst="trapezoid">
            <a:avLst>
              <a:gd name="adj" fmla="val 5810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Departments</a:t>
            </a:r>
          </a:p>
          <a:p>
            <a:pPr algn="ctr"/>
            <a:r>
              <a:rPr lang="en-US" sz="1400" dirty="0" smtClean="0"/>
              <a:t>(Commerce, Health and Human Resources, Transportation, Public Safety, Board of Education, etc.)</a:t>
            </a:r>
          </a:p>
          <a:p>
            <a:pPr algn="ctr"/>
            <a:endParaRPr lang="en-US" sz="1600" dirty="0" smtClean="0"/>
          </a:p>
        </p:txBody>
      </p:sp>
      <p:sp>
        <p:nvSpPr>
          <p:cNvPr id="7" name="Down Arrow 6"/>
          <p:cNvSpPr/>
          <p:nvPr/>
        </p:nvSpPr>
        <p:spPr>
          <a:xfrm>
            <a:off x="2286000" y="3657600"/>
            <a:ext cx="381000" cy="3810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2514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Appointed by Gov.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24000" y="1447800"/>
            <a:ext cx="2057400" cy="609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Governor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8800" y="2286000"/>
            <a:ext cx="25146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Council of State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38800" y="2819400"/>
            <a:ext cx="2514600" cy="2133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Lt. Governor</a:t>
            </a:r>
          </a:p>
          <a:p>
            <a:pPr algn="ctr"/>
            <a:r>
              <a:rPr lang="en-US" sz="1400" dirty="0" smtClean="0"/>
              <a:t>Sec. of State</a:t>
            </a:r>
          </a:p>
          <a:p>
            <a:pPr algn="ctr"/>
            <a:r>
              <a:rPr lang="en-US" sz="1400" dirty="0" smtClean="0"/>
              <a:t>Attorney General</a:t>
            </a:r>
          </a:p>
          <a:p>
            <a:pPr algn="ctr"/>
            <a:r>
              <a:rPr lang="en-US" sz="1400" dirty="0" smtClean="0"/>
              <a:t>Superintendent of Schools</a:t>
            </a:r>
          </a:p>
          <a:p>
            <a:pPr algn="ctr"/>
            <a:r>
              <a:rPr lang="en-US" sz="1400" dirty="0" smtClean="0"/>
              <a:t>State Auditor</a:t>
            </a:r>
          </a:p>
          <a:p>
            <a:pPr algn="ctr"/>
            <a:r>
              <a:rPr lang="en-US" sz="1400" dirty="0" smtClean="0"/>
              <a:t>State Treasurer</a:t>
            </a:r>
          </a:p>
          <a:p>
            <a:pPr algn="ctr"/>
            <a:r>
              <a:rPr lang="en-US" sz="1400" dirty="0" smtClean="0"/>
              <a:t>Commissioner of Labor</a:t>
            </a:r>
          </a:p>
          <a:p>
            <a:pPr algn="ctr"/>
            <a:r>
              <a:rPr lang="en-US" sz="1400" dirty="0" smtClean="0"/>
              <a:t>Commissioner of Agriculture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38800" y="5334000"/>
            <a:ext cx="2514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Departments and Agencies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6705600" y="4953000"/>
            <a:ext cx="381000" cy="3810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638800" y="1524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Elected independently from Governor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657600" y="1905000"/>
            <a:ext cx="1828800" cy="609600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039764">
            <a:off x="3577068" y="217038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3">
                    <a:lumMod val="50000"/>
                  </a:schemeClr>
                </a:solidFill>
              </a:rPr>
              <a:t>Chairperson of Council</a:t>
            </a:r>
            <a:endParaRPr lang="en-US" sz="14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0" y="622929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What are the pros and cons of our state’s divided executive branch?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 animBg="1"/>
      <p:bldP spid="12" grpId="0" animBg="1"/>
      <p:bldP spid="14" grpId="0" animBg="1"/>
      <p:bldP spid="15" grpId="0" animBg="1"/>
      <p:bldP spid="16" grpId="0" animBg="1"/>
      <p:bldP spid="17" grpId="0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arm5.static.flickr.com/4023/4600351593_8b85e5d3f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30000" contrast="-40000"/>
          </a:blip>
          <a:srcRect r="10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EBD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Executives</a:t>
            </a:r>
            <a:endParaRPr lang="en-US" b="1" dirty="0">
              <a:solidFill>
                <a:srgbClr val="9EBD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NC, mayors have almost no executive power and serve mainly as the chairperson of the city/town council (“weak mayor” system)</a:t>
            </a:r>
          </a:p>
          <a:p>
            <a:pPr lvl="1"/>
            <a:r>
              <a:rPr lang="en-US" i="1" dirty="0" smtClean="0"/>
              <a:t>Why might this form of government developed over time to replace the strong executive mayor system?</a:t>
            </a:r>
            <a:endParaRPr lang="en-US" i="1" dirty="0"/>
          </a:p>
          <a:p>
            <a:r>
              <a:rPr lang="en-US" dirty="0" smtClean="0"/>
              <a:t>So in NC municipalities and counties, the executive is a </a:t>
            </a:r>
            <a:r>
              <a:rPr lang="en-US" b="1" dirty="0" smtClean="0"/>
              <a:t>Manager </a:t>
            </a:r>
            <a:r>
              <a:rPr lang="en-US" dirty="0" smtClean="0"/>
              <a:t>is hired by the council/board to carry out local laws and head executive departments</a:t>
            </a:r>
          </a:p>
          <a:p>
            <a:pPr lvl="1"/>
            <a:r>
              <a:rPr lang="en-US" i="1" dirty="0" smtClean="0"/>
              <a:t>What are the pros/cons of this system?</a:t>
            </a:r>
          </a:p>
          <a:p>
            <a:r>
              <a:rPr lang="en-US" dirty="0" smtClean="0"/>
              <a:t>The head of law enforcement for a municipality is the </a:t>
            </a:r>
            <a:r>
              <a:rPr lang="en-US" b="1" dirty="0" smtClean="0"/>
              <a:t>Chief of Police </a:t>
            </a:r>
            <a:r>
              <a:rPr lang="en-US" dirty="0" smtClean="0"/>
              <a:t>(hired by council) and for a county is the </a:t>
            </a:r>
            <a:r>
              <a:rPr lang="en-US" b="1" dirty="0" smtClean="0"/>
              <a:t>Sheriff</a:t>
            </a:r>
            <a:r>
              <a:rPr lang="en-US" dirty="0" smtClean="0"/>
              <a:t> (elected by voters)</a:t>
            </a:r>
          </a:p>
          <a:p>
            <a:pPr lvl="1"/>
            <a:r>
              <a:rPr lang="en-US" i="1" dirty="0" smtClean="0"/>
              <a:t>Why elect the sheriff?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Shared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Legislative</a:t>
            </a:r>
            <a:r>
              <a:rPr lang="en-US" b="1" dirty="0" smtClean="0"/>
              <a:t> </a:t>
            </a:r>
            <a:r>
              <a:rPr lang="en-US" sz="3600" b="1" dirty="0" smtClean="0"/>
              <a:t>&amp;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Executive</a:t>
            </a:r>
            <a:r>
              <a:rPr lang="en-US" b="1" dirty="0" smtClean="0"/>
              <a:t> Powers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228600" y="1447800"/>
            <a:ext cx="5105400" cy="4953000"/>
          </a:xfrm>
          <a:prstGeom prst="ellipse">
            <a:avLst/>
          </a:prstGeom>
          <a:solidFill>
            <a:srgbClr val="336699">
              <a:alpha val="49804"/>
            </a:srgb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Congress creates and funds 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the  military, approves long-term troop use, declares war, and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approves treaties</a:t>
            </a: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Congress, General Assembly, 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and local Councils/Boards 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approve budgets, make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laws that determine how to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spend tax money</a:t>
            </a: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10000" y="1447800"/>
            <a:ext cx="5105400" cy="4953000"/>
          </a:xfrm>
          <a:prstGeom prst="ellipse">
            <a:avLst/>
          </a:prstGeom>
          <a:solidFill>
            <a:schemeClr val="accent3">
              <a:lumMod val="75000"/>
              <a:alpha val="50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President commands 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the military, deploys troops, 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negotiates treaties, can ask 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for a war declaration</a:t>
            </a:r>
          </a:p>
          <a:p>
            <a:pPr algn="r"/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President, Governor, and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local Managers propose 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budgets, make decisions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about money allocated to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programs and agencies</a:t>
            </a:r>
          </a:p>
          <a:p>
            <a:pPr algn="r"/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0" y="2667000"/>
            <a:ext cx="1600200" cy="30162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WAR</a:t>
            </a:r>
          </a:p>
          <a:p>
            <a:pPr algn="ctr"/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(expressed)</a:t>
            </a:r>
          </a:p>
          <a:p>
            <a:pPr algn="ctr"/>
            <a:endParaRPr lang="en-US" sz="12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2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BUDGET</a:t>
            </a:r>
          </a:p>
          <a:p>
            <a:pPr algn="ctr"/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(concurrent)</a:t>
            </a:r>
          </a:p>
          <a:p>
            <a:pPr algn="ctr"/>
            <a:endParaRPr lang="en-US" sz="2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Court System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 smtClean="0"/>
              <a:t>Jurisdiction</a:t>
            </a:r>
            <a:r>
              <a:rPr lang="en-US" dirty="0" smtClean="0"/>
              <a:t> = authority to hear and decide a case</a:t>
            </a:r>
          </a:p>
          <a:p>
            <a:pPr lvl="1"/>
            <a:r>
              <a:rPr lang="en-US" b="1" dirty="0" smtClean="0"/>
              <a:t>Exclusive</a:t>
            </a:r>
            <a:r>
              <a:rPr lang="en-US" dirty="0" smtClean="0"/>
              <a:t>: Only federal courts can hear these cases</a:t>
            </a:r>
          </a:p>
          <a:p>
            <a:pPr lvl="2"/>
            <a:r>
              <a:rPr lang="en-US" i="1" dirty="0" smtClean="0"/>
              <a:t>Example?</a:t>
            </a:r>
          </a:p>
          <a:p>
            <a:pPr lvl="1"/>
            <a:r>
              <a:rPr lang="en-US" b="1" dirty="0" smtClean="0"/>
              <a:t>Concurrent</a:t>
            </a:r>
            <a:r>
              <a:rPr lang="en-US" dirty="0" smtClean="0"/>
              <a:t>: Federal and state courts can hear</a:t>
            </a:r>
          </a:p>
          <a:p>
            <a:pPr lvl="2"/>
            <a:r>
              <a:rPr lang="en-US" i="1" dirty="0" smtClean="0"/>
              <a:t>Example?</a:t>
            </a:r>
          </a:p>
          <a:p>
            <a:pPr lvl="1"/>
            <a:r>
              <a:rPr lang="en-US" b="1" dirty="0" smtClean="0"/>
              <a:t>Original</a:t>
            </a:r>
            <a:r>
              <a:rPr lang="en-US" dirty="0" smtClean="0"/>
              <a:t>: Hear case for first time</a:t>
            </a:r>
          </a:p>
          <a:p>
            <a:pPr lvl="1"/>
            <a:r>
              <a:rPr lang="en-US" b="1" dirty="0" smtClean="0"/>
              <a:t>Appellate</a:t>
            </a:r>
            <a:r>
              <a:rPr lang="en-US" dirty="0" smtClean="0"/>
              <a:t>: Hear cases when lower court decision is challenged (can uphold/reverse the decision, or remand back to lower court to be tried again)</a:t>
            </a:r>
          </a:p>
          <a:p>
            <a:r>
              <a:rPr lang="en-US" dirty="0" smtClean="0"/>
              <a:t>Judges are appointed by President</a:t>
            </a:r>
          </a:p>
          <a:p>
            <a:pPr lvl="1"/>
            <a:r>
              <a:rPr lang="en-US" i="1" dirty="0" smtClean="0"/>
              <a:t>Who approves the appointment?</a:t>
            </a:r>
          </a:p>
          <a:p>
            <a:pPr lvl="1"/>
            <a:r>
              <a:rPr lang="en-US" dirty="0" smtClean="0"/>
              <a:t>Lifetime appointment (can retire or be impeached)</a:t>
            </a:r>
          </a:p>
          <a:p>
            <a:r>
              <a:rPr lang="en-US" i="1" dirty="0" smtClean="0"/>
              <a:t>Review: what is a precedent?</a:t>
            </a:r>
          </a:p>
          <a:p>
            <a:pPr lvl="1"/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457200"/>
          <a:ext cx="8534401" cy="6096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81908"/>
                <a:gridCol w="2063262"/>
                <a:gridCol w="4689231"/>
              </a:tblGrid>
              <a:tr h="102538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Hierarchy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Jurisdiction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Major Examples of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Cases</a:t>
                      </a:r>
                      <a:endParaRPr lang="en-US" sz="2400" dirty="0"/>
                    </a:p>
                  </a:txBody>
                  <a:tcPr anchor="ctr" anchorCtr="1"/>
                </a:tc>
              </a:tr>
              <a:tr h="2001464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U.S. Supreme </a:t>
                      </a:r>
                      <a:br>
                        <a:rPr lang="en-US" sz="2000" baseline="0" dirty="0" smtClean="0"/>
                      </a:br>
                      <a:r>
                        <a:rPr lang="en-US" sz="2000" baseline="0" dirty="0" smtClean="0"/>
                        <a:t>Court  (1)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Appellate</a:t>
                      </a:r>
                      <a:br>
                        <a:rPr lang="en-US" baseline="0" dirty="0" smtClean="0"/>
                      </a:b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Limited original</a:t>
                      </a:r>
                      <a:br>
                        <a:rPr lang="en-US" baseline="0" dirty="0" smtClean="0"/>
                      </a:br>
                      <a:r>
                        <a:rPr lang="en-US" sz="1600" baseline="0" dirty="0" smtClean="0"/>
                        <a:t>(disputes between states, diplomats)</a:t>
                      </a:r>
                      <a:endParaRPr lang="en-US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dirty="0" smtClean="0"/>
                        <a:t>Cases</a:t>
                      </a:r>
                      <a:r>
                        <a:rPr lang="en-US" baseline="0" dirty="0" smtClean="0"/>
                        <a:t> involving final interpretation of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the U.S. Constitution </a:t>
                      </a:r>
                      <a:r>
                        <a:rPr lang="en-US" sz="1600" i="1" baseline="0" dirty="0" smtClean="0"/>
                        <a:t>(examples?)</a:t>
                      </a:r>
                      <a:endParaRPr lang="en-US" i="1" baseline="0" dirty="0" smtClean="0"/>
                    </a:p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dirty="0" smtClean="0"/>
                        <a:t>Disputes between states </a:t>
                      </a:r>
                      <a:r>
                        <a:rPr lang="en-US" sz="1600" i="1" dirty="0" smtClean="0"/>
                        <a:t>(examples?)</a:t>
                      </a:r>
                      <a:endParaRPr lang="en-US" i="1" dirty="0" smtClean="0"/>
                    </a:p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dirty="0" smtClean="0"/>
                        <a:t>Cases involving foreign diplomats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dirty="0" smtClean="0"/>
                        <a:t>Appeals of decisions</a:t>
                      </a:r>
                      <a:r>
                        <a:rPr lang="en-US" baseline="0" dirty="0" smtClean="0"/>
                        <a:t> made by </a:t>
                      </a:r>
                      <a:r>
                        <a:rPr lang="en-US" dirty="0" smtClean="0"/>
                        <a:t>Circuit Courts</a:t>
                      </a:r>
                      <a:endParaRPr lang="en-US" dirty="0"/>
                    </a:p>
                  </a:txBody>
                  <a:tcPr anchor="ctr"/>
                </a:tc>
              </a:tr>
              <a:tr h="1040309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Circuit </a:t>
                      </a:r>
                      <a:r>
                        <a:rPr lang="en-US" sz="2000" baseline="0" dirty="0" err="1" smtClean="0"/>
                        <a:t>Cts</a:t>
                      </a:r>
                      <a:r>
                        <a:rPr lang="en-US" sz="2000" baseline="0" dirty="0" smtClean="0"/>
                        <a:t> of Appeals  (13)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Appellate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Appeals of decisions made by District</a:t>
                      </a:r>
                      <a:r>
                        <a:rPr lang="en-US" baseline="0" dirty="0" smtClean="0"/>
                        <a:t> Courts</a:t>
                      </a:r>
                      <a:endParaRPr lang="en-US" dirty="0"/>
                    </a:p>
                  </a:txBody>
                  <a:tcPr anchor="ctr"/>
                </a:tc>
              </a:tr>
              <a:tr h="2028846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Federal District </a:t>
                      </a:r>
                      <a:br>
                        <a:rPr lang="en-US" sz="2000" baseline="0" dirty="0" smtClean="0"/>
                      </a:br>
                      <a:r>
                        <a:rPr lang="en-US" sz="2000" baseline="0" dirty="0" smtClean="0"/>
                        <a:t>Courts  (94)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Original</a:t>
                      </a:r>
                      <a:br>
                        <a:rPr lang="en-US" dirty="0" smtClean="0"/>
                      </a:br>
                      <a:endParaRPr lang="en-US" dirty="0" smtClean="0"/>
                    </a:p>
                    <a:p>
                      <a:r>
                        <a:rPr lang="en-US" sz="1600" dirty="0" smtClean="0"/>
                        <a:t>(Only level</a:t>
                      </a:r>
                      <a:r>
                        <a:rPr lang="en-US" sz="1600" baseline="0" dirty="0" smtClean="0"/>
                        <a:t> in the federal court system to hear testimony and include juries)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/>
                        <a:t>Criminal violations of federal laws </a:t>
                      </a:r>
                      <a:r>
                        <a:rPr lang="en-US" sz="1600" i="1" dirty="0" smtClean="0"/>
                        <a:t>(examples?)</a:t>
                      </a:r>
                      <a:endParaRPr lang="en-US" i="1" dirty="0" smtClean="0"/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i="0" dirty="0" smtClean="0"/>
                        <a:t>Civil</a:t>
                      </a:r>
                      <a:r>
                        <a:rPr lang="en-US" i="0" baseline="0" dirty="0" smtClean="0"/>
                        <a:t> lawsuits between parties from different states or against the federal </a:t>
                      </a:r>
                      <a:r>
                        <a:rPr lang="en-US" i="0" baseline="0" dirty="0" err="1" smtClean="0"/>
                        <a:t>gov’t</a:t>
                      </a:r>
                      <a:r>
                        <a:rPr lang="en-US" i="0" baseline="0" dirty="0" smtClean="0"/>
                        <a:t> </a:t>
                      </a:r>
                      <a:r>
                        <a:rPr lang="en-US" sz="1600" i="1" baseline="0" dirty="0" smtClean="0"/>
                        <a:t>(examples?)</a:t>
                      </a:r>
                      <a:endParaRPr lang="en-US" i="1" baseline="0" dirty="0" smtClean="0"/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i="0" baseline="0" dirty="0" smtClean="0"/>
                        <a:t>Cases involving foreign </a:t>
                      </a:r>
                      <a:r>
                        <a:rPr lang="en-US" i="0" baseline="0" dirty="0" err="1" smtClean="0"/>
                        <a:t>gov’ts</a:t>
                      </a:r>
                      <a:r>
                        <a:rPr lang="en-US" i="0" baseline="0" dirty="0" smtClean="0"/>
                        <a:t> or international waters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a.scpr.org/i/8a912892c72f6b6f2d8e78622e038e0a/40764-fou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40000" contrast="-40000"/>
          </a:blip>
          <a:srcRect l="9696" r="29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U.S. Supreme Court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Judicial review was first established in the Supreme Court case </a:t>
            </a:r>
            <a:r>
              <a:rPr lang="en-US" b="1" dirty="0" err="1" smtClean="0"/>
              <a:t>Marbury</a:t>
            </a:r>
            <a:r>
              <a:rPr lang="en-US" b="1" dirty="0" smtClean="0"/>
              <a:t> v. Madison</a:t>
            </a:r>
          </a:p>
          <a:p>
            <a:pPr lvl="1"/>
            <a:r>
              <a:rPr lang="en-US" i="1" dirty="0" smtClean="0"/>
              <a:t>Review: What is the power of judicial review?</a:t>
            </a:r>
          </a:p>
          <a:p>
            <a:pPr lvl="1"/>
            <a:r>
              <a:rPr lang="en-US" i="1" dirty="0" smtClean="0"/>
              <a:t>What branches/levels of government are subject to judicial review – examples?</a:t>
            </a:r>
            <a:br>
              <a:rPr lang="en-US" i="1" dirty="0" smtClean="0"/>
            </a:br>
            <a:endParaRPr lang="en-US" i="1" dirty="0" smtClean="0"/>
          </a:p>
          <a:p>
            <a:r>
              <a:rPr lang="en-US" dirty="0" smtClean="0"/>
              <a:t>Limits on the Court’s power:</a:t>
            </a:r>
          </a:p>
          <a:p>
            <a:pPr lvl="1"/>
            <a:r>
              <a:rPr lang="en-US" dirty="0" smtClean="0"/>
              <a:t>Depends on executive officials at all levels to enforce its decisions (Ex. Brown v. Board of Ed)</a:t>
            </a:r>
          </a:p>
          <a:p>
            <a:pPr lvl="1"/>
            <a:r>
              <a:rPr lang="en-US" dirty="0" smtClean="0"/>
              <a:t>Congress can get around a ruling by passing a new law or adopting a new amendment to the Constitution</a:t>
            </a:r>
          </a:p>
          <a:p>
            <a:pPr lvl="1"/>
            <a:r>
              <a:rPr lang="en-US" dirty="0" smtClean="0"/>
              <a:t>Can only rule on cases that involve federal questions and come to it through the appeals process</a:t>
            </a:r>
          </a:p>
          <a:p>
            <a:pPr lvl="1"/>
            <a:r>
              <a:rPr lang="en-US" dirty="0" smtClean="0"/>
              <a:t>Justices are appointed by President, approved by Senate, can be impeached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Lawyers </a:t>
            </a:r>
            <a:r>
              <a:rPr lang="en-US" dirty="0" smtClean="0"/>
              <a:t>only present written and oral arguments, answer questions from justices</a:t>
            </a:r>
          </a:p>
          <a:p>
            <a:r>
              <a:rPr lang="en-US" dirty="0" smtClean="0"/>
              <a:t>Justices meet in conferences to discuss</a:t>
            </a:r>
          </a:p>
          <a:p>
            <a:pPr lvl="1"/>
            <a:r>
              <a:rPr lang="en-US" dirty="0" smtClean="0"/>
              <a:t>Consider precedents, changing social conditions, and differing legal views </a:t>
            </a:r>
            <a:r>
              <a:rPr lang="en-US" i="1" dirty="0" smtClean="0"/>
              <a:t>– current examples?</a:t>
            </a:r>
          </a:p>
          <a:p>
            <a:r>
              <a:rPr lang="en-US" dirty="0" smtClean="0"/>
              <a:t>Justices write their </a:t>
            </a:r>
            <a:r>
              <a:rPr lang="en-US" b="1" dirty="0" smtClean="0"/>
              <a:t>Opinions</a:t>
            </a:r>
          </a:p>
          <a:p>
            <a:pPr lvl="1"/>
            <a:r>
              <a:rPr lang="en-US" b="1" dirty="0" smtClean="0"/>
              <a:t>Majority</a:t>
            </a:r>
            <a:r>
              <a:rPr lang="en-US" dirty="0" smtClean="0"/>
              <a:t>: Official explanation of final decision</a:t>
            </a:r>
          </a:p>
          <a:p>
            <a:pPr lvl="1"/>
            <a:r>
              <a:rPr lang="en-US" b="1" dirty="0" smtClean="0"/>
              <a:t>Dissenting</a:t>
            </a:r>
            <a:r>
              <a:rPr lang="en-US" dirty="0" smtClean="0"/>
              <a:t>: A justice may choose to explain why he/she disagrees with the decision </a:t>
            </a:r>
            <a:r>
              <a:rPr lang="en-US" i="1" dirty="0" smtClean="0"/>
              <a:t>– why?</a:t>
            </a:r>
          </a:p>
          <a:p>
            <a:r>
              <a:rPr lang="en-US" dirty="0" smtClean="0"/>
              <a:t>After the announcement, all lower courts must use the decision as the new precedent in similar cases (</a:t>
            </a:r>
            <a:r>
              <a:rPr lang="en-US" i="1" dirty="0" smtClean="0"/>
              <a:t>stare </a:t>
            </a:r>
            <a:r>
              <a:rPr lang="en-US" i="1" dirty="0" err="1" smtClean="0"/>
              <a:t>decisis</a:t>
            </a:r>
            <a:r>
              <a:rPr lang="en-US" i="1" dirty="0" smtClean="0"/>
              <a:t> </a:t>
            </a:r>
            <a:r>
              <a:rPr lang="en-US" dirty="0" smtClean="0"/>
              <a:t>– let the decision stand)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Decisions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N.C. Courts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1447800"/>
            <a:ext cx="4419600" cy="99060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N.C. Supreme Court</a:t>
            </a:r>
          </a:p>
          <a:p>
            <a:pPr algn="ctr"/>
            <a:r>
              <a:rPr lang="en-US" dirty="0" smtClean="0"/>
              <a:t>Highest appeals, death penalty cases</a:t>
            </a:r>
          </a:p>
          <a:p>
            <a:pPr algn="ctr"/>
            <a:r>
              <a:rPr lang="en-US" dirty="0" smtClean="0"/>
              <a:t>state constitution/law interpretation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67000" y="3124200"/>
            <a:ext cx="3810000" cy="99060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N.C. Court of Appeals</a:t>
            </a:r>
          </a:p>
          <a:p>
            <a:pPr algn="ctr"/>
            <a:r>
              <a:rPr lang="en-US" dirty="0" smtClean="0"/>
              <a:t>Trial court appeals for new verdict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5029200" y="4724400"/>
            <a:ext cx="3124200" cy="99060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Superior Courts</a:t>
            </a:r>
          </a:p>
          <a:p>
            <a:pPr algn="ctr"/>
            <a:r>
              <a:rPr lang="en-US" sz="1600" dirty="0" smtClean="0"/>
              <a:t>MAJOR civil suits and </a:t>
            </a:r>
            <a:br>
              <a:rPr lang="en-US" sz="1600" dirty="0" smtClean="0"/>
            </a:br>
            <a:r>
              <a:rPr lang="en-US" sz="1600" dirty="0" smtClean="0"/>
              <a:t>felony trial courts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990600" y="5029200"/>
            <a:ext cx="3352800" cy="99060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District Courts</a:t>
            </a:r>
          </a:p>
          <a:p>
            <a:pPr algn="ctr"/>
            <a:r>
              <a:rPr lang="en-US" sz="1600" dirty="0" smtClean="0"/>
              <a:t>MINOR </a:t>
            </a:r>
            <a:r>
              <a:rPr lang="en-US" sz="1600" dirty="0" smtClean="0"/>
              <a:t>civil and criminal </a:t>
            </a:r>
            <a:r>
              <a:rPr lang="en-US" sz="1600" dirty="0" smtClean="0"/>
              <a:t>cases, juvenile </a:t>
            </a:r>
            <a:r>
              <a:rPr lang="en-US" sz="1600" dirty="0" smtClean="0"/>
              <a:t>cases, </a:t>
            </a:r>
            <a:r>
              <a:rPr lang="en-US" sz="1600" dirty="0" smtClean="0"/>
              <a:t>search/arrest warrants</a:t>
            </a:r>
            <a:endParaRPr lang="en-US" sz="1600" dirty="0"/>
          </a:p>
        </p:txBody>
      </p:sp>
      <p:sp>
        <p:nvSpPr>
          <p:cNvPr id="8" name="Up Arrow 7"/>
          <p:cNvSpPr/>
          <p:nvPr/>
        </p:nvSpPr>
        <p:spPr>
          <a:xfrm>
            <a:off x="4419600" y="2514600"/>
            <a:ext cx="381000" cy="609600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3352800" y="4191000"/>
            <a:ext cx="381000" cy="838200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5562600" y="4191000"/>
            <a:ext cx="381000" cy="533400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10400" y="12954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When could a case go higher than the N.C. Supreme Ct? 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2866072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Every state level judge in NC is elected, not appointed – why?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95400" y="6172200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Other judicial officers: District Attorneys, Magistrates, Public Defenders</a:t>
            </a:r>
            <a:endParaRPr lang="en-US" sz="1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N.C. Landmark Cases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8" name="Picture 4" descr="http://www.aoc.state.nc.us/www/images/scseal3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40000" contrast="-40000"/>
          </a:blip>
          <a:srcRect/>
          <a:stretch>
            <a:fillRect/>
          </a:stretch>
        </p:blipFill>
        <p:spPr bwMode="auto">
          <a:xfrm>
            <a:off x="5105400" y="1524000"/>
            <a:ext cx="3333750" cy="329565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State v. Mann (1830)</a:t>
            </a:r>
          </a:p>
          <a:p>
            <a:pPr lvl="1"/>
            <a:r>
              <a:rPr lang="en-US" dirty="0" smtClean="0"/>
              <a:t>Mann was a slaveholder arrested for beating an enslaved woman</a:t>
            </a:r>
          </a:p>
          <a:p>
            <a:pPr lvl="1"/>
            <a:r>
              <a:rPr lang="en-US" dirty="0" smtClean="0"/>
              <a:t>The NC Supreme Court overturned his arrest based on interpretation of the NC Constitution</a:t>
            </a:r>
          </a:p>
          <a:p>
            <a:pPr lvl="1"/>
            <a:r>
              <a:rPr lang="en-US" i="1" dirty="0" smtClean="0"/>
              <a:t>When would this case have been “overturned”?</a:t>
            </a:r>
            <a:br>
              <a:rPr lang="en-US" i="1" dirty="0" smtClean="0"/>
            </a:br>
            <a:endParaRPr lang="en-US" i="1" dirty="0" smtClean="0"/>
          </a:p>
          <a:p>
            <a:r>
              <a:rPr lang="en-US" dirty="0" smtClean="0"/>
              <a:t>Leandro v. State (1997)</a:t>
            </a:r>
          </a:p>
          <a:p>
            <a:pPr lvl="1"/>
            <a:r>
              <a:rPr lang="en-US" dirty="0" smtClean="0"/>
              <a:t>Citizens from 5 low-wealth counties sued the state for money to supplement their school budgets</a:t>
            </a:r>
          </a:p>
          <a:p>
            <a:pPr lvl="1"/>
            <a:r>
              <a:rPr lang="en-US" dirty="0" smtClean="0"/>
              <a:t>The NC Supreme Court ruled the state is not required to ensure equal funding for all school systems</a:t>
            </a:r>
          </a:p>
          <a:p>
            <a:pPr lvl="2"/>
            <a:r>
              <a:rPr lang="en-US" dirty="0" smtClean="0"/>
              <a:t>A follow-up case did ensure extra funding for at-risk students </a:t>
            </a:r>
          </a:p>
          <a:p>
            <a:pPr lvl="2"/>
            <a:r>
              <a:rPr lang="en-US" i="1" dirty="0" smtClean="0"/>
              <a:t>Do you agree with the Leandro decision?</a:t>
            </a:r>
            <a:endParaRPr lang="en-US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Organization of Congress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1447800"/>
            <a:ext cx="5105400" cy="4953000"/>
          </a:xfrm>
          <a:prstGeom prst="ellipse">
            <a:avLst/>
          </a:prstGeom>
          <a:solidFill>
            <a:srgbClr val="336699">
              <a:alpha val="49804"/>
            </a:srgb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</a:t>
            </a:r>
          </a:p>
          <a:p>
            <a:pPr algn="ctr"/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  <a:p>
            <a:pPr indent="-228600">
              <a:spcAft>
                <a:spcPts val="1800"/>
              </a:spcAft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Lower house</a:t>
            </a:r>
          </a:p>
          <a:p>
            <a:pPr indent="-228600">
              <a:spcAft>
                <a:spcPts val="1800"/>
              </a:spcAft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By population – census,</a:t>
            </a:r>
            <a:b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districts within state</a:t>
            </a:r>
          </a:p>
          <a:p>
            <a:pPr indent="-228600">
              <a:spcAft>
                <a:spcPts val="1800"/>
              </a:spcAft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2 yr terms, all reps</a:t>
            </a:r>
            <a:b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run every time</a:t>
            </a:r>
          </a:p>
          <a:p>
            <a:pPr indent="-228600">
              <a:spcAft>
                <a:spcPts val="1800"/>
              </a:spcAft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25 yr old, 7 yr citizen</a:t>
            </a:r>
          </a:p>
          <a:p>
            <a:pPr indent="-228600">
              <a:spcAft>
                <a:spcPts val="1800"/>
              </a:spcAft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Speaker of the House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3810000" y="1447800"/>
            <a:ext cx="5105400" cy="4953000"/>
          </a:xfrm>
          <a:prstGeom prst="ellipse">
            <a:avLst/>
          </a:prstGeom>
          <a:solidFill>
            <a:srgbClr val="336699">
              <a:alpha val="49804"/>
            </a:srgb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SENATE</a:t>
            </a:r>
          </a:p>
          <a:p>
            <a:pPr algn="ctr"/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indent="-228600" algn="r">
              <a:spcAft>
                <a:spcPts val="1800"/>
              </a:spcAft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Upper house</a:t>
            </a:r>
          </a:p>
          <a:p>
            <a:pPr indent="-228600" algn="r">
              <a:spcAft>
                <a:spcPts val="1800"/>
              </a:spcAft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Equal – 2 per state</a:t>
            </a:r>
          </a:p>
          <a:p>
            <a:pPr indent="-228600" algn="r">
              <a:spcAft>
                <a:spcPts val="1800"/>
              </a:spcAft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 yr terms, elections</a:t>
            </a:r>
            <a:b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staggered 1/3 at a time</a:t>
            </a:r>
          </a:p>
          <a:p>
            <a:pPr indent="-228600" algn="r">
              <a:spcAft>
                <a:spcPts val="1800"/>
              </a:spcAft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30 yr old, 9 yr citizen</a:t>
            </a:r>
          </a:p>
          <a:p>
            <a:pPr indent="-228600" algn="r">
              <a:spcAft>
                <a:spcPts val="1800"/>
              </a:spcAft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Vice President &amp;</a:t>
            </a:r>
            <a:b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President pro temp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3572470"/>
            <a:ext cx="9144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en-US" sz="5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Documents and Settings\nmosley\Local Settings\Temporary Internet Files\Content.IE5\EUHB35VS\MP900341775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 contrast="-40000"/>
          </a:blip>
          <a:srcRect l="48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Leadership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Speaker of House </a:t>
            </a:r>
            <a:r>
              <a:rPr lang="en-US" dirty="0" smtClean="0"/>
              <a:t>is the most powerful member of Congress </a:t>
            </a:r>
            <a:r>
              <a:rPr lang="en-US" i="1" dirty="0" smtClean="0"/>
              <a:t>– why?</a:t>
            </a:r>
          </a:p>
          <a:p>
            <a:pPr lvl="1"/>
            <a:r>
              <a:rPr lang="en-US" dirty="0" smtClean="0"/>
              <a:t>Elected by majority party</a:t>
            </a:r>
          </a:p>
          <a:p>
            <a:pPr lvl="1"/>
            <a:r>
              <a:rPr lang="en-US" dirty="0" smtClean="0"/>
              <a:t>Next in line after VP in line of succession</a:t>
            </a:r>
          </a:p>
          <a:p>
            <a:pPr lvl="1"/>
            <a:r>
              <a:rPr lang="en-US" dirty="0" smtClean="0"/>
              <a:t>Can steer legislation, decide on priorities</a:t>
            </a:r>
          </a:p>
          <a:p>
            <a:r>
              <a:rPr lang="en-US" b="1" dirty="0" smtClean="0"/>
              <a:t>VP</a:t>
            </a:r>
            <a:r>
              <a:rPr lang="en-US" dirty="0" smtClean="0"/>
              <a:t> and </a:t>
            </a:r>
            <a:r>
              <a:rPr lang="en-US" b="1" dirty="0" smtClean="0"/>
              <a:t>President pro tempore </a:t>
            </a:r>
            <a:r>
              <a:rPr lang="en-US" dirty="0" smtClean="0"/>
              <a:t>preside </a:t>
            </a:r>
            <a:br>
              <a:rPr lang="en-US" dirty="0" smtClean="0"/>
            </a:br>
            <a:r>
              <a:rPr lang="en-US" dirty="0" smtClean="0"/>
              <a:t>over the Senate only</a:t>
            </a:r>
          </a:p>
          <a:p>
            <a:pPr lvl="1"/>
            <a:r>
              <a:rPr lang="en-US" dirty="0" smtClean="0"/>
              <a:t>VP can only vote if there is a tie </a:t>
            </a:r>
            <a:r>
              <a:rPr lang="en-US" i="1" dirty="0" smtClean="0"/>
              <a:t>– why?</a:t>
            </a:r>
          </a:p>
          <a:p>
            <a:pPr lvl="1"/>
            <a:r>
              <a:rPr lang="en-US" dirty="0" smtClean="0"/>
              <a:t>President pro temp (when VP is absent) </a:t>
            </a:r>
          </a:p>
          <a:p>
            <a:pPr lvl="2"/>
            <a:r>
              <a:rPr lang="en-US" dirty="0" smtClean="0"/>
              <a:t>Senior member of the majority party</a:t>
            </a:r>
          </a:p>
          <a:p>
            <a:pPr lvl="2"/>
            <a:r>
              <a:rPr lang="en-US" dirty="0" smtClean="0"/>
              <a:t>No special powers, mostly honorary position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nmosley\Local Settings\Temporary Internet Files\Content.IE5\EUHB35VS\MP900341775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 contrast="-40000"/>
          </a:blip>
          <a:srcRect l="48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/>
          </a:bodyPr>
          <a:lstStyle/>
          <a:p>
            <a:r>
              <a:rPr lang="en-US" b="1" dirty="0" smtClean="0"/>
              <a:t>Majority leader </a:t>
            </a:r>
            <a:r>
              <a:rPr lang="en-US" dirty="0" smtClean="0"/>
              <a:t>of the Senate and </a:t>
            </a:r>
            <a:r>
              <a:rPr lang="en-US" b="1" dirty="0" smtClean="0"/>
              <a:t>Minority leader</a:t>
            </a:r>
            <a:r>
              <a:rPr lang="en-US" dirty="0" smtClean="0"/>
              <a:t> of the House are also very influential in organizing votes, etc.</a:t>
            </a:r>
          </a:p>
          <a:p>
            <a:pPr lvl="1"/>
            <a:r>
              <a:rPr lang="en-US" dirty="0" smtClean="0"/>
              <a:t>Elected by majority/minority party</a:t>
            </a:r>
          </a:p>
          <a:p>
            <a:r>
              <a:rPr lang="en-US" b="1" dirty="0" smtClean="0"/>
              <a:t>Committee chairs </a:t>
            </a:r>
            <a:r>
              <a:rPr lang="en-US" dirty="0" smtClean="0"/>
              <a:t>have a lot of power to decide on the fate of bills</a:t>
            </a:r>
          </a:p>
          <a:p>
            <a:pPr lvl="1"/>
            <a:r>
              <a:rPr lang="en-US" dirty="0" smtClean="0"/>
              <a:t>Chosen by </a:t>
            </a:r>
            <a:r>
              <a:rPr lang="en-US" u="sng" dirty="0" smtClean="0"/>
              <a:t>seniority</a:t>
            </a:r>
          </a:p>
          <a:p>
            <a:pPr lvl="2"/>
            <a:r>
              <a:rPr lang="en-US" i="1" dirty="0" smtClean="0"/>
              <a:t>What are the pros/cons of this system?</a:t>
            </a:r>
          </a:p>
          <a:p>
            <a:pPr lvl="1"/>
            <a:r>
              <a:rPr lang="en-US" dirty="0" smtClean="0"/>
              <a:t>Committees are where bills start: they can be killed in committee before they ever go to the floor for a vote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Standing </a:t>
            </a:r>
            <a:r>
              <a:rPr lang="en-US" dirty="0" smtClean="0"/>
              <a:t>= permanent</a:t>
            </a:r>
          </a:p>
          <a:p>
            <a:pPr lvl="1"/>
            <a:r>
              <a:rPr lang="en-US" dirty="0" smtClean="0"/>
              <a:t>Examples: Budget, Foreign Relations, Armed Services, Agriculture, etc.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Select </a:t>
            </a:r>
            <a:r>
              <a:rPr lang="en-US" dirty="0" smtClean="0"/>
              <a:t>= temporary, deal with a special issue</a:t>
            </a:r>
          </a:p>
          <a:p>
            <a:pPr lvl="1"/>
            <a:r>
              <a:rPr lang="en-US" dirty="0" smtClean="0"/>
              <a:t>Examples: Homeland Security, Indian Affairs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Joint</a:t>
            </a:r>
            <a:r>
              <a:rPr lang="en-US" dirty="0" smtClean="0"/>
              <a:t> = include members of both houses</a:t>
            </a:r>
          </a:p>
          <a:p>
            <a:pPr lvl="1"/>
            <a:r>
              <a:rPr lang="en-US" dirty="0" smtClean="0"/>
              <a:t>Examples: Taxation, Economics, Library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Committees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nmosley\Local Settings\Temporary Internet Files\Content.IE5\K6LNZ2LI\MC900149511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30000" contrast="-40000"/>
          </a:blip>
          <a:srcRect r="11772"/>
          <a:stretch>
            <a:fillRect/>
          </a:stretch>
        </p:blipFill>
        <p:spPr bwMode="auto">
          <a:xfrm>
            <a:off x="0" y="-76201"/>
            <a:ext cx="9144000" cy="701554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Congressional Powers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Review: what type of powers are given to the federal government?</a:t>
            </a:r>
          </a:p>
          <a:p>
            <a:r>
              <a:rPr lang="en-US" b="1" dirty="0" smtClean="0"/>
              <a:t>Money</a:t>
            </a:r>
          </a:p>
          <a:p>
            <a:pPr lvl="1"/>
            <a:r>
              <a:rPr lang="en-US" dirty="0" smtClean="0"/>
              <a:t>Taxes, borrowing, coining</a:t>
            </a:r>
          </a:p>
          <a:p>
            <a:r>
              <a:rPr lang="en-US" b="1" dirty="0" smtClean="0"/>
              <a:t>Commerce</a:t>
            </a:r>
          </a:p>
          <a:p>
            <a:pPr lvl="1"/>
            <a:r>
              <a:rPr lang="en-US" dirty="0" smtClean="0"/>
              <a:t>Regulate interstate and foreign trade</a:t>
            </a:r>
          </a:p>
          <a:p>
            <a:r>
              <a:rPr lang="en-US" b="1" dirty="0" smtClean="0"/>
              <a:t>Military and Foreign Policy</a:t>
            </a:r>
          </a:p>
          <a:p>
            <a:pPr lvl="1"/>
            <a:r>
              <a:rPr lang="en-US" dirty="0" smtClean="0"/>
              <a:t>Declare war, provide and regulate armed forces</a:t>
            </a:r>
          </a:p>
          <a:p>
            <a:r>
              <a:rPr lang="en-US" b="1" dirty="0" smtClean="0"/>
              <a:t>Other</a:t>
            </a:r>
          </a:p>
          <a:p>
            <a:pPr lvl="1"/>
            <a:r>
              <a:rPr lang="en-US" dirty="0" smtClean="0"/>
              <a:t>Naturalization laws, post office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nmosley\Local Settings\Temporary Internet Files\Content.IE5\1HVT1Y74\MP90038283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0000" contrast="-40000"/>
          </a:blip>
          <a:srcRect r="47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Implied Powers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/>
              <a:t>Review: where does the Constitution give Congress its implied powers?</a:t>
            </a:r>
          </a:p>
          <a:p>
            <a:r>
              <a:rPr lang="en-US" u="sng" dirty="0" smtClean="0"/>
              <a:t>Examples:</a:t>
            </a:r>
          </a:p>
          <a:p>
            <a:pPr lvl="1"/>
            <a:r>
              <a:rPr lang="en-US" dirty="0" smtClean="0"/>
              <a:t>Power to tax implies power to support schools, welfare programs, etc.</a:t>
            </a:r>
          </a:p>
          <a:p>
            <a:pPr lvl="1"/>
            <a:r>
              <a:rPr lang="en-US" dirty="0" smtClean="0"/>
              <a:t>Power to borrow implies power to maintain the Federal Reserve Board</a:t>
            </a:r>
          </a:p>
          <a:p>
            <a:pPr lvl="1"/>
            <a:r>
              <a:rPr lang="en-US" dirty="0" smtClean="0"/>
              <a:t>Power to regulate commerce implies power to prohibit discrimination in restaurants, etc.</a:t>
            </a:r>
          </a:p>
          <a:p>
            <a:pPr lvl="1"/>
            <a:r>
              <a:rPr lang="en-US" dirty="0" smtClean="0"/>
              <a:t>Power to provide armed forces implies right to draft</a:t>
            </a:r>
          </a:p>
          <a:p>
            <a:pPr lvl="1"/>
            <a:r>
              <a:rPr lang="en-US" dirty="0" smtClean="0"/>
              <a:t>Power to establish naturalization laws implies right to limit immigration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Impeachment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Congress has the power to impeach federal government officials</a:t>
            </a:r>
          </a:p>
          <a:p>
            <a:pPr lvl="1"/>
            <a:r>
              <a:rPr lang="en-US" dirty="0" smtClean="0"/>
              <a:t>Only 2 presidents have been impeached </a:t>
            </a:r>
            <a:r>
              <a:rPr lang="en-US" i="1" dirty="0" smtClean="0"/>
              <a:t>– who?</a:t>
            </a:r>
          </a:p>
          <a:p>
            <a:pPr lvl="1"/>
            <a:r>
              <a:rPr lang="en-US" i="1" dirty="0" smtClean="0"/>
              <a:t>What other officials are sometimes impeached?</a:t>
            </a:r>
          </a:p>
          <a:p>
            <a:r>
              <a:rPr lang="en-US" u="sng" dirty="0" smtClean="0"/>
              <a:t>Impeach</a:t>
            </a:r>
            <a:r>
              <a:rPr lang="en-US" dirty="0" smtClean="0"/>
              <a:t> = accuse of misconduct</a:t>
            </a:r>
          </a:p>
          <a:p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Begins when the House votes to impeach</a:t>
            </a:r>
          </a:p>
          <a:p>
            <a:pPr lvl="1"/>
            <a:r>
              <a:rPr lang="en-US" dirty="0" smtClean="0"/>
              <a:t>Trial takes place in the Senate</a:t>
            </a:r>
          </a:p>
          <a:p>
            <a:pPr lvl="1"/>
            <a:r>
              <a:rPr lang="en-US" dirty="0" smtClean="0"/>
              <a:t>Ends when the Senate votes on guilt or innocence</a:t>
            </a:r>
          </a:p>
          <a:p>
            <a:pPr lvl="1"/>
            <a:r>
              <a:rPr lang="en-US" dirty="0" smtClean="0"/>
              <a:t>2/3rds vote necessary to remove from office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1900</Words>
  <Application>Microsoft Office PowerPoint</Application>
  <PresentationFormat>On-screen Show (4:3)</PresentationFormat>
  <Paragraphs>372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Unit 3 – Branches &amp; Levels of Gov’t</vt:lpstr>
      <vt:lpstr>Slide 2</vt:lpstr>
      <vt:lpstr>Organization of Congress</vt:lpstr>
      <vt:lpstr>Leadership</vt:lpstr>
      <vt:lpstr>Slide 5</vt:lpstr>
      <vt:lpstr>Committees</vt:lpstr>
      <vt:lpstr>Congressional Powers</vt:lpstr>
      <vt:lpstr>Implied Powers</vt:lpstr>
      <vt:lpstr>Impeachment</vt:lpstr>
      <vt:lpstr>Limits</vt:lpstr>
      <vt:lpstr>Representing the People</vt:lpstr>
      <vt:lpstr>N.C. General Assembly</vt:lpstr>
      <vt:lpstr>Local Legislatures</vt:lpstr>
      <vt:lpstr>Federal Executive Branch</vt:lpstr>
      <vt:lpstr>The President</vt:lpstr>
      <vt:lpstr>Foreign Policy</vt:lpstr>
      <vt:lpstr>Limits</vt:lpstr>
      <vt:lpstr>Advisers</vt:lpstr>
      <vt:lpstr>Bureaucracy</vt:lpstr>
      <vt:lpstr>N.C. Executive Branch</vt:lpstr>
      <vt:lpstr>Local Executives</vt:lpstr>
      <vt:lpstr>Shared Legislative &amp; Executive Powers</vt:lpstr>
      <vt:lpstr>Federal Court System</vt:lpstr>
      <vt:lpstr>Slide 24</vt:lpstr>
      <vt:lpstr>U.S. Supreme Court</vt:lpstr>
      <vt:lpstr>Landmark Decisions</vt:lpstr>
      <vt:lpstr>N.C. Courts</vt:lpstr>
      <vt:lpstr>N.C. Landmark Cases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1 - American Government</dc:title>
  <dc:creator>Wake County Public Schools</dc:creator>
  <cp:lastModifiedBy>nmosley</cp:lastModifiedBy>
  <cp:revision>117</cp:revision>
  <dcterms:created xsi:type="dcterms:W3CDTF">2012-07-05T19:13:31Z</dcterms:created>
  <dcterms:modified xsi:type="dcterms:W3CDTF">2012-09-05T15:53:12Z</dcterms:modified>
</cp:coreProperties>
</file>