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4" r:id="rId3"/>
    <p:sldId id="260" r:id="rId4"/>
    <p:sldId id="259" r:id="rId5"/>
    <p:sldId id="269" r:id="rId6"/>
    <p:sldId id="265" r:id="rId7"/>
    <p:sldId id="268" r:id="rId8"/>
    <p:sldId id="267" r:id="rId9"/>
    <p:sldId id="258" r:id="rId10"/>
    <p:sldId id="263" r:id="rId11"/>
    <p:sldId id="271" r:id="rId12"/>
    <p:sldId id="262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5A764-4039-4FCE-ACDD-53D8AAB2A320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E93B3-4991-404C-94CB-F864CF4A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42212-C10A-4110-B1C3-BDD0C338FAB6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ulture.jpg"/>
          <p:cNvPicPr>
            <a:picLocks noChangeAspect="1"/>
          </p:cNvPicPr>
          <p:nvPr/>
        </p:nvPicPr>
        <p:blipFill>
          <a:blip r:embed="rId2" cstate="print"/>
          <a:srcRect b="2846"/>
          <a:stretch>
            <a:fillRect/>
          </a:stretch>
        </p:blipFill>
        <p:spPr>
          <a:xfrm>
            <a:off x="685800" y="2057400"/>
            <a:ext cx="3886200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Unit 3 – </a:t>
            </a:r>
            <a:r>
              <a:rPr lang="en-US" b="1" dirty="0" smtClean="0"/>
              <a:t>Culture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2286000"/>
            <a:ext cx="3276600" cy="3352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u="sng" dirty="0" smtClean="0">
                <a:solidFill>
                  <a:schemeClr val="tx1"/>
                </a:solidFill>
              </a:rPr>
              <a:t>Objective 1 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Compare diverse cultures to identify cultural universals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and particulars. 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u="sng" dirty="0" smtClean="0">
                <a:solidFill>
                  <a:schemeClr val="tx1"/>
                </a:solidFill>
              </a:rPr>
              <a:t>Objective 2  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Explain the influence of values, beliefs, and norms on how individuals act within a given culture.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Folkways</a:t>
            </a:r>
            <a:r>
              <a:rPr lang="en-US" dirty="0" smtClean="0"/>
              <a:t>: norms that lack moral overtones</a:t>
            </a:r>
          </a:p>
          <a:p>
            <a:pPr lvl="1"/>
            <a:r>
              <a:rPr lang="en-US" dirty="0" smtClean="0"/>
              <a:t>May result in avoidance, or just labeling as “odd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Examples?</a:t>
            </a:r>
            <a:endParaRPr lang="en-US" i="1" dirty="0" smtClean="0"/>
          </a:p>
          <a:p>
            <a:r>
              <a:rPr lang="en-US" b="1" dirty="0" smtClean="0"/>
              <a:t>Mores</a:t>
            </a:r>
            <a:r>
              <a:rPr lang="en-US" dirty="0" smtClean="0"/>
              <a:t>: norms with great moral significance</a:t>
            </a:r>
          </a:p>
          <a:p>
            <a:pPr lvl="1"/>
            <a:r>
              <a:rPr lang="en-US" dirty="0" smtClean="0"/>
              <a:t>Violation will result in strong </a:t>
            </a:r>
            <a:r>
              <a:rPr lang="en-US" dirty="0" smtClean="0"/>
              <a:t>disapproval</a:t>
            </a:r>
          </a:p>
          <a:p>
            <a:pPr lvl="1"/>
            <a:r>
              <a:rPr lang="en-US" i="1" dirty="0" smtClean="0"/>
              <a:t>Examples?</a:t>
            </a:r>
            <a:endParaRPr lang="en-US" i="1" dirty="0" smtClean="0"/>
          </a:p>
          <a:p>
            <a:pPr lvl="1"/>
            <a:r>
              <a:rPr lang="en-US" b="1" dirty="0" smtClean="0"/>
              <a:t>Taboo</a:t>
            </a:r>
            <a:r>
              <a:rPr lang="en-US" dirty="0" smtClean="0"/>
              <a:t>: extreme moral overtone, violation will result in punishment by the </a:t>
            </a:r>
            <a:r>
              <a:rPr lang="en-US" dirty="0" smtClean="0"/>
              <a:t>group</a:t>
            </a:r>
          </a:p>
          <a:p>
            <a:pPr lvl="2"/>
            <a:r>
              <a:rPr lang="en-US" i="1" dirty="0" smtClean="0"/>
              <a:t>Examples?</a:t>
            </a:r>
            <a:endParaRPr lang="en-US" i="1" dirty="0" smtClean="0"/>
          </a:p>
          <a:p>
            <a:r>
              <a:rPr lang="en-US" b="1" dirty="0" smtClean="0"/>
              <a:t>Laws</a:t>
            </a:r>
            <a:r>
              <a:rPr lang="en-US" dirty="0" smtClean="0"/>
              <a:t>: norms that are consciously and formally defined, enforced by officials</a:t>
            </a:r>
          </a:p>
          <a:p>
            <a:pPr lvl="1"/>
            <a:r>
              <a:rPr lang="en-US" sz="2600" i="1" dirty="0" smtClean="0"/>
              <a:t>Are laws always based on mores?</a:t>
            </a:r>
            <a:endParaRPr lang="en-US" sz="2600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905000"/>
          </a:xfrm>
        </p:spPr>
        <p:txBody>
          <a:bodyPr/>
          <a:lstStyle/>
          <a:p>
            <a:r>
              <a:rPr lang="en-US" b="1" dirty="0" smtClean="0"/>
              <a:t>Positive</a:t>
            </a:r>
            <a:r>
              <a:rPr lang="en-US" dirty="0" smtClean="0"/>
              <a:t> (reward) v. </a:t>
            </a:r>
            <a:r>
              <a:rPr lang="en-US" b="1" dirty="0" smtClean="0"/>
              <a:t>negative</a:t>
            </a:r>
            <a:r>
              <a:rPr lang="en-US" dirty="0" smtClean="0"/>
              <a:t> (punishment)</a:t>
            </a:r>
          </a:p>
          <a:p>
            <a:r>
              <a:rPr lang="en-US" b="1" dirty="0" smtClean="0"/>
              <a:t>Formal</a:t>
            </a:r>
            <a:r>
              <a:rPr lang="en-US" dirty="0" smtClean="0"/>
              <a:t> (given by organization or agency)</a:t>
            </a:r>
            <a:br>
              <a:rPr lang="en-US" dirty="0" smtClean="0"/>
            </a:br>
            <a:r>
              <a:rPr lang="en-US" dirty="0" smtClean="0"/>
              <a:t>v. </a:t>
            </a:r>
            <a:r>
              <a:rPr lang="en-US" b="1" dirty="0" smtClean="0"/>
              <a:t>informal</a:t>
            </a:r>
            <a:r>
              <a:rPr lang="en-US" dirty="0" smtClean="0"/>
              <a:t> (spontaneous expression)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200400"/>
          <a:ext cx="7620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276600"/>
                <a:gridCol w="2743200"/>
              </a:tblGrid>
              <a:tr h="546264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Examples?</a:t>
                      </a:r>
                      <a:endParaRPr lang="en-US" sz="24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Positive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Negative</a:t>
                      </a:r>
                      <a:endParaRPr lang="en-US" sz="2400" dirty="0"/>
                    </a:p>
                  </a:txBody>
                  <a:tcPr anchor="ctr"/>
                </a:tc>
              </a:tr>
              <a:tr h="12889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Formal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/>
                </a:tc>
              </a:tr>
              <a:tr h="12889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Informal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Diversity within a culture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Social categories</a:t>
            </a:r>
            <a:r>
              <a:rPr lang="en-US" dirty="0" smtClean="0"/>
              <a:t>: shared characteristics</a:t>
            </a:r>
          </a:p>
          <a:p>
            <a:pPr lvl="1"/>
            <a:r>
              <a:rPr lang="en-US" sz="2400" dirty="0" smtClean="0"/>
              <a:t>Biological: age, gender</a:t>
            </a:r>
          </a:p>
          <a:p>
            <a:pPr lvl="1"/>
            <a:r>
              <a:rPr lang="en-US" sz="2400" dirty="0" smtClean="0"/>
              <a:t>Geographical: rural v. urban, region</a:t>
            </a:r>
          </a:p>
          <a:p>
            <a:pPr lvl="1"/>
            <a:r>
              <a:rPr lang="en-US" sz="2400" dirty="0" smtClean="0"/>
              <a:t>Social: religion, party</a:t>
            </a:r>
          </a:p>
          <a:p>
            <a:r>
              <a:rPr lang="en-US" b="1" dirty="0" smtClean="0"/>
              <a:t>Subculture</a:t>
            </a:r>
            <a:r>
              <a:rPr lang="en-US" dirty="0" smtClean="0"/>
              <a:t>: part of dominant culture but different in some important respects</a:t>
            </a:r>
          </a:p>
          <a:p>
            <a:pPr lvl="1"/>
            <a:r>
              <a:rPr lang="en-US" b="1" dirty="0" smtClean="0"/>
              <a:t>Counterculture</a:t>
            </a:r>
            <a:r>
              <a:rPr lang="en-US" dirty="0" smtClean="0"/>
              <a:t>: a subculture that is deliberately and consciously opposed to central beliefs or attitudes of the dominant culture</a:t>
            </a:r>
          </a:p>
          <a:p>
            <a:pPr lvl="1"/>
            <a:r>
              <a:rPr lang="en-US" sz="2400" i="1" dirty="0" smtClean="0"/>
              <a:t>Examples of subculture v. counterculture?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Cultural Change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CAUSES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Discovery of something that already existed </a:t>
            </a:r>
            <a:br>
              <a:rPr lang="en-US" dirty="0" smtClean="0"/>
            </a:br>
            <a:r>
              <a:rPr lang="en-US" dirty="0" smtClean="0"/>
              <a:t>(ex. leadership potential of women)</a:t>
            </a:r>
          </a:p>
          <a:p>
            <a:r>
              <a:rPr lang="en-US" dirty="0" smtClean="0"/>
              <a:t>Invention of something new (ex. computers)</a:t>
            </a:r>
          </a:p>
          <a:p>
            <a:r>
              <a:rPr lang="en-US" b="1" dirty="0" smtClean="0"/>
              <a:t>Diffusion</a:t>
            </a:r>
            <a:r>
              <a:rPr lang="en-US" dirty="0" smtClean="0"/>
              <a:t>, or borrowing aspects of other cultures (ex. Asian fusion cuisine)</a:t>
            </a:r>
          </a:p>
          <a:p>
            <a:r>
              <a:rPr lang="en-US" b="1" dirty="0" smtClean="0"/>
              <a:t>Social movements </a:t>
            </a:r>
            <a:r>
              <a:rPr lang="en-US" dirty="0" smtClean="0"/>
              <a:t>which spread ideologies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ex. civil rights)</a:t>
            </a:r>
          </a:p>
          <a:p>
            <a:r>
              <a:rPr lang="en-US" dirty="0" smtClean="0"/>
              <a:t>Large-scale events (ex. droughts, wars, population shifts)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RESISTANCE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000" dirty="0" smtClean="0"/>
              <a:t>Ethnocentrism </a:t>
            </a:r>
            <a:r>
              <a:rPr lang="en-US" sz="3000" i="1" dirty="0" smtClean="0"/>
              <a:t>– how so</a:t>
            </a:r>
            <a:r>
              <a:rPr lang="en-US" sz="3000" i="1" dirty="0" smtClean="0"/>
              <a:t>?</a:t>
            </a:r>
          </a:p>
          <a:p>
            <a:endParaRPr lang="en-US" sz="3000" i="1" dirty="0" smtClean="0"/>
          </a:p>
          <a:p>
            <a:r>
              <a:rPr lang="en-US" b="1" dirty="0" smtClean="0"/>
              <a:t>Culture lag </a:t>
            </a:r>
            <a:r>
              <a:rPr lang="en-US" dirty="0" smtClean="0"/>
              <a:t>refers to the difference in the rate of change between different aspects of culture</a:t>
            </a:r>
          </a:p>
          <a:p>
            <a:pPr lvl="1"/>
            <a:r>
              <a:rPr lang="en-US" dirty="0" smtClean="0"/>
              <a:t>Material culture changes faster than nonmaterial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culture </a:t>
            </a:r>
            <a:r>
              <a:rPr lang="en-US" i="1" dirty="0" smtClean="0"/>
              <a:t>– </a:t>
            </a:r>
            <a:r>
              <a:rPr lang="en-US" i="1" dirty="0" smtClean="0"/>
              <a:t>why?</a:t>
            </a:r>
          </a:p>
          <a:p>
            <a:pPr lvl="1"/>
            <a:r>
              <a:rPr lang="en-US" dirty="0" smtClean="0"/>
              <a:t>Technology often results in cultural lag </a:t>
            </a:r>
            <a:r>
              <a:rPr lang="en-US" i="1" dirty="0" smtClean="0"/>
              <a:t>– example</a:t>
            </a:r>
            <a:r>
              <a:rPr lang="en-US" i="1" dirty="0" smtClean="0"/>
              <a:t>?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Many people and groups have </a:t>
            </a:r>
            <a:r>
              <a:rPr lang="en-US" b="1" dirty="0" smtClean="0"/>
              <a:t>vested interests </a:t>
            </a:r>
            <a:r>
              <a:rPr lang="en-US" dirty="0" smtClean="0"/>
              <a:t>in preserving the status quo</a:t>
            </a:r>
          </a:p>
          <a:p>
            <a:pPr lvl="1"/>
            <a:r>
              <a:rPr lang="en-US" dirty="0" smtClean="0"/>
              <a:t>Ex. North Carolina and the tobacco industry</a:t>
            </a:r>
          </a:p>
          <a:p>
            <a:pPr lvl="1"/>
            <a:r>
              <a:rPr lang="en-US" i="1" dirty="0" smtClean="0"/>
              <a:t>Others?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Defining Culture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Review: which Social Science focuses on the study of culture?</a:t>
            </a:r>
          </a:p>
          <a:p>
            <a:endParaRPr lang="en-US" i="1" dirty="0" smtClean="0"/>
          </a:p>
          <a:p>
            <a:r>
              <a:rPr lang="en-US" b="1" dirty="0" smtClean="0"/>
              <a:t>Culture</a:t>
            </a:r>
            <a:r>
              <a:rPr lang="en-US" dirty="0" smtClean="0"/>
              <a:t> is the total way of life (language, customs, values, objects, etc.) shared by a society </a:t>
            </a:r>
          </a:p>
          <a:p>
            <a:pPr lvl="1"/>
            <a:r>
              <a:rPr lang="en-US" dirty="0" smtClean="0"/>
              <a:t>Passed down from generation to generation</a:t>
            </a:r>
          </a:p>
          <a:p>
            <a:pPr lvl="1"/>
            <a:r>
              <a:rPr lang="en-US" dirty="0" smtClean="0"/>
              <a:t>Learned, not innate or instinctual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Cross-cultural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Ethnocentrism</a:t>
            </a:r>
            <a:r>
              <a:rPr lang="en-US" dirty="0" smtClean="0"/>
              <a:t> is viewing your own culture as superior to others</a:t>
            </a:r>
          </a:p>
          <a:p>
            <a:r>
              <a:rPr lang="en-US" b="1" dirty="0" smtClean="0"/>
              <a:t>Cultural relativism </a:t>
            </a:r>
            <a:r>
              <a:rPr lang="en-US" dirty="0" smtClean="0"/>
              <a:t>is not making value judgments about other cultures based on your beliefs and norms</a:t>
            </a:r>
          </a:p>
          <a:p>
            <a:r>
              <a:rPr lang="en-US" i="1" dirty="0" smtClean="0"/>
              <a:t>Examples of each in American culture? 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Pros and cons?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Cultural Universals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Traits that appear to one degree or another in all cultures</a:t>
            </a:r>
          </a:p>
          <a:p>
            <a:r>
              <a:rPr lang="en-US" dirty="0" smtClean="0"/>
              <a:t>The form they take is different, and those specific characteristics are called </a:t>
            </a:r>
            <a:r>
              <a:rPr lang="en-US" b="1" dirty="0" smtClean="0"/>
              <a:t>cultural particulars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Universal: child care</a:t>
            </a:r>
          </a:p>
          <a:p>
            <a:pPr lvl="1"/>
            <a:r>
              <a:rPr lang="en-US" dirty="0" smtClean="0"/>
              <a:t>Particular: mother stays home v. daycare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219200"/>
          <a:ext cx="8153400" cy="510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281"/>
                <a:gridCol w="5863119"/>
              </a:tblGrid>
              <a:tr h="6381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Category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Subcategories</a:t>
                      </a:r>
                      <a:endParaRPr lang="en-US" sz="2800" dirty="0"/>
                    </a:p>
                  </a:txBody>
                  <a:tcPr anchor="ctr"/>
                </a:tc>
              </a:tr>
              <a:tr h="6381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Economy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Trade, tools, technology, goods, services,</a:t>
                      </a:r>
                      <a:r>
                        <a:rPr lang="en-US" baseline="0" dirty="0" smtClean="0"/>
                        <a:t> jobs, business, transportation, communications, food, shelter, clothing</a:t>
                      </a:r>
                      <a:endParaRPr lang="en-US" dirty="0"/>
                    </a:p>
                  </a:txBody>
                  <a:tcPr anchor="ctr"/>
                </a:tc>
              </a:tr>
              <a:tr h="6381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Institutions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Family,</a:t>
                      </a:r>
                      <a:r>
                        <a:rPr lang="en-US" baseline="0" dirty="0" smtClean="0"/>
                        <a:t> government, education, religion, economy</a:t>
                      </a:r>
                      <a:endParaRPr lang="en-US" dirty="0"/>
                    </a:p>
                  </a:txBody>
                  <a:tcPr anchor="ctr"/>
                </a:tc>
              </a:tr>
              <a:tr h="6381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Art, literature, dance, theater, music, crafts, folk</a:t>
                      </a:r>
                      <a:r>
                        <a:rPr lang="en-US" baseline="0" dirty="0" smtClean="0"/>
                        <a:t> tales</a:t>
                      </a:r>
                      <a:endParaRPr lang="en-US" dirty="0"/>
                    </a:p>
                  </a:txBody>
                  <a:tcPr anchor="ctr"/>
                </a:tc>
              </a:tr>
              <a:tr h="6381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Language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Words, expressions, pronunciations, alphabet, symbols</a:t>
                      </a:r>
                      <a:endParaRPr lang="en-US" dirty="0"/>
                    </a:p>
                  </a:txBody>
                  <a:tcPr anchor="ctr"/>
                </a:tc>
              </a:tr>
              <a:tr h="6381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Environment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Communities, geography,</a:t>
                      </a:r>
                      <a:r>
                        <a:rPr lang="en-US" baseline="0" dirty="0" smtClean="0"/>
                        <a:t> geology, habitat, wildlife, climates, resources</a:t>
                      </a:r>
                      <a:endParaRPr lang="en-US" dirty="0"/>
                    </a:p>
                  </a:txBody>
                  <a:tcPr anchor="ctr"/>
                </a:tc>
              </a:tr>
              <a:tr h="6381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Recreation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Games, toys, arts, media, holidays, festivals</a:t>
                      </a:r>
                      <a:endParaRPr lang="en-US" dirty="0"/>
                    </a:p>
                  </a:txBody>
                  <a:tcPr anchor="ctr"/>
                </a:tc>
              </a:tr>
              <a:tr h="6381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Beliefs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Values, traditions,</a:t>
                      </a:r>
                      <a:r>
                        <a:rPr lang="en-US" baseline="0" dirty="0" smtClean="0"/>
                        <a:t> ethnicity, customs, religions, morals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96669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CULTURAL UNIVERSALS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Material v. Nonmaterial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Material culture </a:t>
            </a:r>
            <a:r>
              <a:rPr lang="en-US" dirty="0" smtClean="0"/>
              <a:t>is made up of physical objects</a:t>
            </a:r>
          </a:p>
          <a:p>
            <a:r>
              <a:rPr lang="en-US" b="1" dirty="0" smtClean="0"/>
              <a:t>Nonmaterial culture</a:t>
            </a:r>
            <a:r>
              <a:rPr lang="en-US" dirty="0" smtClean="0"/>
              <a:t> involves beliefs, ideas, values, knowledge, norms, etc.</a:t>
            </a:r>
          </a:p>
          <a:p>
            <a:r>
              <a:rPr lang="en-US" dirty="0" smtClean="0"/>
              <a:t>How are they related?</a:t>
            </a:r>
          </a:p>
          <a:p>
            <a:pPr lvl="1"/>
            <a:r>
              <a:rPr lang="en-US" dirty="0" smtClean="0"/>
              <a:t>Beliefs and values will determine the meaning we attach to certain objects - </a:t>
            </a:r>
            <a:r>
              <a:rPr lang="en-US" i="1" dirty="0" smtClean="0"/>
              <a:t>example</a:t>
            </a:r>
            <a:r>
              <a:rPr lang="en-US" i="1" dirty="0" smtClean="0"/>
              <a:t>?</a:t>
            </a:r>
          </a:p>
          <a:p>
            <a:pPr lvl="1"/>
            <a:endParaRPr lang="en-US" i="1" dirty="0" smtClean="0"/>
          </a:p>
          <a:p>
            <a:pPr lvl="1"/>
            <a:r>
              <a:rPr lang="en-US" dirty="0" smtClean="0"/>
              <a:t>What a culture values will manifest itself in what it creates </a:t>
            </a:r>
            <a:r>
              <a:rPr lang="en-US" i="1" dirty="0" smtClean="0"/>
              <a:t>- example?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Ideal v. Real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Ideal culture </a:t>
            </a:r>
            <a:r>
              <a:rPr lang="en-US" dirty="0" smtClean="0"/>
              <a:t>refers to cultural guidelines publicly embraced by members of a society</a:t>
            </a:r>
          </a:p>
          <a:p>
            <a:r>
              <a:rPr lang="en-US" b="1" dirty="0" smtClean="0"/>
              <a:t>Real culture </a:t>
            </a:r>
            <a:r>
              <a:rPr lang="en-US" dirty="0" smtClean="0"/>
              <a:t>refers to actual behavior patterns, which often conflict with these guidelines</a:t>
            </a:r>
          </a:p>
          <a:p>
            <a:pPr lvl="1"/>
            <a:r>
              <a:rPr lang="en-US" sz="2600" dirty="0" smtClean="0"/>
              <a:t>Patterns of behavior passed down through generations (ex. students cheating on tests, businesses finding tax loopholes), not antisocial behavior (ex. murder, rape)</a:t>
            </a:r>
          </a:p>
          <a:p>
            <a:pPr lvl="1"/>
            <a:r>
              <a:rPr lang="en-US" sz="2600" i="1" dirty="0" smtClean="0"/>
              <a:t>Other examples from American culture</a:t>
            </a:r>
            <a:r>
              <a:rPr lang="en-US" sz="2600" i="1" dirty="0" smtClean="0"/>
              <a:t>?</a:t>
            </a:r>
          </a:p>
          <a:p>
            <a:pPr lvl="1"/>
            <a:endParaRPr lang="en-US" i="1" dirty="0" smtClean="0"/>
          </a:p>
          <a:p>
            <a:r>
              <a:rPr lang="en-US" sz="2600" i="1" dirty="0" smtClean="0"/>
              <a:t>Does the fact that we sometimes ignore cultural guidelines make ideal culture meaningless?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Symbols</a:t>
            </a:r>
            <a:r>
              <a:rPr lang="en-US" sz="2800" dirty="0" smtClean="0"/>
              <a:t> are anything used to represent something else – words, gestures, images, sounds, objects, events, elements – as long as people recognize it as having a particular meaning</a:t>
            </a:r>
          </a:p>
          <a:p>
            <a:r>
              <a:rPr lang="en-US" sz="2800" b="1" dirty="0" smtClean="0"/>
              <a:t>Language</a:t>
            </a:r>
            <a:r>
              <a:rPr lang="en-US" sz="2800" dirty="0" smtClean="0"/>
              <a:t> is the organization of written or spoken symbols into a standardized system</a:t>
            </a:r>
          </a:p>
          <a:p>
            <a:r>
              <a:rPr lang="en-US" sz="2800" i="1" dirty="0" smtClean="0"/>
              <a:t>Why is language so powerful? </a:t>
            </a:r>
            <a:endParaRPr lang="en-US" sz="2800" i="1" dirty="0" smtClean="0"/>
          </a:p>
          <a:p>
            <a:endParaRPr lang="en-US" sz="2800" i="1" dirty="0" smtClean="0"/>
          </a:p>
          <a:p>
            <a:r>
              <a:rPr lang="en-US" sz="2800" i="1" dirty="0" smtClean="0"/>
              <a:t>What </a:t>
            </a:r>
            <a:r>
              <a:rPr lang="en-US" sz="2800" i="1" dirty="0" smtClean="0"/>
              <a:t>can language tell you about a culture?</a:t>
            </a:r>
            <a:endParaRPr lang="en-US" sz="28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Social Control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/>
            <a:r>
              <a:rPr lang="en-US" b="1" dirty="0" smtClean="0"/>
              <a:t>Beliefs</a:t>
            </a:r>
            <a:r>
              <a:rPr lang="en-US" dirty="0" smtClean="0"/>
              <a:t>: ideas about the nature of reality that shape behavior</a:t>
            </a:r>
          </a:p>
          <a:p>
            <a:pPr marL="514350" indent="-514350"/>
            <a:r>
              <a:rPr lang="en-US" b="1" dirty="0" smtClean="0"/>
              <a:t>Values</a:t>
            </a:r>
            <a:r>
              <a:rPr lang="en-US" dirty="0" smtClean="0"/>
              <a:t>: shared beliefs about what is considered to be good/bad, right/wrong, desirable/undesirable</a:t>
            </a:r>
          </a:p>
          <a:p>
            <a:pPr marL="514350" indent="-514350"/>
            <a:r>
              <a:rPr lang="en-US" b="1" dirty="0" smtClean="0"/>
              <a:t>Norms</a:t>
            </a:r>
            <a:r>
              <a:rPr lang="en-US" dirty="0" smtClean="0"/>
              <a:t>: shared rules of conduct created to enforce cultural values</a:t>
            </a:r>
          </a:p>
          <a:p>
            <a:pPr marL="514350" indent="-514350"/>
            <a:r>
              <a:rPr lang="en-US" b="1" dirty="0" smtClean="0"/>
              <a:t>Sanctions</a:t>
            </a:r>
            <a:r>
              <a:rPr lang="en-US" dirty="0" smtClean="0"/>
              <a:t>: rewards and punishments used to teach and encourage conformity to norms</a:t>
            </a:r>
          </a:p>
          <a:p>
            <a:pPr marL="514350" indent="-514350"/>
            <a:r>
              <a:rPr lang="en-US" b="1" dirty="0" smtClean="0"/>
              <a:t>Internalization</a:t>
            </a:r>
            <a:r>
              <a:rPr lang="en-US" dirty="0" smtClean="0"/>
              <a:t>: the process of a person coming to believe in the value of a norm to the point that they automatically follow it and expect others to do so also</a:t>
            </a: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723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Unit 3 – Culture</vt:lpstr>
      <vt:lpstr>Defining Culture</vt:lpstr>
      <vt:lpstr>Cross-cultural study</vt:lpstr>
      <vt:lpstr>Cultural Universals</vt:lpstr>
      <vt:lpstr>Slide 5</vt:lpstr>
      <vt:lpstr>Material v. Nonmaterial</vt:lpstr>
      <vt:lpstr>Ideal v. Real</vt:lpstr>
      <vt:lpstr>Communication</vt:lpstr>
      <vt:lpstr>Social Control</vt:lpstr>
      <vt:lpstr>Norms</vt:lpstr>
      <vt:lpstr>Sanctions</vt:lpstr>
      <vt:lpstr>Diversity within a culture</vt:lpstr>
      <vt:lpstr>Cultural Change</vt:lpstr>
      <vt:lpstr>Slide 14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Wake County Public Schools</dc:creator>
  <cp:lastModifiedBy>nmosley</cp:lastModifiedBy>
  <cp:revision>44</cp:revision>
  <dcterms:created xsi:type="dcterms:W3CDTF">2012-07-15T18:13:19Z</dcterms:created>
  <dcterms:modified xsi:type="dcterms:W3CDTF">2012-08-16T17:20:18Z</dcterms:modified>
</cp:coreProperties>
</file>