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70" r:id="rId3"/>
    <p:sldId id="272" r:id="rId4"/>
    <p:sldId id="271" r:id="rId5"/>
    <p:sldId id="273" r:id="rId6"/>
    <p:sldId id="274" r:id="rId7"/>
    <p:sldId id="285" r:id="rId8"/>
    <p:sldId id="275" r:id="rId9"/>
    <p:sldId id="276" r:id="rId10"/>
    <p:sldId id="280" r:id="rId11"/>
    <p:sldId id="277" r:id="rId12"/>
    <p:sldId id="291" r:id="rId13"/>
    <p:sldId id="279" r:id="rId14"/>
    <p:sldId id="278" r:id="rId15"/>
    <p:sldId id="281" r:id="rId16"/>
    <p:sldId id="282" r:id="rId17"/>
    <p:sldId id="283" r:id="rId18"/>
    <p:sldId id="284" r:id="rId19"/>
    <p:sldId id="287" r:id="rId20"/>
    <p:sldId id="292"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3E3B"/>
    <a:srgbClr val="674A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842" y="-6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E0EDC-2B51-4D25-A637-6735970EFB38}"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9E478-0BC1-4B6A-911E-C4982D8AA1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E0EDC-2B51-4D25-A637-6735970EFB38}" type="datetimeFigureOut">
              <a:rPr lang="en-US" smtClean="0"/>
              <a:pPr/>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9E478-0BC1-4B6A-911E-C4982D8AA1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upload.wikimedia.org/wikipedia/commons/5/54/Lange-MigrantMother02.jpg"/>
          <p:cNvPicPr>
            <a:picLocks noChangeAspect="1" noChangeArrowheads="1"/>
          </p:cNvPicPr>
          <p:nvPr/>
        </p:nvPicPr>
        <p:blipFill>
          <a:blip r:embed="rId2" cstate="print"/>
          <a:srcRect t="8624" b="6943"/>
          <a:stretch>
            <a:fillRect/>
          </a:stretch>
        </p:blipFill>
        <p:spPr bwMode="auto">
          <a:xfrm>
            <a:off x="2895600" y="0"/>
            <a:ext cx="6248400" cy="6858000"/>
          </a:xfrm>
          <a:prstGeom prst="rect">
            <a:avLst/>
          </a:prstGeom>
          <a:noFill/>
        </p:spPr>
      </p:pic>
      <p:sp>
        <p:nvSpPr>
          <p:cNvPr id="3" name="Content Placeholder 2"/>
          <p:cNvSpPr>
            <a:spLocks noGrp="1"/>
          </p:cNvSpPr>
          <p:nvPr>
            <p:ph idx="1"/>
          </p:nvPr>
        </p:nvSpPr>
        <p:spPr>
          <a:xfrm>
            <a:off x="228600" y="685800"/>
            <a:ext cx="2514600" cy="5562600"/>
          </a:xfrm>
        </p:spPr>
        <p:txBody>
          <a:bodyPr>
            <a:noAutofit/>
          </a:bodyPr>
          <a:lstStyle/>
          <a:p>
            <a:pPr marL="0" algn="r">
              <a:lnSpc>
                <a:spcPct val="120000"/>
              </a:lnSpc>
              <a:buNone/>
            </a:pPr>
            <a:r>
              <a:rPr lang="en-US" sz="1800" b="1" i="1" dirty="0" smtClean="0"/>
              <a:t>Wherever </a:t>
            </a:r>
            <a:r>
              <a:rPr lang="en-US" sz="1800" b="1" i="1" dirty="0" err="1" smtClean="0"/>
              <a:t>they's</a:t>
            </a:r>
            <a:r>
              <a:rPr lang="en-US" sz="1800" b="1" i="1" dirty="0" smtClean="0"/>
              <a:t> a fight so hungry people can eat, I'll be there. Wherever </a:t>
            </a:r>
            <a:r>
              <a:rPr lang="en-US" sz="1800" b="1" i="1" dirty="0" err="1" smtClean="0"/>
              <a:t>they's</a:t>
            </a:r>
            <a:r>
              <a:rPr lang="en-US" sz="1800" b="1" i="1" dirty="0" smtClean="0"/>
              <a:t> a cop </a:t>
            </a:r>
            <a:r>
              <a:rPr lang="en-US" sz="1800" b="1" i="1" dirty="0" err="1" smtClean="0"/>
              <a:t>beatin</a:t>
            </a:r>
            <a:r>
              <a:rPr lang="en-US" sz="1800" b="1" i="1" dirty="0" smtClean="0"/>
              <a:t>' up a guy, I'll be there... I'll be in the way guys yell when they're mad an'—I'll be in the way kids laugh when they're hungry and they know supper's ready. An' when our folk eat the stuff they raise an' live in the houses they build—why, I'll be there.</a:t>
            </a:r>
          </a:p>
        </p:txBody>
      </p:sp>
      <p:sp>
        <p:nvSpPr>
          <p:cNvPr id="4" name="Title 1"/>
          <p:cNvSpPr txBox="1">
            <a:spLocks/>
          </p:cNvSpPr>
          <p:nvPr/>
        </p:nvSpPr>
        <p:spPr>
          <a:xfrm>
            <a:off x="3276600" y="5006975"/>
            <a:ext cx="5562600"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Speakeasies &amp; </a:t>
            </a:r>
            <a:br>
              <a:rPr kumimoji="0" lang="en-US" sz="44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44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Hoovervilles</a:t>
            </a:r>
            <a:endParaRPr kumimoji="0" lang="en-US"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www.rustyandrosy.com/wp-content/uploads/IMG_1934-1024x683.jpg"/>
          <p:cNvPicPr>
            <a:picLocks noChangeAspect="1" noChangeArrowheads="1"/>
          </p:cNvPicPr>
          <p:nvPr/>
        </p:nvPicPr>
        <p:blipFill>
          <a:blip r:embed="rId2" cstate="print">
            <a:lum bright="70000" contrast="-70000"/>
          </a:blip>
          <a:srcRect l="11719" r="28906"/>
          <a:stretch>
            <a:fillRect/>
          </a:stretch>
        </p:blipFill>
        <p:spPr bwMode="auto">
          <a:xfrm>
            <a:off x="2819400" y="0"/>
            <a:ext cx="6104924" cy="6858000"/>
          </a:xfrm>
          <a:prstGeom prst="rect">
            <a:avLst/>
          </a:prstGeom>
          <a:noFill/>
        </p:spPr>
      </p:pic>
      <p:sp>
        <p:nvSpPr>
          <p:cNvPr id="3" name="Content Placeholder 2"/>
          <p:cNvSpPr>
            <a:spLocks noGrp="1"/>
          </p:cNvSpPr>
          <p:nvPr>
            <p:ph idx="1"/>
          </p:nvPr>
        </p:nvSpPr>
        <p:spPr>
          <a:xfrm>
            <a:off x="2590800" y="457200"/>
            <a:ext cx="6553200" cy="6019800"/>
          </a:xfrm>
        </p:spPr>
        <p:txBody>
          <a:bodyPr>
            <a:normAutofit fontScale="92500" lnSpcReduction="10000"/>
          </a:bodyPr>
          <a:lstStyle/>
          <a:p>
            <a:r>
              <a:rPr lang="en-US" dirty="0" smtClean="0"/>
              <a:t>The Agricultural Adjustment Act </a:t>
            </a:r>
            <a:br>
              <a:rPr lang="en-US" dirty="0" smtClean="0"/>
            </a:br>
            <a:r>
              <a:rPr lang="en-US" dirty="0" smtClean="0"/>
              <a:t>(AAA) gave farmers money to reduce production – </a:t>
            </a:r>
            <a:r>
              <a:rPr lang="en-US" i="1" dirty="0" smtClean="0"/>
              <a:t>how? why?</a:t>
            </a:r>
          </a:p>
          <a:p>
            <a:r>
              <a:rPr lang="en-US" dirty="0" smtClean="0"/>
              <a:t>Money for food, clothing, and </a:t>
            </a:r>
            <a:br>
              <a:rPr lang="en-US" dirty="0" smtClean="0"/>
            </a:br>
            <a:r>
              <a:rPr lang="en-US" dirty="0" smtClean="0"/>
              <a:t>shelter was offered through FERA </a:t>
            </a:r>
            <a:br>
              <a:rPr lang="en-US" dirty="0" smtClean="0"/>
            </a:br>
            <a:r>
              <a:rPr lang="en-US" dirty="0" smtClean="0"/>
              <a:t>and the HOLC</a:t>
            </a:r>
          </a:p>
          <a:p>
            <a:r>
              <a:rPr lang="en-US" dirty="0" smtClean="0"/>
              <a:t>Jobs were created through groups </a:t>
            </a:r>
            <a:br>
              <a:rPr lang="en-US" dirty="0" smtClean="0"/>
            </a:br>
            <a:r>
              <a:rPr lang="en-US" dirty="0" smtClean="0"/>
              <a:t>like the CCC, CWA, PWA, and TVA</a:t>
            </a:r>
          </a:p>
          <a:p>
            <a:r>
              <a:rPr lang="en-US" dirty="0" smtClean="0"/>
              <a:t>The National Industrial Recovery Act (NIRA) provided money to states to create jobs and also created the </a:t>
            </a:r>
            <a:br>
              <a:rPr lang="en-US" dirty="0" smtClean="0"/>
            </a:br>
            <a:r>
              <a:rPr lang="en-US" dirty="0" smtClean="0"/>
              <a:t>NRA to help establish fair practice codes for industries </a:t>
            </a:r>
            <a:r>
              <a:rPr lang="en-US" i="1" dirty="0" smtClean="0"/>
              <a:t>– examples?</a:t>
            </a:r>
          </a:p>
          <a:p>
            <a:endParaRPr lang="en-US" dirty="0" smtClean="0"/>
          </a:p>
          <a:p>
            <a:endParaRPr lang="en-US" dirty="0" smtClean="0"/>
          </a:p>
          <a:p>
            <a:endParaRPr lang="en-US" dirty="0"/>
          </a:p>
        </p:txBody>
      </p:sp>
      <p:pic>
        <p:nvPicPr>
          <p:cNvPr id="5" name="Picture 2" descr="http://media.web.britannica.com/eb-media/72/126072-004-7DC7F192.jpg"/>
          <p:cNvPicPr>
            <a:picLocks noChangeAspect="1" noChangeArrowheads="1"/>
          </p:cNvPicPr>
          <p:nvPr/>
        </p:nvPicPr>
        <p:blipFill>
          <a:blip r:embed="rId3" cstate="print"/>
          <a:srcRect/>
          <a:stretch>
            <a:fillRect/>
          </a:stretch>
        </p:blipFill>
        <p:spPr bwMode="auto">
          <a:xfrm>
            <a:off x="0" y="685800"/>
            <a:ext cx="2343150" cy="1814876"/>
          </a:xfrm>
          <a:prstGeom prst="rect">
            <a:avLst/>
          </a:prstGeom>
          <a:noFill/>
        </p:spPr>
      </p:pic>
      <p:pic>
        <p:nvPicPr>
          <p:cNvPr id="8196" name="Picture 4" descr="http://rowellsapushistory.wikispaces.com/file/view/USAnra.jpg/64254902/USAnra.jpg"/>
          <p:cNvPicPr>
            <a:picLocks noChangeAspect="1" noChangeArrowheads="1"/>
          </p:cNvPicPr>
          <p:nvPr/>
        </p:nvPicPr>
        <p:blipFill>
          <a:blip r:embed="rId4" cstate="print"/>
          <a:srcRect l="23799" r="19451"/>
          <a:stretch>
            <a:fillRect/>
          </a:stretch>
        </p:blipFill>
        <p:spPr bwMode="auto">
          <a:xfrm>
            <a:off x="0" y="2819399"/>
            <a:ext cx="2362200" cy="3276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Reaction</a:t>
            </a:r>
            <a:endParaRPr lang="en-US" b="1"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Public morale and confidence went up</a:t>
            </a:r>
          </a:p>
          <a:p>
            <a:pPr lvl="1"/>
            <a:r>
              <a:rPr lang="en-US" dirty="0" smtClean="0"/>
              <a:t>Fireside Chats explained plan, connected </a:t>
            </a:r>
            <a:br>
              <a:rPr lang="en-US" dirty="0" smtClean="0"/>
            </a:br>
            <a:r>
              <a:rPr lang="en-US" dirty="0" smtClean="0"/>
              <a:t>with citizens on a personal level</a:t>
            </a:r>
          </a:p>
          <a:p>
            <a:pPr lvl="1"/>
            <a:r>
              <a:rPr lang="en-US" dirty="0" smtClean="0"/>
              <a:t>Regulation of Banks was successful</a:t>
            </a:r>
          </a:p>
          <a:p>
            <a:pPr lvl="1"/>
            <a:r>
              <a:rPr lang="en-US" dirty="0" smtClean="0"/>
              <a:t>Encouraged repeal of Prohibition </a:t>
            </a:r>
            <a:r>
              <a:rPr lang="en-US" i="1" dirty="0" smtClean="0"/>
              <a:t>– why?</a:t>
            </a:r>
          </a:p>
          <a:p>
            <a:pPr lvl="1"/>
            <a:endParaRPr lang="en-US" dirty="0" smtClean="0"/>
          </a:p>
          <a:p>
            <a:r>
              <a:rPr lang="en-US" dirty="0" smtClean="0"/>
              <a:t>FDR still faced criticism</a:t>
            </a:r>
          </a:p>
          <a:p>
            <a:pPr lvl="1"/>
            <a:r>
              <a:rPr lang="en-US" dirty="0" smtClean="0"/>
              <a:t>Direct relief and government works programs </a:t>
            </a:r>
            <a:br>
              <a:rPr lang="en-US" dirty="0" smtClean="0"/>
            </a:br>
            <a:r>
              <a:rPr lang="en-US" dirty="0" smtClean="0"/>
              <a:t>were not long-term solutions to job loss </a:t>
            </a:r>
            <a:br>
              <a:rPr lang="en-US" dirty="0" smtClean="0"/>
            </a:br>
            <a:r>
              <a:rPr lang="en-US" dirty="0" smtClean="0"/>
              <a:t>and were financed by deficit spending  </a:t>
            </a:r>
          </a:p>
          <a:p>
            <a:pPr lvl="1"/>
            <a:r>
              <a:rPr lang="en-US" dirty="0" smtClean="0"/>
              <a:t>Businesses argued that regulation </a:t>
            </a:r>
            <a:br>
              <a:rPr lang="en-US" dirty="0" smtClean="0"/>
            </a:br>
            <a:r>
              <a:rPr lang="en-US" dirty="0" smtClean="0"/>
              <a:t>stifled recovery and growth</a:t>
            </a:r>
          </a:p>
          <a:p>
            <a:pPr lvl="1"/>
            <a:r>
              <a:rPr lang="en-US" dirty="0" smtClean="0"/>
              <a:t>Socialist ideas became more popular amongst </a:t>
            </a:r>
            <a:br>
              <a:rPr lang="en-US" dirty="0" smtClean="0"/>
            </a:br>
            <a:r>
              <a:rPr lang="en-US" dirty="0" smtClean="0"/>
              <a:t>those hardest hit </a:t>
            </a:r>
            <a:r>
              <a:rPr lang="en-US" i="1" dirty="0" smtClean="0"/>
              <a:t>– what groups would that be?</a:t>
            </a:r>
          </a:p>
          <a:p>
            <a:pPr lvl="1"/>
            <a:endParaRPr lang="en-US" dirty="0" smtClean="0"/>
          </a:p>
        </p:txBody>
      </p:sp>
      <p:pic>
        <p:nvPicPr>
          <p:cNvPr id="11268" name="Picture 4" descr="http://www.history.com/images/media/slideshow/franklin-d-roosevelt/franklin-d-roosevelt-radio.jpg"/>
          <p:cNvPicPr>
            <a:picLocks noChangeAspect="1" noChangeArrowheads="1"/>
          </p:cNvPicPr>
          <p:nvPr/>
        </p:nvPicPr>
        <p:blipFill>
          <a:blip r:embed="rId2" cstate="print"/>
          <a:srcRect l="9905" r="13328"/>
          <a:stretch>
            <a:fillRect/>
          </a:stretch>
        </p:blipFill>
        <p:spPr bwMode="auto">
          <a:xfrm>
            <a:off x="6781800" y="1524000"/>
            <a:ext cx="2362200" cy="2095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267200"/>
            <a:ext cx="9144000" cy="259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8" name="Picture 6" descr="http://www.authentichistory.com/1930-1939/2-fdr/2-reception/New_Deal_Cartoon-Old_Reliable.jpg"/>
          <p:cNvPicPr>
            <a:picLocks noChangeAspect="1" noChangeArrowheads="1"/>
          </p:cNvPicPr>
          <p:nvPr/>
        </p:nvPicPr>
        <p:blipFill>
          <a:blip r:embed="rId2" cstate="print"/>
          <a:srcRect b="8511"/>
          <a:stretch>
            <a:fillRect/>
          </a:stretch>
        </p:blipFill>
        <p:spPr bwMode="auto">
          <a:xfrm>
            <a:off x="4572000" y="152400"/>
            <a:ext cx="3965339" cy="3962400"/>
          </a:xfrm>
          <a:prstGeom prst="rect">
            <a:avLst/>
          </a:prstGeom>
          <a:noFill/>
        </p:spPr>
      </p:pic>
      <p:pic>
        <p:nvPicPr>
          <p:cNvPr id="49160" name="Picture 8" descr="http://www.oldpoliticals.com/ItemImages/000014/19711_lg.jpeg"/>
          <p:cNvPicPr>
            <a:picLocks noChangeAspect="1" noChangeArrowheads="1"/>
          </p:cNvPicPr>
          <p:nvPr/>
        </p:nvPicPr>
        <p:blipFill>
          <a:blip r:embed="rId3" cstate="print">
            <a:clrChange>
              <a:clrFrom>
                <a:srgbClr val="E9EAEC"/>
              </a:clrFrom>
              <a:clrTo>
                <a:srgbClr val="E9EAEC">
                  <a:alpha val="0"/>
                </a:srgbClr>
              </a:clrTo>
            </a:clrChange>
          </a:blip>
          <a:srcRect/>
          <a:stretch>
            <a:fillRect/>
          </a:stretch>
        </p:blipFill>
        <p:spPr bwMode="auto">
          <a:xfrm rot="898746">
            <a:off x="3768022" y="4597672"/>
            <a:ext cx="1595331" cy="1653798"/>
          </a:xfrm>
          <a:prstGeom prst="rect">
            <a:avLst/>
          </a:prstGeom>
          <a:noFill/>
        </p:spPr>
      </p:pic>
      <p:sp>
        <p:nvSpPr>
          <p:cNvPr id="8" name="TextBox 7"/>
          <p:cNvSpPr txBox="1"/>
          <p:nvPr/>
        </p:nvSpPr>
        <p:spPr>
          <a:xfrm>
            <a:off x="5791200" y="4495800"/>
            <a:ext cx="3048000" cy="2031325"/>
          </a:xfrm>
          <a:prstGeom prst="rect">
            <a:avLst/>
          </a:prstGeom>
          <a:noFill/>
        </p:spPr>
        <p:txBody>
          <a:bodyPr wrap="square" rtlCol="0">
            <a:spAutoFit/>
          </a:bodyPr>
          <a:lstStyle/>
          <a:p>
            <a:r>
              <a:rPr lang="en-US" dirty="0" smtClean="0"/>
              <a:t>“It's all very well for us to laugh over Huey. But actually we have to remember all the time that he really is one the of two most dangerous men in the Country.“  </a:t>
            </a:r>
            <a:br>
              <a:rPr lang="en-US" dirty="0" smtClean="0"/>
            </a:br>
            <a:r>
              <a:rPr lang="en-US" dirty="0" smtClean="0"/>
              <a:t>– Franklin D. Roosevelt</a:t>
            </a:r>
            <a:endParaRPr lang="en-US" dirty="0"/>
          </a:p>
        </p:txBody>
      </p:sp>
      <p:pic>
        <p:nvPicPr>
          <p:cNvPr id="49154" name="Picture 2" descr="https://apus-b.wikispaces.com/file/view/cartoon2.jpg/193556070/cartoon2.jpg"/>
          <p:cNvPicPr>
            <a:picLocks noChangeAspect="1" noChangeArrowheads="1"/>
          </p:cNvPicPr>
          <p:nvPr/>
        </p:nvPicPr>
        <p:blipFill>
          <a:blip r:embed="rId4" cstate="print">
            <a:lum bright="-10000" contrast="32000"/>
          </a:blip>
          <a:srcRect/>
          <a:stretch>
            <a:fillRect/>
          </a:stretch>
        </p:blipFill>
        <p:spPr bwMode="auto">
          <a:xfrm>
            <a:off x="762000" y="304800"/>
            <a:ext cx="3394159" cy="3810000"/>
          </a:xfrm>
          <a:prstGeom prst="rect">
            <a:avLst/>
          </a:prstGeom>
          <a:noFill/>
        </p:spPr>
      </p:pic>
      <p:sp>
        <p:nvSpPr>
          <p:cNvPr id="9" name="TextBox 8"/>
          <p:cNvSpPr txBox="1"/>
          <p:nvPr/>
        </p:nvSpPr>
        <p:spPr>
          <a:xfrm>
            <a:off x="457200" y="4191000"/>
            <a:ext cx="3124200" cy="2308324"/>
          </a:xfrm>
          <a:prstGeom prst="rect">
            <a:avLst/>
          </a:prstGeom>
          <a:noFill/>
        </p:spPr>
        <p:txBody>
          <a:bodyPr wrap="square" rtlCol="0">
            <a:spAutoFit/>
          </a:bodyPr>
          <a:lstStyle/>
          <a:p>
            <a:r>
              <a:rPr lang="en-US" dirty="0" smtClean="0"/>
              <a:t/>
            </a:r>
            <a:br>
              <a:rPr lang="en-US" dirty="0" smtClean="0"/>
            </a:br>
            <a:r>
              <a:rPr lang="en-US" dirty="0" smtClean="0"/>
              <a:t>“The trouble is, Roosevelt hasn't taken all of my ideas; just part of them. I'm about one hundred yards ahead of him. We're on the same road, but I'm here and he's there.“ </a:t>
            </a:r>
            <a:br>
              <a:rPr lang="en-US" dirty="0" smtClean="0"/>
            </a:br>
            <a:r>
              <a:rPr lang="en-US" dirty="0" smtClean="0"/>
              <a:t>– Huey Long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Second Hundred Days</a:t>
            </a:r>
            <a:endParaRPr lang="en-US" b="1" dirty="0"/>
          </a:p>
        </p:txBody>
      </p:sp>
      <p:sp>
        <p:nvSpPr>
          <p:cNvPr id="3" name="Content Placeholder 2"/>
          <p:cNvSpPr>
            <a:spLocks noGrp="1"/>
          </p:cNvSpPr>
          <p:nvPr>
            <p:ph idx="1"/>
          </p:nvPr>
        </p:nvSpPr>
        <p:spPr>
          <a:xfrm>
            <a:off x="3429000" y="2057400"/>
            <a:ext cx="5638800" cy="4800600"/>
          </a:xfrm>
        </p:spPr>
        <p:txBody>
          <a:bodyPr>
            <a:normAutofit fontScale="85000" lnSpcReduction="20000"/>
          </a:bodyPr>
          <a:lstStyle/>
          <a:p>
            <a:r>
              <a:rPr lang="en-US" dirty="0" smtClean="0"/>
              <a:t>Farmers</a:t>
            </a:r>
          </a:p>
          <a:p>
            <a:pPr lvl="1"/>
            <a:r>
              <a:rPr lang="en-US" dirty="0" smtClean="0"/>
              <a:t>incentives for practicing good soil conservation</a:t>
            </a:r>
          </a:p>
          <a:p>
            <a:pPr lvl="1"/>
            <a:r>
              <a:rPr lang="en-US" dirty="0" smtClean="0"/>
              <a:t>helped migrants and sharecroppers buy land</a:t>
            </a:r>
          </a:p>
          <a:p>
            <a:r>
              <a:rPr lang="en-US" dirty="0" smtClean="0"/>
              <a:t>Workers</a:t>
            </a:r>
          </a:p>
          <a:p>
            <a:pPr lvl="1"/>
            <a:r>
              <a:rPr lang="en-US" dirty="0" smtClean="0"/>
              <a:t>WPA created 8 million jobs for both unskilled workers and professionals</a:t>
            </a:r>
          </a:p>
          <a:p>
            <a:pPr lvl="1"/>
            <a:r>
              <a:rPr lang="en-US" dirty="0" smtClean="0"/>
              <a:t>Wagner Act created the NLRB to protect unions</a:t>
            </a:r>
          </a:p>
          <a:p>
            <a:pPr lvl="1"/>
            <a:r>
              <a:rPr lang="en-US" dirty="0" smtClean="0"/>
              <a:t>Fair Labor Standards Act established federal guidelines for child labor, minimum wage, and maximum hours</a:t>
            </a:r>
          </a:p>
          <a:p>
            <a:pPr lvl="1"/>
            <a:endParaRPr lang="en-US" dirty="0" smtClean="0"/>
          </a:p>
        </p:txBody>
      </p:sp>
      <p:pic>
        <p:nvPicPr>
          <p:cNvPr id="4" name="Picture 8" descr="http://www.tpwd.state.tx.us/spdest/findadest/historic_sites/ccc/new_deal_texas_html/media/images/wpa_poster_500x398.jpg"/>
          <p:cNvPicPr>
            <a:picLocks noChangeAspect="1" noChangeArrowheads="1"/>
          </p:cNvPicPr>
          <p:nvPr/>
        </p:nvPicPr>
        <p:blipFill>
          <a:blip r:embed="rId2" cstate="print"/>
          <a:srcRect l="4653" t="1852" r="4616" b="3704"/>
          <a:stretch>
            <a:fillRect/>
          </a:stretch>
        </p:blipFill>
        <p:spPr bwMode="auto">
          <a:xfrm>
            <a:off x="170329" y="2286000"/>
            <a:ext cx="3030071" cy="3962400"/>
          </a:xfrm>
          <a:prstGeom prst="rect">
            <a:avLst/>
          </a:prstGeom>
          <a:noFill/>
        </p:spPr>
      </p:pic>
      <p:sp>
        <p:nvSpPr>
          <p:cNvPr id="5" name="TextBox 4"/>
          <p:cNvSpPr txBox="1"/>
          <p:nvPr/>
        </p:nvSpPr>
        <p:spPr>
          <a:xfrm>
            <a:off x="0" y="1371600"/>
            <a:ext cx="9144000" cy="461665"/>
          </a:xfrm>
          <a:prstGeom prst="rect">
            <a:avLst/>
          </a:prstGeom>
          <a:noFill/>
        </p:spPr>
        <p:txBody>
          <a:bodyPr wrap="square" rtlCol="0">
            <a:spAutoFit/>
          </a:bodyPr>
          <a:lstStyle/>
          <a:p>
            <a:pPr algn="ctr"/>
            <a:r>
              <a:rPr lang="en-US" sz="2400" i="1" dirty="0" smtClean="0"/>
              <a:t>Why did FDR need to implement a second wave of reform?</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sjsapush.com/resources/basicguide_img_0.jpg"/>
          <p:cNvPicPr>
            <a:picLocks noChangeAspect="1" noChangeArrowheads="1"/>
          </p:cNvPicPr>
          <p:nvPr/>
        </p:nvPicPr>
        <p:blipFill>
          <a:blip r:embed="rId2" cstate="print">
            <a:duotone>
              <a:schemeClr val="bg2">
                <a:shade val="45000"/>
                <a:satMod val="135000"/>
              </a:schemeClr>
              <a:prstClr val="white"/>
            </a:duotone>
            <a:lum bright="13000" contrast="22000"/>
          </a:blip>
          <a:srcRect/>
          <a:stretch>
            <a:fillRect/>
          </a:stretch>
        </p:blipFill>
        <p:spPr bwMode="auto">
          <a:xfrm>
            <a:off x="2667000" y="1295400"/>
            <a:ext cx="5410200" cy="5369110"/>
          </a:xfrm>
          <a:prstGeom prst="rect">
            <a:avLst/>
          </a:prstGeom>
          <a:noFill/>
        </p:spPr>
      </p:pic>
      <p:sp>
        <p:nvSpPr>
          <p:cNvPr id="2" name="Title 1"/>
          <p:cNvSpPr>
            <a:spLocks noGrp="1"/>
          </p:cNvSpPr>
          <p:nvPr>
            <p:ph type="title"/>
          </p:nvPr>
        </p:nvSpPr>
        <p:spPr/>
        <p:txBody>
          <a:bodyPr/>
          <a:lstStyle/>
          <a:p>
            <a:r>
              <a:rPr lang="en-US" b="1" dirty="0" smtClean="0"/>
              <a:t>Court Packing Plan</a:t>
            </a:r>
            <a:endParaRPr lang="en-US" b="1" dirty="0"/>
          </a:p>
        </p:txBody>
      </p:sp>
      <p:sp>
        <p:nvSpPr>
          <p:cNvPr id="3" name="Content Placeholder 2"/>
          <p:cNvSpPr>
            <a:spLocks noGrp="1"/>
          </p:cNvSpPr>
          <p:nvPr>
            <p:ph idx="1"/>
          </p:nvPr>
        </p:nvSpPr>
        <p:spPr>
          <a:xfrm>
            <a:off x="304800" y="1676401"/>
            <a:ext cx="7924800" cy="2514599"/>
          </a:xfrm>
        </p:spPr>
        <p:txBody>
          <a:bodyPr>
            <a:normAutofit fontScale="77500" lnSpcReduction="20000"/>
          </a:bodyPr>
          <a:lstStyle/>
          <a:p>
            <a:r>
              <a:rPr lang="en-US" dirty="0" smtClean="0"/>
              <a:t>After the Supreme Court ruled the NIRA and AAA unconstitutional, Roosevelt came up with a plan </a:t>
            </a:r>
            <a:br>
              <a:rPr lang="en-US" dirty="0" smtClean="0"/>
            </a:br>
            <a:r>
              <a:rPr lang="en-US" dirty="0" smtClean="0"/>
              <a:t>to add 6 new justices to the Supreme Court</a:t>
            </a:r>
          </a:p>
          <a:p>
            <a:r>
              <a:rPr lang="en-US" dirty="0" smtClean="0"/>
              <a:t>The plan failed due to heated opposition and </a:t>
            </a:r>
            <a:br>
              <a:rPr lang="en-US" dirty="0" smtClean="0"/>
            </a:br>
            <a:r>
              <a:rPr lang="en-US" dirty="0" smtClean="0"/>
              <a:t>debate </a:t>
            </a:r>
            <a:r>
              <a:rPr lang="en-US" i="1" dirty="0" smtClean="0"/>
              <a:t>– why?</a:t>
            </a:r>
          </a:p>
          <a:p>
            <a:r>
              <a:rPr lang="en-US" dirty="0" smtClean="0"/>
              <a:t>Over the next few years, 7 justices retired so FDR </a:t>
            </a:r>
            <a:br>
              <a:rPr lang="en-US" dirty="0" smtClean="0"/>
            </a:br>
            <a:r>
              <a:rPr lang="en-US" dirty="0" smtClean="0"/>
              <a:t>was able to appoint supporters to the Court anyway</a:t>
            </a:r>
          </a:p>
        </p:txBody>
      </p:sp>
      <p:pic>
        <p:nvPicPr>
          <p:cNvPr id="10242" name="Picture 2" descr="http://jurist.law.pitt.edu/thisday/courtpacking.jpg"/>
          <p:cNvPicPr>
            <a:picLocks noChangeAspect="1" noChangeArrowheads="1"/>
          </p:cNvPicPr>
          <p:nvPr/>
        </p:nvPicPr>
        <p:blipFill>
          <a:blip r:embed="rId3" cstate="print"/>
          <a:srcRect t="6707" b="12810"/>
          <a:stretch>
            <a:fillRect/>
          </a:stretch>
        </p:blipFill>
        <p:spPr bwMode="auto">
          <a:xfrm>
            <a:off x="7391400" y="1752600"/>
            <a:ext cx="1533525" cy="1752600"/>
          </a:xfrm>
          <a:prstGeom prst="rect">
            <a:avLst/>
          </a:prstGeom>
          <a:noFill/>
        </p:spPr>
      </p:pic>
      <p:pic>
        <p:nvPicPr>
          <p:cNvPr id="10246" name="Picture 6" descr="http://www.intellectualtakeout.org/sites/www.intellectualtakeout.org/files/chart-graph/Union%20Membership%20Before%20and%20After%20Wagner%20Act.JPG"/>
          <p:cNvPicPr>
            <a:picLocks noChangeAspect="1" noChangeArrowheads="1"/>
          </p:cNvPicPr>
          <p:nvPr/>
        </p:nvPicPr>
        <p:blipFill>
          <a:blip r:embed="rId4" cstate="print"/>
          <a:srcRect/>
          <a:stretch>
            <a:fillRect/>
          </a:stretch>
        </p:blipFill>
        <p:spPr bwMode="auto">
          <a:xfrm>
            <a:off x="381000" y="4191000"/>
            <a:ext cx="1524000" cy="2295896"/>
          </a:xfrm>
          <a:prstGeom prst="rect">
            <a:avLst/>
          </a:prstGeom>
          <a:noFill/>
        </p:spPr>
      </p:pic>
      <p:sp>
        <p:nvSpPr>
          <p:cNvPr id="8" name="Content Placeholder 2"/>
          <p:cNvSpPr txBox="1">
            <a:spLocks/>
          </p:cNvSpPr>
          <p:nvPr/>
        </p:nvSpPr>
        <p:spPr>
          <a:xfrm>
            <a:off x="2133600" y="4419600"/>
            <a:ext cx="6400800" cy="23622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NLRB v. Jones and Laughlin Steel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decision signaled a change in direction, giving workers the right to unionize and the federal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gov’t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power to protect this right under the interstate commerce clause.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Union membership grew from 3 to 10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rainline.org/images/uploads/orig/2009/00168.jpg"/>
          <p:cNvPicPr>
            <a:picLocks noChangeAspect="1" noChangeArrowheads="1"/>
          </p:cNvPicPr>
          <p:nvPr/>
        </p:nvPicPr>
        <p:blipFill>
          <a:blip r:embed="rId2" cstate="print">
            <a:lum bright="70000" contrast="-70000"/>
          </a:blip>
          <a:srcRect l="2333" t="12830" r="4333" b="15324"/>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t>Social Security Act</a:t>
            </a:r>
            <a:endParaRPr lang="en-US" b="1" dirty="0"/>
          </a:p>
        </p:txBody>
      </p:sp>
      <p:sp>
        <p:nvSpPr>
          <p:cNvPr id="3" name="Content Placeholder 2"/>
          <p:cNvSpPr>
            <a:spLocks noGrp="1"/>
          </p:cNvSpPr>
          <p:nvPr>
            <p:ph idx="1"/>
          </p:nvPr>
        </p:nvSpPr>
        <p:spPr>
          <a:xfrm>
            <a:off x="457200" y="1600200"/>
            <a:ext cx="6858000" cy="4724400"/>
          </a:xfrm>
        </p:spPr>
        <p:txBody>
          <a:bodyPr>
            <a:normAutofit fontScale="85000" lnSpcReduction="20000"/>
          </a:bodyPr>
          <a:lstStyle/>
          <a:p>
            <a:r>
              <a:rPr lang="en-US" dirty="0" smtClean="0"/>
              <a:t>Benefits</a:t>
            </a:r>
          </a:p>
          <a:p>
            <a:pPr lvl="1"/>
            <a:r>
              <a:rPr lang="en-US" dirty="0" smtClean="0"/>
              <a:t>Retirement: half of funds come from the worker, half from employer</a:t>
            </a:r>
          </a:p>
          <a:p>
            <a:pPr lvl="1"/>
            <a:r>
              <a:rPr lang="en-US" dirty="0" smtClean="0"/>
              <a:t>Death: benefit paid to dependent children</a:t>
            </a:r>
          </a:p>
          <a:p>
            <a:pPr lvl="1"/>
            <a:r>
              <a:rPr lang="en-US" dirty="0" smtClean="0"/>
              <a:t>Unemployment: benefits paid through federal tax on employers</a:t>
            </a:r>
          </a:p>
          <a:p>
            <a:pPr lvl="1"/>
            <a:r>
              <a:rPr lang="en-US" dirty="0" smtClean="0"/>
              <a:t>Disability: states receive federal </a:t>
            </a:r>
            <a:br>
              <a:rPr lang="en-US" dirty="0" smtClean="0"/>
            </a:br>
            <a:r>
              <a:rPr lang="en-US" dirty="0" smtClean="0"/>
              <a:t>aid to pay benefits</a:t>
            </a:r>
          </a:p>
          <a:p>
            <a:pPr lvl="1"/>
            <a:endParaRPr lang="en-US" dirty="0" smtClean="0"/>
          </a:p>
          <a:p>
            <a:r>
              <a:rPr lang="en-US" dirty="0" smtClean="0"/>
              <a:t>Problems</a:t>
            </a:r>
          </a:p>
          <a:p>
            <a:pPr lvl="1"/>
            <a:r>
              <a:rPr lang="en-US" i="1" dirty="0" smtClean="0"/>
              <a:t>What about the self-employed?</a:t>
            </a:r>
          </a:p>
          <a:p>
            <a:pPr lvl="1"/>
            <a:r>
              <a:rPr lang="en-US" i="1" dirty="0" smtClean="0"/>
              <a:t>Why is there so much debate </a:t>
            </a:r>
            <a:br>
              <a:rPr lang="en-US" i="1" dirty="0" smtClean="0"/>
            </a:br>
            <a:r>
              <a:rPr lang="en-US" i="1" dirty="0" smtClean="0"/>
              <a:t>about what to do with it now?</a:t>
            </a:r>
            <a:endParaRPr lang="en-US" i="1" dirty="0"/>
          </a:p>
        </p:txBody>
      </p:sp>
      <p:pic>
        <p:nvPicPr>
          <p:cNvPr id="7172" name="Picture 4" descr="http://www.veraquestresearch.com/wp-content/uploads/2013/03/fixing-social-security.jpg"/>
          <p:cNvPicPr>
            <a:picLocks noChangeAspect="1" noChangeArrowheads="1"/>
          </p:cNvPicPr>
          <p:nvPr/>
        </p:nvPicPr>
        <p:blipFill>
          <a:blip r:embed="rId3" cstate="print"/>
          <a:srcRect l="2703" t="3604" r="2703" b="6306"/>
          <a:stretch>
            <a:fillRect/>
          </a:stretch>
        </p:blipFill>
        <p:spPr bwMode="auto">
          <a:xfrm rot="10800000" flipH="1" flipV="1">
            <a:off x="5867400" y="3962400"/>
            <a:ext cx="2615184"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Minority Groups</a:t>
            </a:r>
            <a:endParaRPr lang="en-US" b="1" dirty="0"/>
          </a:p>
        </p:txBody>
      </p:sp>
      <p:sp>
        <p:nvSpPr>
          <p:cNvPr id="3" name="Content Placeholder 2"/>
          <p:cNvSpPr>
            <a:spLocks noGrp="1"/>
          </p:cNvSpPr>
          <p:nvPr>
            <p:ph idx="1"/>
          </p:nvPr>
        </p:nvSpPr>
        <p:spPr>
          <a:xfrm>
            <a:off x="2286000" y="1524000"/>
            <a:ext cx="6477000" cy="4953000"/>
          </a:xfrm>
        </p:spPr>
        <p:txBody>
          <a:bodyPr>
            <a:normAutofit fontScale="77500" lnSpcReduction="20000"/>
          </a:bodyPr>
          <a:lstStyle/>
          <a:p>
            <a:r>
              <a:rPr lang="en-US" dirty="0" smtClean="0"/>
              <a:t>Frances Perkins (Sec. of Labor) and Eleanor Roosevelt played large roles in New Deal</a:t>
            </a:r>
          </a:p>
          <a:p>
            <a:pPr lvl="1"/>
            <a:r>
              <a:rPr lang="en-US" i="1" dirty="0" smtClean="0"/>
              <a:t>Why are women considered a minority group?</a:t>
            </a:r>
          </a:p>
          <a:p>
            <a:r>
              <a:rPr lang="en-US" dirty="0" smtClean="0"/>
              <a:t>Civil Rights leaders like A. Philip Randolph and Mary McLeod Bethune helped advise the president on racial issues (“Black Cabinet”)</a:t>
            </a:r>
          </a:p>
          <a:p>
            <a:pPr lvl="1"/>
            <a:r>
              <a:rPr lang="en-US" dirty="0" smtClean="0"/>
              <a:t>Still no federal support to stop lynching and poll taxes, works programs favored whites</a:t>
            </a:r>
          </a:p>
          <a:p>
            <a:r>
              <a:rPr lang="en-US" dirty="0" smtClean="0"/>
              <a:t>John Collier helped create the Indian Reorganization Act to give Native Americans more autonomy</a:t>
            </a:r>
          </a:p>
          <a:p>
            <a:pPr lvl="1"/>
            <a:r>
              <a:rPr lang="en-US" dirty="0" smtClean="0"/>
              <a:t>Continued to face severe economic problems</a:t>
            </a:r>
          </a:p>
          <a:p>
            <a:r>
              <a:rPr lang="en-US" dirty="0" smtClean="0"/>
              <a:t>Mexican Americans benefitted least from New Deal programs because they tended to be migrant farmers</a:t>
            </a:r>
            <a:endParaRPr lang="en-US" dirty="0"/>
          </a:p>
        </p:txBody>
      </p:sp>
      <p:pic>
        <p:nvPicPr>
          <p:cNvPr id="6150" name="Picture 6" descr="http://i.kinja-img.com/gawker-media/image/upload/s--RewfDTiu--/18erydr3f53kdjpg.jpg"/>
          <p:cNvPicPr>
            <a:picLocks noChangeAspect="1" noChangeArrowheads="1"/>
          </p:cNvPicPr>
          <p:nvPr/>
        </p:nvPicPr>
        <p:blipFill>
          <a:blip r:embed="rId2" cstate="print"/>
          <a:srcRect/>
          <a:stretch>
            <a:fillRect/>
          </a:stretch>
        </p:blipFill>
        <p:spPr bwMode="auto">
          <a:xfrm>
            <a:off x="0" y="1295400"/>
            <a:ext cx="1600200" cy="1600201"/>
          </a:xfrm>
          <a:prstGeom prst="rect">
            <a:avLst/>
          </a:prstGeom>
          <a:noFill/>
        </p:spPr>
      </p:pic>
      <p:pic>
        <p:nvPicPr>
          <p:cNvPr id="6152" name="Picture 8" descr="http://31.media.tumblr.com/tumblr_lxot0yuzAR1qz6yd1_1326453993_cover.jpg"/>
          <p:cNvPicPr>
            <a:picLocks noChangeAspect="1" noChangeArrowheads="1"/>
          </p:cNvPicPr>
          <p:nvPr/>
        </p:nvPicPr>
        <p:blipFill>
          <a:blip r:embed="rId3" cstate="print"/>
          <a:srcRect l="13059" t="4124" b="13402"/>
          <a:stretch>
            <a:fillRect/>
          </a:stretch>
        </p:blipFill>
        <p:spPr bwMode="auto">
          <a:xfrm>
            <a:off x="457200" y="3124200"/>
            <a:ext cx="1600200" cy="1517976"/>
          </a:xfrm>
          <a:prstGeom prst="rect">
            <a:avLst/>
          </a:prstGeom>
          <a:noFill/>
        </p:spPr>
      </p:pic>
      <p:pic>
        <p:nvPicPr>
          <p:cNvPr id="6154" name="Picture 10" descr="http://www.history.com/images/media/slideshow/native-americans-legislation/john-collier-with-blackfoot-indians.jpg"/>
          <p:cNvPicPr>
            <a:picLocks noChangeAspect="1" noChangeArrowheads="1"/>
          </p:cNvPicPr>
          <p:nvPr/>
        </p:nvPicPr>
        <p:blipFill>
          <a:blip r:embed="rId4" cstate="print"/>
          <a:srcRect l="14546" t="15534" r="31239" b="6796"/>
          <a:stretch>
            <a:fillRect/>
          </a:stretch>
        </p:blipFill>
        <p:spPr bwMode="auto">
          <a:xfrm>
            <a:off x="0" y="4876800"/>
            <a:ext cx="1640205"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FDR wins again, and again…</a:t>
            </a:r>
            <a:endParaRPr lang="en-US" b="1"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Though women and minorities did not benefit </a:t>
            </a:r>
            <a:br>
              <a:rPr lang="en-US" dirty="0" smtClean="0"/>
            </a:br>
            <a:r>
              <a:rPr lang="en-US" dirty="0" smtClean="0"/>
              <a:t>equally, they still made gains from New Deal </a:t>
            </a:r>
            <a:br>
              <a:rPr lang="en-US" dirty="0" smtClean="0"/>
            </a:br>
            <a:r>
              <a:rPr lang="en-US" dirty="0" smtClean="0"/>
              <a:t>programs and lent support to FDR</a:t>
            </a:r>
          </a:p>
          <a:p>
            <a:r>
              <a:rPr lang="en-US" dirty="0" smtClean="0"/>
              <a:t>The Democratic Party created the </a:t>
            </a:r>
            <a:br>
              <a:rPr lang="en-US" dirty="0" smtClean="0"/>
            </a:br>
            <a:r>
              <a:rPr lang="en-US" dirty="0" smtClean="0"/>
              <a:t>New Deal Coalition, including:</a:t>
            </a:r>
          </a:p>
          <a:p>
            <a:pPr lvl="1"/>
            <a:r>
              <a:rPr lang="en-US" dirty="0" smtClean="0"/>
              <a:t>Southern whites</a:t>
            </a:r>
          </a:p>
          <a:p>
            <a:pPr lvl="1"/>
            <a:r>
              <a:rPr lang="en-US" dirty="0" smtClean="0"/>
              <a:t>African Americans</a:t>
            </a:r>
          </a:p>
          <a:p>
            <a:pPr lvl="1"/>
            <a:r>
              <a:rPr lang="en-US" dirty="0" smtClean="0"/>
              <a:t>Labor unions</a:t>
            </a:r>
          </a:p>
          <a:p>
            <a:pPr lvl="1"/>
            <a:r>
              <a:rPr lang="en-US" dirty="0" smtClean="0"/>
              <a:t>Northern city governments</a:t>
            </a:r>
          </a:p>
          <a:p>
            <a:pPr lvl="1"/>
            <a:r>
              <a:rPr lang="en-US" dirty="0" smtClean="0"/>
              <a:t>Urban immigrants</a:t>
            </a:r>
          </a:p>
          <a:p>
            <a:pPr lvl="1"/>
            <a:r>
              <a:rPr lang="en-US" dirty="0" smtClean="0"/>
              <a:t>Religious groups</a:t>
            </a:r>
          </a:p>
          <a:p>
            <a:r>
              <a:rPr lang="en-US" sz="2800" i="1" dirty="0" smtClean="0"/>
              <a:t>Did the New Deal end the </a:t>
            </a:r>
            <a:br>
              <a:rPr lang="en-US" sz="2800" i="1" dirty="0" smtClean="0"/>
            </a:br>
            <a:r>
              <a:rPr lang="en-US" sz="2800" i="1" dirty="0" smtClean="0"/>
              <a:t>Great Depression?</a:t>
            </a:r>
            <a:endParaRPr lang="en-US" sz="2800" i="1" dirty="0"/>
          </a:p>
        </p:txBody>
      </p:sp>
      <p:pic>
        <p:nvPicPr>
          <p:cNvPr id="5122" name="Picture 2" descr="http://upload.wikimedia.org/wikipedia/commons/thumb/a/a5/RooseveltTruman1944poster.jpg/250px-RooseveltTruman1944poster.jpg"/>
          <p:cNvPicPr>
            <a:picLocks noChangeAspect="1" noChangeArrowheads="1"/>
          </p:cNvPicPr>
          <p:nvPr/>
        </p:nvPicPr>
        <p:blipFill>
          <a:blip r:embed="rId2" cstate="print"/>
          <a:srcRect/>
          <a:stretch>
            <a:fillRect/>
          </a:stretch>
        </p:blipFill>
        <p:spPr bwMode="auto">
          <a:xfrm>
            <a:off x="5791200" y="3124200"/>
            <a:ext cx="2381250" cy="3048001"/>
          </a:xfrm>
          <a:prstGeom prst="rect">
            <a:avLst/>
          </a:prstGeom>
          <a:noFill/>
        </p:spPr>
      </p:pic>
      <p:pic>
        <p:nvPicPr>
          <p:cNvPr id="5124" name="Picture 4" descr="http://ronwade.freeservers.com/fdr2009linea-1x47.jpg"/>
          <p:cNvPicPr>
            <a:picLocks noChangeAspect="1" noChangeArrowheads="1"/>
          </p:cNvPicPr>
          <p:nvPr/>
        </p:nvPicPr>
        <p:blipFill>
          <a:blip r:embed="rId3" cstate="print">
            <a:clrChange>
              <a:clrFrom>
                <a:srgbClr val="FFF7FA"/>
              </a:clrFrom>
              <a:clrTo>
                <a:srgbClr val="FFF7FA">
                  <a:alpha val="0"/>
                </a:srgbClr>
              </a:clrTo>
            </a:clrChange>
          </a:blip>
          <a:srcRect/>
          <a:stretch>
            <a:fillRect/>
          </a:stretch>
        </p:blipFill>
        <p:spPr bwMode="auto">
          <a:xfrm rot="474765">
            <a:off x="7546345" y="2280548"/>
            <a:ext cx="1112268" cy="12209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assothemovies.com/wp-content/uploads/2012/07/mr.-smith-goes-to-washington-8.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2"/>
          </a:xfrm>
          <a:prstGeom prst="rect">
            <a:avLst/>
          </a:prstGeom>
          <a:noFill/>
        </p:spPr>
      </p:pic>
      <p:sp>
        <p:nvSpPr>
          <p:cNvPr id="2" name="Title 1"/>
          <p:cNvSpPr>
            <a:spLocks noGrp="1"/>
          </p:cNvSpPr>
          <p:nvPr>
            <p:ph type="title"/>
          </p:nvPr>
        </p:nvSpPr>
        <p:spPr/>
        <p:txBody>
          <a:bodyPr/>
          <a:lstStyle/>
          <a:p>
            <a:r>
              <a:rPr lang="en-US" b="1" dirty="0" smtClean="0"/>
              <a:t>Cultural Effects</a:t>
            </a:r>
            <a:endParaRPr lang="en-US" b="1" dirty="0"/>
          </a:p>
        </p:txBody>
      </p:sp>
      <p:sp>
        <p:nvSpPr>
          <p:cNvPr id="3" name="Content Placeholder 2"/>
          <p:cNvSpPr>
            <a:spLocks noGrp="1"/>
          </p:cNvSpPr>
          <p:nvPr>
            <p:ph idx="1"/>
          </p:nvPr>
        </p:nvSpPr>
        <p:spPr>
          <a:xfrm>
            <a:off x="304800" y="1600200"/>
            <a:ext cx="6400800" cy="4953000"/>
          </a:xfrm>
        </p:spPr>
        <p:txBody>
          <a:bodyPr>
            <a:normAutofit fontScale="92500" lnSpcReduction="10000"/>
          </a:bodyPr>
          <a:lstStyle/>
          <a:p>
            <a:r>
              <a:rPr lang="en-US" dirty="0" smtClean="0"/>
              <a:t>Despite economic hardships, the entertainment industry grew </a:t>
            </a:r>
            <a:r>
              <a:rPr lang="en-US" i="1" dirty="0" smtClean="0"/>
              <a:t>– why?</a:t>
            </a:r>
          </a:p>
          <a:p>
            <a:r>
              <a:rPr lang="en-US" dirty="0" smtClean="0"/>
              <a:t>Movies were filled with romance, political optimism, average people succeeding</a:t>
            </a:r>
          </a:p>
          <a:p>
            <a:pPr lvl="1"/>
            <a:r>
              <a:rPr lang="en-US" i="1" dirty="0" smtClean="0"/>
              <a:t>Gone with the Wind</a:t>
            </a:r>
            <a:r>
              <a:rPr lang="en-US" dirty="0" smtClean="0"/>
              <a:t>, </a:t>
            </a:r>
            <a:r>
              <a:rPr lang="en-US" i="1" dirty="0" smtClean="0"/>
              <a:t>Mr. Smith Goes to Washington</a:t>
            </a:r>
          </a:p>
          <a:p>
            <a:r>
              <a:rPr lang="en-US" dirty="0" smtClean="0"/>
              <a:t>Radio was the center of information and entertainment for families</a:t>
            </a:r>
          </a:p>
          <a:p>
            <a:pPr lvl="1"/>
            <a:r>
              <a:rPr lang="en-US" dirty="0" smtClean="0"/>
              <a:t>FDR’s fireside chats, soap operas, children’s programs</a:t>
            </a:r>
          </a:p>
        </p:txBody>
      </p:sp>
      <p:pic>
        <p:nvPicPr>
          <p:cNvPr id="4" name="Picture 2" descr="http://www.dprp.net/proghistory/1978_01/wowradio.jpg"/>
          <p:cNvPicPr>
            <a:picLocks noChangeAspect="1" noChangeArrowheads="1"/>
          </p:cNvPicPr>
          <p:nvPr/>
        </p:nvPicPr>
        <p:blipFill>
          <a:blip r:embed="rId3" cstate="print"/>
          <a:srcRect/>
          <a:stretch>
            <a:fillRect/>
          </a:stretch>
        </p:blipFill>
        <p:spPr bwMode="auto">
          <a:xfrm rot="721657">
            <a:off x="6779989" y="4415220"/>
            <a:ext cx="1590560" cy="16128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media.npr.org/assets/img/2010/04/28/lange18_custom_custom-33c718daa274a11a5019fd0b1b890b9855dc6f3b-s6-c30.jpg"/>
          <p:cNvPicPr>
            <a:picLocks noChangeAspect="1" noChangeArrowheads="1"/>
          </p:cNvPicPr>
          <p:nvPr/>
        </p:nvPicPr>
        <p:blipFill>
          <a:blip r:embed="rId2" cstate="print">
            <a:lum bright="44000" contrast="-55000"/>
          </a:blip>
          <a:srcRect b="6937"/>
          <a:stretch>
            <a:fillRect/>
          </a:stretch>
        </p:blipFill>
        <p:spPr bwMode="auto">
          <a:xfrm>
            <a:off x="0" y="-1"/>
            <a:ext cx="9144000" cy="6858001"/>
          </a:xfrm>
          <a:prstGeom prst="rect">
            <a:avLst/>
          </a:prstGeom>
          <a:noFill/>
        </p:spPr>
      </p:pic>
      <p:sp>
        <p:nvSpPr>
          <p:cNvPr id="3" name="Content Placeholder 2"/>
          <p:cNvSpPr>
            <a:spLocks noGrp="1"/>
          </p:cNvSpPr>
          <p:nvPr>
            <p:ph idx="1"/>
          </p:nvPr>
        </p:nvSpPr>
        <p:spPr>
          <a:xfrm>
            <a:off x="4191000" y="990600"/>
            <a:ext cx="4572000" cy="5486400"/>
          </a:xfrm>
        </p:spPr>
        <p:txBody>
          <a:bodyPr>
            <a:normAutofit fontScale="85000" lnSpcReduction="10000"/>
          </a:bodyPr>
          <a:lstStyle/>
          <a:p>
            <a:r>
              <a:rPr lang="en-US" dirty="0" smtClean="0"/>
              <a:t>Art, music and literature was “sober and serious” reflecting democratic values, dignity and strength of character, experiences of Dust Bowl and migrants</a:t>
            </a:r>
          </a:p>
          <a:p>
            <a:pPr lvl="1"/>
            <a:r>
              <a:rPr lang="en-US" dirty="0" smtClean="0"/>
              <a:t>Woody Guthrie, </a:t>
            </a:r>
            <a:br>
              <a:rPr lang="en-US" dirty="0" smtClean="0"/>
            </a:br>
            <a:r>
              <a:rPr lang="en-US" i="1" dirty="0" smtClean="0"/>
              <a:t>Grapes of Wrath</a:t>
            </a:r>
          </a:p>
          <a:p>
            <a:r>
              <a:rPr lang="en-US" dirty="0" smtClean="0"/>
              <a:t>Many artists and photographers received support from New Deal programs </a:t>
            </a:r>
          </a:p>
          <a:p>
            <a:pPr lvl="1"/>
            <a:r>
              <a:rPr lang="en-US" i="1" dirty="0" smtClean="0"/>
              <a:t>American Gothic</a:t>
            </a:r>
            <a:r>
              <a:rPr lang="en-US" dirty="0" smtClean="0"/>
              <a:t>, </a:t>
            </a:r>
            <a:br>
              <a:rPr lang="en-US" dirty="0" smtClean="0"/>
            </a:br>
            <a:r>
              <a:rPr lang="en-US" dirty="0" smtClean="0"/>
              <a:t>Dorothea Lange</a:t>
            </a:r>
          </a:p>
          <a:p>
            <a:endParaRPr lang="en-US" dirty="0"/>
          </a:p>
        </p:txBody>
      </p:sp>
      <p:pic>
        <p:nvPicPr>
          <p:cNvPr id="1026" name="Picture 2" descr="http://www.artic.edu/aic/collections/citi/images/standard/WebLarge/WebImg_000256/190741_3056034.jpg"/>
          <p:cNvPicPr>
            <a:picLocks noChangeAspect="1" noChangeArrowheads="1"/>
          </p:cNvPicPr>
          <p:nvPr/>
        </p:nvPicPr>
        <p:blipFill>
          <a:blip r:embed="rId3" cstate="print"/>
          <a:srcRect/>
          <a:stretch>
            <a:fillRect/>
          </a:stretch>
        </p:blipFill>
        <p:spPr bwMode="auto">
          <a:xfrm>
            <a:off x="381000" y="2438400"/>
            <a:ext cx="3082330" cy="3733800"/>
          </a:xfrm>
          <a:prstGeom prst="rect">
            <a:avLst/>
          </a:prstGeom>
          <a:noFill/>
        </p:spPr>
      </p:pic>
      <p:pic>
        <p:nvPicPr>
          <p:cNvPr id="1032" name="Picture 8" descr="http://www1.appstate.edu/~goodmanj/3850/thisland/thislandbk.jpg"/>
          <p:cNvPicPr>
            <a:picLocks noChangeAspect="1" noChangeArrowheads="1"/>
          </p:cNvPicPr>
          <p:nvPr/>
        </p:nvPicPr>
        <p:blipFill>
          <a:blip r:embed="rId4" cstate="print"/>
          <a:srcRect l="2222" t="5514" r="2222" b="2572"/>
          <a:stretch>
            <a:fillRect/>
          </a:stretch>
        </p:blipFill>
        <p:spPr bwMode="auto">
          <a:xfrm rot="21212194">
            <a:off x="634076" y="624608"/>
            <a:ext cx="3085131" cy="19629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noliesradio.org/images/aa-jobless-men-keep-going-from-Depression-good-one.jpg"/>
          <p:cNvPicPr>
            <a:picLocks noChangeAspect="1" noChangeArrowheads="1"/>
          </p:cNvPicPr>
          <p:nvPr/>
        </p:nvPicPr>
        <p:blipFill>
          <a:blip r:embed="rId2" cstate="print">
            <a:grayscl/>
          </a:blip>
          <a:srcRect/>
          <a:stretch>
            <a:fillRect/>
          </a:stretch>
        </p:blipFill>
        <p:spPr bwMode="auto">
          <a:xfrm>
            <a:off x="6172200" y="1587093"/>
            <a:ext cx="2971800" cy="2222907"/>
          </a:xfrm>
          <a:prstGeom prst="rect">
            <a:avLst/>
          </a:prstGeom>
          <a:noFill/>
        </p:spPr>
      </p:pic>
      <p:sp>
        <p:nvSpPr>
          <p:cNvPr id="2" name="Title 1"/>
          <p:cNvSpPr>
            <a:spLocks noGrp="1"/>
          </p:cNvSpPr>
          <p:nvPr>
            <p:ph type="title"/>
          </p:nvPr>
        </p:nvSpPr>
        <p:spPr/>
        <p:txBody>
          <a:bodyPr/>
          <a:lstStyle/>
          <a:p>
            <a:r>
              <a:rPr lang="en-US" b="1" dirty="0" smtClean="0"/>
              <a:t>Surviving the Depression</a:t>
            </a:r>
            <a:endParaRPr lang="en-US" b="1" dirty="0"/>
          </a:p>
        </p:txBody>
      </p:sp>
      <p:sp>
        <p:nvSpPr>
          <p:cNvPr id="3" name="Content Placeholder 2"/>
          <p:cNvSpPr>
            <a:spLocks noGrp="1"/>
          </p:cNvSpPr>
          <p:nvPr>
            <p:ph idx="1"/>
          </p:nvPr>
        </p:nvSpPr>
        <p:spPr>
          <a:xfrm>
            <a:off x="457200" y="1600200"/>
            <a:ext cx="5638800" cy="4876800"/>
          </a:xfrm>
        </p:spPr>
        <p:txBody>
          <a:bodyPr>
            <a:normAutofit fontScale="85000" lnSpcReduction="20000"/>
          </a:bodyPr>
          <a:lstStyle/>
          <a:p>
            <a:r>
              <a:rPr lang="en-US" dirty="0" smtClean="0"/>
              <a:t>Many people lost jobs, homes, life savings</a:t>
            </a:r>
          </a:p>
          <a:p>
            <a:r>
              <a:rPr lang="en-US" dirty="0" smtClean="0"/>
              <a:t>The shame of poverty caused some to commit suicide, others to avoid seeking help</a:t>
            </a:r>
          </a:p>
          <a:p>
            <a:r>
              <a:rPr lang="en-US" dirty="0" smtClean="0"/>
              <a:t>In cities people built shantytowns, charities ran soup kitchens and bread lines</a:t>
            </a:r>
          </a:p>
          <a:p>
            <a:r>
              <a:rPr lang="en-US" dirty="0" smtClean="0"/>
              <a:t>Hundreds of thousands became migrants</a:t>
            </a:r>
          </a:p>
          <a:p>
            <a:r>
              <a:rPr lang="en-US" dirty="0" smtClean="0"/>
              <a:t>Families sacrificed health care and education, adopted new habits of thriftiness and sharing </a:t>
            </a:r>
            <a:r>
              <a:rPr lang="en-US" i="1" dirty="0" smtClean="0"/>
              <a:t>– examples?</a:t>
            </a:r>
          </a:p>
          <a:p>
            <a:endParaRPr lang="en-US" dirty="0" smtClean="0"/>
          </a:p>
          <a:p>
            <a:endParaRPr lang="en-US" dirty="0"/>
          </a:p>
        </p:txBody>
      </p:sp>
      <p:pic>
        <p:nvPicPr>
          <p:cNvPr id="18438" name="Picture 6" descr="http://www.ssa.gov/history/pics/acoffee.jpg"/>
          <p:cNvPicPr>
            <a:picLocks noChangeAspect="1" noChangeArrowheads="1"/>
          </p:cNvPicPr>
          <p:nvPr/>
        </p:nvPicPr>
        <p:blipFill>
          <a:blip r:embed="rId3" cstate="print"/>
          <a:srcRect b="10654"/>
          <a:stretch>
            <a:fillRect/>
          </a:stretch>
        </p:blipFill>
        <p:spPr bwMode="auto">
          <a:xfrm>
            <a:off x="6172200" y="4096401"/>
            <a:ext cx="2971800" cy="2151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glish.illinois.edu/maps/depression/dep03.jpg"/>
          <p:cNvPicPr>
            <a:picLocks noChangeAspect="1" noChangeArrowheads="1"/>
          </p:cNvPicPr>
          <p:nvPr/>
        </p:nvPicPr>
        <p:blipFill>
          <a:blip r:embed="rId2" cstate="print"/>
          <a:srcRect b="1472"/>
          <a:stretch>
            <a:fillRect/>
          </a:stretch>
        </p:blipFill>
        <p:spPr bwMode="auto">
          <a:xfrm>
            <a:off x="1" y="461310"/>
            <a:ext cx="5250284" cy="5101290"/>
          </a:xfrm>
          <a:prstGeom prst="rect">
            <a:avLst/>
          </a:prstGeom>
          <a:noFill/>
        </p:spPr>
      </p:pic>
      <p:pic>
        <p:nvPicPr>
          <p:cNvPr id="1028" name="Picture 4" descr="http://www.lasalle.edu/~mcinneshin/251/wk14/images/depressn/cars.jpg"/>
          <p:cNvPicPr>
            <a:picLocks noChangeAspect="1" noChangeArrowheads="1"/>
          </p:cNvPicPr>
          <p:nvPr/>
        </p:nvPicPr>
        <p:blipFill>
          <a:blip r:embed="rId3" cstate="print"/>
          <a:srcRect b="2310"/>
          <a:stretch>
            <a:fillRect/>
          </a:stretch>
        </p:blipFill>
        <p:spPr bwMode="auto">
          <a:xfrm>
            <a:off x="5410200" y="457200"/>
            <a:ext cx="3733800" cy="5105400"/>
          </a:xfrm>
          <a:prstGeom prst="rect">
            <a:avLst/>
          </a:prstGeom>
          <a:noFill/>
        </p:spPr>
      </p:pic>
      <p:sp>
        <p:nvSpPr>
          <p:cNvPr id="6" name="TextBox 5"/>
          <p:cNvSpPr txBox="1"/>
          <p:nvPr/>
        </p:nvSpPr>
        <p:spPr>
          <a:xfrm>
            <a:off x="0" y="5715000"/>
            <a:ext cx="9144000" cy="646331"/>
          </a:xfrm>
          <a:prstGeom prst="rect">
            <a:avLst/>
          </a:prstGeom>
          <a:noFill/>
        </p:spPr>
        <p:txBody>
          <a:bodyPr wrap="square" rtlCol="0">
            <a:spAutoFit/>
          </a:bodyPr>
          <a:lstStyle/>
          <a:p>
            <a:pPr algn="ctr"/>
            <a:r>
              <a:rPr lang="en-US" i="1" dirty="0" smtClean="0"/>
              <a:t>Why was this part of Europe hardest hit by the Depression? </a:t>
            </a:r>
          </a:p>
          <a:p>
            <a:pPr algn="ctr"/>
            <a:r>
              <a:rPr lang="en-US" i="1" dirty="0" smtClean="0"/>
              <a:t>Why was it the first to recover?</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g3.wikia.nocookie.net/__cb20100724221401/althistory/images/7/78/World1930(Ok_Stalin).png"/>
          <p:cNvPicPr>
            <a:picLocks noChangeAspect="1" noChangeArrowheads="1"/>
          </p:cNvPicPr>
          <p:nvPr/>
        </p:nvPicPr>
        <p:blipFill>
          <a:blip r:embed="rId2" cstate="print"/>
          <a:srcRect r="2503"/>
          <a:stretch>
            <a:fillRect/>
          </a:stretch>
        </p:blipFill>
        <p:spPr bwMode="auto">
          <a:xfrm>
            <a:off x="240792" y="109621"/>
            <a:ext cx="8903208" cy="4005179"/>
          </a:xfrm>
          <a:prstGeom prst="rect">
            <a:avLst/>
          </a:prstGeom>
          <a:noFill/>
        </p:spPr>
      </p:pic>
      <p:pic>
        <p:nvPicPr>
          <p:cNvPr id="49156" name="Picture 4" descr="http://www.iisg.nl/exhibitions/affiche/met/l03-029.jpg"/>
          <p:cNvPicPr>
            <a:picLocks noChangeAspect="1" noChangeArrowheads="1"/>
          </p:cNvPicPr>
          <p:nvPr/>
        </p:nvPicPr>
        <p:blipFill>
          <a:blip r:embed="rId3" cstate="print"/>
          <a:srcRect/>
          <a:stretch>
            <a:fillRect/>
          </a:stretch>
        </p:blipFill>
        <p:spPr bwMode="auto">
          <a:xfrm>
            <a:off x="2362200" y="4220337"/>
            <a:ext cx="3505200" cy="2637663"/>
          </a:xfrm>
          <a:prstGeom prst="rect">
            <a:avLst/>
          </a:prstGeom>
          <a:noFill/>
        </p:spPr>
      </p:pic>
      <p:pic>
        <p:nvPicPr>
          <p:cNvPr id="49158" name="Picture 6" descr="http://cache.virtualtourist.com/15/2437448-Japanese_Asia_for_Asians_Poster_Batu_Maung.jpg"/>
          <p:cNvPicPr>
            <a:picLocks noChangeAspect="1" noChangeArrowheads="1"/>
          </p:cNvPicPr>
          <p:nvPr/>
        </p:nvPicPr>
        <p:blipFill>
          <a:blip r:embed="rId4" cstate="print"/>
          <a:srcRect l="17094" r="17949"/>
          <a:stretch>
            <a:fillRect/>
          </a:stretch>
        </p:blipFill>
        <p:spPr bwMode="auto">
          <a:xfrm>
            <a:off x="6096000" y="3581400"/>
            <a:ext cx="2031999" cy="1905000"/>
          </a:xfrm>
          <a:prstGeom prst="rect">
            <a:avLst/>
          </a:prstGeom>
          <a:noFill/>
        </p:spPr>
      </p:pic>
      <p:sp>
        <p:nvSpPr>
          <p:cNvPr id="7" name="TextBox 6"/>
          <p:cNvSpPr txBox="1"/>
          <p:nvPr/>
        </p:nvSpPr>
        <p:spPr>
          <a:xfrm>
            <a:off x="381000" y="4114800"/>
            <a:ext cx="1828800" cy="1938992"/>
          </a:xfrm>
          <a:prstGeom prst="rect">
            <a:avLst/>
          </a:prstGeom>
          <a:noFill/>
        </p:spPr>
        <p:txBody>
          <a:bodyPr wrap="square" rtlCol="0">
            <a:spAutoFit/>
          </a:bodyPr>
          <a:lstStyle/>
          <a:p>
            <a:pPr algn="r"/>
            <a:r>
              <a:rPr lang="en-US" sz="2000" i="1" dirty="0" smtClean="0"/>
              <a:t>What effects did the Depression have on other parts of the world?</a:t>
            </a:r>
            <a:endParaRPr lang="en-US" sz="20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cdn.blogs.fredericksburg.com/features/files/2012/11/DustBowl.jpg"/>
          <p:cNvPicPr>
            <a:picLocks noChangeAspect="1" noChangeArrowheads="1"/>
          </p:cNvPicPr>
          <p:nvPr/>
        </p:nvPicPr>
        <p:blipFill>
          <a:blip r:embed="rId2" cstate="print">
            <a:lum bright="27000" contrast="-43000"/>
          </a:blip>
          <a:srcRect t="226" r="6767" b="3333"/>
          <a:stretch>
            <a:fillRect/>
          </a:stretch>
        </p:blipFill>
        <p:spPr bwMode="auto">
          <a:xfrm>
            <a:off x="0" y="0"/>
            <a:ext cx="9448800" cy="6858000"/>
          </a:xfrm>
          <a:prstGeom prst="rect">
            <a:avLst/>
          </a:prstGeom>
          <a:noFill/>
        </p:spPr>
      </p:pic>
      <p:sp>
        <p:nvSpPr>
          <p:cNvPr id="2" name="Title 1"/>
          <p:cNvSpPr>
            <a:spLocks noGrp="1"/>
          </p:cNvSpPr>
          <p:nvPr>
            <p:ph type="title"/>
          </p:nvPr>
        </p:nvSpPr>
        <p:spPr/>
        <p:txBody>
          <a:bodyPr/>
          <a:lstStyle/>
          <a:p>
            <a:r>
              <a:rPr lang="en-US" b="1" dirty="0" smtClean="0"/>
              <a:t>The Dust Bowl</a:t>
            </a:r>
            <a:endParaRPr lang="en-US" b="1" dirty="0"/>
          </a:p>
        </p:txBody>
      </p:sp>
      <p:sp>
        <p:nvSpPr>
          <p:cNvPr id="3" name="Content Placeholder 2"/>
          <p:cNvSpPr>
            <a:spLocks noGrp="1"/>
          </p:cNvSpPr>
          <p:nvPr>
            <p:ph idx="1"/>
          </p:nvPr>
        </p:nvSpPr>
        <p:spPr/>
        <p:txBody>
          <a:bodyPr>
            <a:normAutofit/>
          </a:bodyPr>
          <a:lstStyle/>
          <a:p>
            <a:r>
              <a:rPr lang="en-US" dirty="0" smtClean="0"/>
              <a:t>In the 1920s</a:t>
            </a:r>
          </a:p>
          <a:p>
            <a:pPr lvl="1"/>
            <a:r>
              <a:rPr lang="en-US" dirty="0" smtClean="0"/>
              <a:t>Overproduction had drained the soil of nutrients</a:t>
            </a:r>
          </a:p>
          <a:p>
            <a:pPr lvl="1"/>
            <a:r>
              <a:rPr lang="en-US" dirty="0" smtClean="0"/>
              <a:t>Plowing had removed grass and trees that help protect the soil</a:t>
            </a:r>
          </a:p>
          <a:p>
            <a:r>
              <a:rPr lang="en-US" dirty="0" smtClean="0"/>
              <a:t>In the 1930s</a:t>
            </a:r>
          </a:p>
          <a:p>
            <a:pPr lvl="1"/>
            <a:r>
              <a:rPr lang="en-US" dirty="0" smtClean="0"/>
              <a:t>Drought and wind caused massive dust storms throughout the Great Plains</a:t>
            </a:r>
          </a:p>
          <a:p>
            <a:pPr lvl="1"/>
            <a:r>
              <a:rPr lang="en-US" dirty="0" smtClean="0"/>
              <a:t>Farmers and sharecroppers affected by the Dust Bowl abandoned their farms and moved west</a:t>
            </a:r>
          </a:p>
          <a:p>
            <a:pPr lvl="1"/>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Government Response</a:t>
            </a:r>
            <a:endParaRPr lang="en-US" b="1" dirty="0"/>
          </a:p>
        </p:txBody>
      </p:sp>
      <p:sp>
        <p:nvSpPr>
          <p:cNvPr id="3" name="Content Placeholder 2"/>
          <p:cNvSpPr>
            <a:spLocks noGrp="1"/>
          </p:cNvSpPr>
          <p:nvPr>
            <p:ph idx="1"/>
          </p:nvPr>
        </p:nvSpPr>
        <p:spPr>
          <a:xfrm>
            <a:off x="2743200" y="1600200"/>
            <a:ext cx="5943600" cy="5029200"/>
          </a:xfrm>
        </p:spPr>
        <p:txBody>
          <a:bodyPr>
            <a:normAutofit fontScale="92500" lnSpcReduction="20000"/>
          </a:bodyPr>
          <a:lstStyle/>
          <a:p>
            <a:r>
              <a:rPr lang="en-US" dirty="0" smtClean="0"/>
              <a:t>The American belief in laissez-faire economics and “rugged individualism” guided government response </a:t>
            </a:r>
            <a:r>
              <a:rPr lang="en-US" i="1" dirty="0" smtClean="0"/>
              <a:t>– what does that mean?</a:t>
            </a:r>
          </a:p>
          <a:p>
            <a:r>
              <a:rPr lang="en-US" dirty="0" smtClean="0"/>
              <a:t>Some cities offered a small amount of direct relief to families (about $2/wk)</a:t>
            </a:r>
          </a:p>
          <a:p>
            <a:r>
              <a:rPr lang="en-US" dirty="0" smtClean="0"/>
              <a:t>President Herbert Hoover believed that the economy would fix itself, that aid to the needy should come from cooperative efforts from the private sector not the government</a:t>
            </a:r>
            <a:endParaRPr lang="en-US" dirty="0"/>
          </a:p>
        </p:txBody>
      </p:sp>
      <p:pic>
        <p:nvPicPr>
          <p:cNvPr id="16386" name="Picture 2" descr="https://img0.etsystatic.com/026/1/5574001/il_340x270.511465882_ir8h.jpg"/>
          <p:cNvPicPr>
            <a:picLocks noChangeAspect="1" noChangeArrowheads="1"/>
          </p:cNvPicPr>
          <p:nvPr/>
        </p:nvPicPr>
        <p:blipFill>
          <a:blip r:embed="rId2" cstate="print"/>
          <a:srcRect l="25882" r="17647"/>
          <a:stretch>
            <a:fillRect/>
          </a:stretch>
        </p:blipFill>
        <p:spPr bwMode="auto">
          <a:xfrm>
            <a:off x="0" y="1676400"/>
            <a:ext cx="2396066" cy="3369469"/>
          </a:xfrm>
          <a:prstGeom prst="rect">
            <a:avLst/>
          </a:prstGeom>
          <a:noFill/>
        </p:spPr>
      </p:pic>
      <p:pic>
        <p:nvPicPr>
          <p:cNvPr id="6" name="Picture 4" descr="http://us-history.com/wp-content/uploads/2012/03/us-history-great-depression-picture.png"/>
          <p:cNvPicPr>
            <a:picLocks noChangeAspect="1" noChangeArrowheads="1"/>
          </p:cNvPicPr>
          <p:nvPr/>
        </p:nvPicPr>
        <p:blipFill>
          <a:blip r:embed="rId3" cstate="print"/>
          <a:srcRect/>
          <a:stretch>
            <a:fillRect/>
          </a:stretch>
        </p:blipFill>
        <p:spPr bwMode="auto">
          <a:xfrm>
            <a:off x="815987" y="4648200"/>
            <a:ext cx="1851013"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fineartamerica.com/images-medium-large/the-bonus-army-built-a-hooverville-everett.jpg"/>
          <p:cNvPicPr>
            <a:picLocks noChangeAspect="1" noChangeArrowheads="1"/>
          </p:cNvPicPr>
          <p:nvPr/>
        </p:nvPicPr>
        <p:blipFill>
          <a:blip r:embed="rId2" cstate="print">
            <a:lum bright="47000" contrast="-60000"/>
          </a:blip>
          <a:srcRect b="6768"/>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err="1" smtClean="0"/>
              <a:t>Hoovervilles</a:t>
            </a:r>
            <a:endParaRPr lang="en-US" b="1" dirty="0"/>
          </a:p>
        </p:txBody>
      </p:sp>
      <p:sp>
        <p:nvSpPr>
          <p:cNvPr id="3" name="Content Placeholder 2"/>
          <p:cNvSpPr>
            <a:spLocks noGrp="1"/>
          </p:cNvSpPr>
          <p:nvPr>
            <p:ph idx="1"/>
          </p:nvPr>
        </p:nvSpPr>
        <p:spPr>
          <a:xfrm>
            <a:off x="457200" y="1600200"/>
            <a:ext cx="8229600" cy="2590800"/>
          </a:xfrm>
        </p:spPr>
        <p:txBody>
          <a:bodyPr>
            <a:normAutofit fontScale="85000" lnSpcReduction="10000"/>
          </a:bodyPr>
          <a:lstStyle/>
          <a:p>
            <a:r>
              <a:rPr lang="en-US" dirty="0" smtClean="0"/>
              <a:t>Despite some efforts to help, Hoover was blamed for failing to respond effectively</a:t>
            </a:r>
          </a:p>
          <a:p>
            <a:pPr lvl="1"/>
            <a:r>
              <a:rPr lang="en-US" dirty="0" smtClean="0"/>
              <a:t>Asked employers not to cut wages, unions not to strike</a:t>
            </a:r>
          </a:p>
          <a:p>
            <a:pPr lvl="1"/>
            <a:r>
              <a:rPr lang="en-US" dirty="0" smtClean="0"/>
              <a:t>Created an organization to coordinate charities</a:t>
            </a:r>
          </a:p>
          <a:p>
            <a:pPr lvl="1"/>
            <a:r>
              <a:rPr lang="en-US" dirty="0" smtClean="0"/>
              <a:t>Authorized construction of the Boulder Dam (aka Hoover Dam) to provide jobs, electricity, flood control, and water</a:t>
            </a:r>
          </a:p>
        </p:txBody>
      </p:sp>
      <p:pic>
        <p:nvPicPr>
          <p:cNvPr id="15364" name="Picture 4" descr="http://i1.ytimg.com/vi/mJWDXiWSqP0/maxresdefault.jpg"/>
          <p:cNvPicPr>
            <a:picLocks noChangeAspect="1" noChangeArrowheads="1"/>
          </p:cNvPicPr>
          <p:nvPr/>
        </p:nvPicPr>
        <p:blipFill>
          <a:blip r:embed="rId3" cstate="print"/>
          <a:srcRect l="18367" r="18367"/>
          <a:stretch>
            <a:fillRect/>
          </a:stretch>
        </p:blipFill>
        <p:spPr bwMode="auto">
          <a:xfrm>
            <a:off x="6477000" y="4343400"/>
            <a:ext cx="2133600" cy="1897012"/>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609600" y="4114800"/>
            <a:ext cx="5791200" cy="23622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Americans got increasingly angry at the President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Some farmers destroyed or refused to sell crops at a loss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Shantytowns became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Hoovervilles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and empty pockets turned inside out were called “Hoover flags”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thumb/0/00/ElectoralCollege1932.svg/400px-ElectoralCollege1932.svg.png"/>
          <p:cNvPicPr>
            <a:picLocks noChangeAspect="1" noChangeArrowheads="1"/>
          </p:cNvPicPr>
          <p:nvPr/>
        </p:nvPicPr>
        <p:blipFill>
          <a:blip r:embed="rId2" cstate="print">
            <a:lum bright="58000" contrast="-78000"/>
          </a:blip>
          <a:srcRect/>
          <a:stretch>
            <a:fillRect/>
          </a:stretch>
        </p:blipFill>
        <p:spPr bwMode="auto">
          <a:xfrm>
            <a:off x="1219200" y="1905000"/>
            <a:ext cx="6568963" cy="3810000"/>
          </a:xfrm>
          <a:prstGeom prst="rect">
            <a:avLst/>
          </a:prstGeom>
          <a:noFill/>
        </p:spPr>
      </p:pic>
      <p:sp>
        <p:nvSpPr>
          <p:cNvPr id="2" name="Title 1"/>
          <p:cNvSpPr>
            <a:spLocks noGrp="1"/>
          </p:cNvSpPr>
          <p:nvPr>
            <p:ph type="title"/>
          </p:nvPr>
        </p:nvSpPr>
        <p:spPr/>
        <p:txBody>
          <a:bodyPr/>
          <a:lstStyle/>
          <a:p>
            <a:r>
              <a:rPr lang="en-US" b="1" dirty="0" smtClean="0"/>
              <a:t>Election of 1932</a:t>
            </a:r>
            <a:endParaRPr lang="en-US" b="1" dirty="0"/>
          </a:p>
        </p:txBody>
      </p:sp>
      <p:sp>
        <p:nvSpPr>
          <p:cNvPr id="3" name="Content Placeholder 2"/>
          <p:cNvSpPr>
            <a:spLocks noGrp="1"/>
          </p:cNvSpPr>
          <p:nvPr>
            <p:ph idx="1"/>
          </p:nvPr>
        </p:nvSpPr>
        <p:spPr>
          <a:xfrm>
            <a:off x="457200" y="1752600"/>
            <a:ext cx="8229600" cy="4648200"/>
          </a:xfrm>
        </p:spPr>
        <p:txBody>
          <a:bodyPr>
            <a:normAutofit fontScale="85000" lnSpcReduction="10000"/>
          </a:bodyPr>
          <a:lstStyle/>
          <a:p>
            <a:r>
              <a:rPr lang="en-US" dirty="0" smtClean="0"/>
              <a:t>Hoover tried intervention, seen as “too little, too late”</a:t>
            </a:r>
          </a:p>
          <a:p>
            <a:pPr lvl="1"/>
            <a:r>
              <a:rPr lang="en-US" dirty="0" smtClean="0"/>
              <a:t>Farm Board, National Credit Corporation, Federal Home Loan Bank Act, Reconstruction Finance Corporation gave money to corporations that Hoover believed would trickle down to citizens through job growth and higher wages</a:t>
            </a:r>
          </a:p>
          <a:p>
            <a:pPr lvl="1"/>
            <a:r>
              <a:rPr lang="en-US" i="1" dirty="0" smtClean="0"/>
              <a:t>How do you feel about Hoover’s beliefs/response?</a:t>
            </a:r>
          </a:p>
          <a:p>
            <a:r>
              <a:rPr lang="en-US" dirty="0" smtClean="0"/>
              <a:t>His fate was sealed by his response to the Bonus Army</a:t>
            </a:r>
          </a:p>
          <a:p>
            <a:pPr lvl="1"/>
            <a:r>
              <a:rPr lang="en-US" dirty="0" smtClean="0"/>
              <a:t>Army sent to use gas to disband a protest of WWI veterans</a:t>
            </a:r>
          </a:p>
          <a:p>
            <a:pPr lvl="1"/>
            <a:r>
              <a:rPr lang="en-US" dirty="0" smtClean="0"/>
              <a:t>A baby died, a young boy blinded, two people shot</a:t>
            </a:r>
          </a:p>
          <a:p>
            <a:r>
              <a:rPr lang="en-US" dirty="0" smtClean="0"/>
              <a:t>Franklin D. Roosevelt elected by a landslide, Democrats won large majority in the Senate and the House</a:t>
            </a:r>
          </a:p>
          <a:p>
            <a:pPr lvl="1"/>
            <a:endParaRPr lang="en-US" dirty="0"/>
          </a:p>
        </p:txBody>
      </p:sp>
      <p:pic>
        <p:nvPicPr>
          <p:cNvPr id="14342" name="Picture 6" descr="http://www.legendaryauctions.com/ItemImages/000090/81391a_lg.jpeg"/>
          <p:cNvPicPr>
            <a:picLocks noChangeAspect="1" noChangeArrowheads="1"/>
          </p:cNvPicPr>
          <p:nvPr/>
        </p:nvPicPr>
        <p:blipFill>
          <a:blip r:embed="rId3" cstate="print">
            <a:lum bright="9000" contrast="20000"/>
          </a:blip>
          <a:srcRect/>
          <a:stretch>
            <a:fillRect/>
          </a:stretch>
        </p:blipFill>
        <p:spPr bwMode="auto">
          <a:xfrm>
            <a:off x="1219199" y="381000"/>
            <a:ext cx="1091119" cy="1143000"/>
          </a:xfrm>
          <a:prstGeom prst="rect">
            <a:avLst/>
          </a:prstGeom>
          <a:noFill/>
        </p:spPr>
      </p:pic>
      <p:pic>
        <p:nvPicPr>
          <p:cNvPr id="7" name="Picture 4" descr="http://www.danablankenhorn.com/images/2008/06/20/fdr_button_1932.jpg"/>
          <p:cNvPicPr>
            <a:picLocks noChangeAspect="1" noChangeArrowheads="1"/>
          </p:cNvPicPr>
          <p:nvPr/>
        </p:nvPicPr>
        <p:blipFill>
          <a:blip r:embed="rId4" cstate="print"/>
          <a:srcRect/>
          <a:stretch>
            <a:fillRect/>
          </a:stretch>
        </p:blipFill>
        <p:spPr bwMode="auto">
          <a:xfrm>
            <a:off x="6857999" y="380999"/>
            <a:ext cx="1066801" cy="1066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vingnewdeal.berkeley.edu/lndp-content/uploads/2012/05/ccc-bridge.jpg"/>
          <p:cNvPicPr>
            <a:picLocks noChangeAspect="1" noChangeArrowheads="1"/>
          </p:cNvPicPr>
          <p:nvPr/>
        </p:nvPicPr>
        <p:blipFill>
          <a:blip r:embed="rId2" cstate="print">
            <a:lum bright="9000" contrast="16000"/>
          </a:blip>
          <a:srcRect l="22579" r="2161"/>
          <a:stretch>
            <a:fillRect/>
          </a:stretch>
        </p:blipFill>
        <p:spPr bwMode="auto">
          <a:xfrm>
            <a:off x="0" y="0"/>
            <a:ext cx="9144000" cy="6858000"/>
          </a:xfrm>
          <a:prstGeom prst="rect">
            <a:avLst/>
          </a:prstGeom>
          <a:noFill/>
        </p:spPr>
      </p:pic>
      <p:sp>
        <p:nvSpPr>
          <p:cNvPr id="6" name="TextBox 5"/>
          <p:cNvSpPr txBox="1"/>
          <p:nvPr/>
        </p:nvSpPr>
        <p:spPr>
          <a:xfrm>
            <a:off x="1752600" y="304800"/>
            <a:ext cx="7162800" cy="1846659"/>
          </a:xfrm>
          <a:prstGeom prst="rect">
            <a:avLst/>
          </a:prstGeom>
          <a:noFill/>
        </p:spPr>
        <p:txBody>
          <a:bodyPr wrap="square" rtlCol="0">
            <a:spAutoFit/>
          </a:bodyPr>
          <a:lstStyle/>
          <a:p>
            <a:pPr algn="r"/>
            <a:r>
              <a:rPr lang="en-US" sz="2400" b="1" i="1" dirty="0" smtClean="0">
                <a:solidFill>
                  <a:schemeClr val="bg1"/>
                </a:solidFill>
                <a:effectLst>
                  <a:outerShdw blurRad="38100" dist="38100" dir="2700000" algn="tl">
                    <a:srgbClr val="000000">
                      <a:alpha val="43137"/>
                    </a:srgbClr>
                  </a:outerShdw>
                </a:effectLst>
              </a:rPr>
              <a:t>The country needs and…demands bold, persistent experimentation. It is common sense to take a method and try it: If it fails, admit it frankly and try another… </a:t>
            </a:r>
          </a:p>
          <a:p>
            <a:r>
              <a:rPr lang="en-US" sz="1400" b="1" i="1" dirty="0" smtClean="0">
                <a:solidFill>
                  <a:schemeClr val="bg1"/>
                </a:solidFill>
                <a:effectLst>
                  <a:outerShdw blurRad="38100" dist="38100" dir="2700000" algn="tl">
                    <a:srgbClr val="000000">
                      <a:alpha val="43137"/>
                    </a:srgbClr>
                  </a:outerShdw>
                </a:effectLst>
              </a:rPr>
              <a:t/>
            </a:r>
            <a:br>
              <a:rPr lang="en-US" sz="1400" b="1" i="1" dirty="0" smtClean="0">
                <a:solidFill>
                  <a:schemeClr val="bg1"/>
                </a:solidFill>
                <a:effectLst>
                  <a:outerShdw blurRad="38100" dist="38100" dir="2700000" algn="tl">
                    <a:srgbClr val="000000">
                      <a:alpha val="43137"/>
                    </a:srgbClr>
                  </a:outerShdw>
                </a:effectLst>
              </a:rPr>
            </a:br>
            <a:endParaRPr lang="en-US" sz="2400" i="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514600" y="1396425"/>
            <a:ext cx="5334000" cy="584775"/>
          </a:xfrm>
          <a:prstGeom prst="rect">
            <a:avLst/>
          </a:prstGeom>
          <a:noFill/>
        </p:spPr>
        <p:txBody>
          <a:bodyPr wrap="square" rtlCol="0">
            <a:spAutoFit/>
          </a:bodyPr>
          <a:lstStyle/>
          <a:p>
            <a:r>
              <a:rPr lang="en-US" sz="3200" b="1" i="1" dirty="0" smtClean="0">
                <a:solidFill>
                  <a:schemeClr val="bg1"/>
                </a:solidFill>
                <a:effectLst>
                  <a:outerShdw blurRad="38100" dist="38100" dir="2700000" algn="tl">
                    <a:srgbClr val="000000">
                      <a:alpha val="43137"/>
                    </a:srgbClr>
                  </a:outerShdw>
                </a:effectLst>
              </a:rPr>
              <a:t>But above all, try something.</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FDR’s New Deal</a:t>
            </a:r>
            <a:endParaRPr lang="en-US" b="1" dirty="0"/>
          </a:p>
        </p:txBody>
      </p:sp>
      <p:sp>
        <p:nvSpPr>
          <p:cNvPr id="3" name="Content Placeholder 2"/>
          <p:cNvSpPr>
            <a:spLocks noGrp="1"/>
          </p:cNvSpPr>
          <p:nvPr>
            <p:ph idx="1"/>
          </p:nvPr>
        </p:nvSpPr>
        <p:spPr>
          <a:xfrm>
            <a:off x="4038600" y="1798637"/>
            <a:ext cx="5105400" cy="4525963"/>
          </a:xfrm>
        </p:spPr>
        <p:txBody>
          <a:bodyPr>
            <a:normAutofit fontScale="85000" lnSpcReduction="20000"/>
          </a:bodyPr>
          <a:lstStyle/>
          <a:p>
            <a:r>
              <a:rPr lang="en-US" dirty="0" smtClean="0"/>
              <a:t>Assembled a “Brain Trust” to </a:t>
            </a:r>
            <a:br>
              <a:rPr lang="en-US" dirty="0" smtClean="0"/>
            </a:br>
            <a:r>
              <a:rPr lang="en-US" dirty="0" smtClean="0"/>
              <a:t>put together a massive set of policies to address problems </a:t>
            </a:r>
            <a:br>
              <a:rPr lang="en-US" dirty="0" smtClean="0"/>
            </a:br>
            <a:r>
              <a:rPr lang="en-US" dirty="0" smtClean="0"/>
              <a:t>of the Depression</a:t>
            </a:r>
          </a:p>
          <a:p>
            <a:r>
              <a:rPr lang="en-US" dirty="0" smtClean="0"/>
              <a:t>Focused on the Three R’s</a:t>
            </a:r>
          </a:p>
          <a:p>
            <a:pPr lvl="1"/>
            <a:r>
              <a:rPr lang="en-US" dirty="0" smtClean="0"/>
              <a:t>Relief for the needy</a:t>
            </a:r>
          </a:p>
          <a:p>
            <a:pPr lvl="1"/>
            <a:r>
              <a:rPr lang="en-US" dirty="0" smtClean="0"/>
              <a:t>Recovery for the economy</a:t>
            </a:r>
          </a:p>
          <a:p>
            <a:pPr lvl="1"/>
            <a:r>
              <a:rPr lang="en-US" dirty="0" smtClean="0"/>
              <a:t>Reform of finance</a:t>
            </a:r>
          </a:p>
          <a:p>
            <a:r>
              <a:rPr lang="en-US" dirty="0" smtClean="0"/>
              <a:t>“The only thing we have to </a:t>
            </a:r>
            <a:br>
              <a:rPr lang="en-US" dirty="0" smtClean="0"/>
            </a:br>
            <a:r>
              <a:rPr lang="en-US" dirty="0" smtClean="0"/>
              <a:t>fear is fear itself.”</a:t>
            </a:r>
          </a:p>
          <a:p>
            <a:pPr lvl="1"/>
            <a:r>
              <a:rPr lang="en-US" i="1" dirty="0" smtClean="0"/>
              <a:t>What did he mean? Do you agree?</a:t>
            </a:r>
          </a:p>
          <a:p>
            <a:endParaRPr lang="en-US" dirty="0" smtClean="0"/>
          </a:p>
        </p:txBody>
      </p:sp>
      <p:pic>
        <p:nvPicPr>
          <p:cNvPr id="13314" name="Picture 2" descr="http://cqpress.com/context/constitution/images/coaz4d_im203.jpg"/>
          <p:cNvPicPr>
            <a:picLocks noChangeAspect="1" noChangeArrowheads="1"/>
          </p:cNvPicPr>
          <p:nvPr/>
        </p:nvPicPr>
        <p:blipFill>
          <a:blip r:embed="rId2" cstate="print"/>
          <a:srcRect l="4196" r="11876"/>
          <a:stretch>
            <a:fillRect/>
          </a:stretch>
        </p:blipFill>
        <p:spPr bwMode="auto">
          <a:xfrm>
            <a:off x="0" y="1905000"/>
            <a:ext cx="3827721"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images.rarenewspapers.com/ebayimgs/5.20.2010/image043.jpg"/>
          <p:cNvPicPr>
            <a:picLocks noChangeAspect="1" noChangeArrowheads="1"/>
          </p:cNvPicPr>
          <p:nvPr/>
        </p:nvPicPr>
        <p:blipFill>
          <a:blip r:embed="rId2" cstate="print">
            <a:duotone>
              <a:schemeClr val="bg2">
                <a:shade val="45000"/>
                <a:satMod val="135000"/>
              </a:schemeClr>
              <a:prstClr val="white"/>
            </a:duotone>
            <a:lum bright="19000" contrast="-48000"/>
          </a:blip>
          <a:srcRect b="6250"/>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t>The First Hundred Days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His first act was to declare a bank holiday so the Treasury Dept could send inspectors out to banks</a:t>
            </a:r>
          </a:p>
          <a:p>
            <a:pPr lvl="1"/>
            <a:r>
              <a:rPr lang="en-US" dirty="0" smtClean="0"/>
              <a:t>Those that were sound could reopen, and receive loans if they needed help</a:t>
            </a:r>
          </a:p>
          <a:p>
            <a:pPr lvl="1"/>
            <a:r>
              <a:rPr lang="en-US" dirty="0" smtClean="0"/>
              <a:t>If problems were found, they would stay closed</a:t>
            </a:r>
          </a:p>
          <a:p>
            <a:pPr lvl="1">
              <a:buNone/>
            </a:pPr>
            <a:endParaRPr lang="en-US" dirty="0" smtClean="0"/>
          </a:p>
          <a:p>
            <a:r>
              <a:rPr lang="en-US" dirty="0" smtClean="0"/>
              <a:t>Glass-</a:t>
            </a:r>
            <a:r>
              <a:rPr lang="en-US" dirty="0" err="1" smtClean="0"/>
              <a:t>Steagall</a:t>
            </a:r>
            <a:r>
              <a:rPr lang="en-US" dirty="0" smtClean="0"/>
              <a:t> Act established the </a:t>
            </a:r>
            <a:br>
              <a:rPr lang="en-US" dirty="0" smtClean="0"/>
            </a:br>
            <a:r>
              <a:rPr lang="en-US" dirty="0" smtClean="0"/>
              <a:t>FDIC to insure bank accounts</a:t>
            </a:r>
          </a:p>
          <a:p>
            <a:r>
              <a:rPr lang="en-US" dirty="0" smtClean="0"/>
              <a:t>Federal Securities Act created the </a:t>
            </a:r>
            <a:br>
              <a:rPr lang="en-US" dirty="0" smtClean="0"/>
            </a:br>
            <a:r>
              <a:rPr lang="en-US" dirty="0" smtClean="0"/>
              <a:t>SEC to regulate stock market</a:t>
            </a:r>
          </a:p>
          <a:p>
            <a:pPr lvl="1"/>
            <a:endParaRPr lang="en-US" dirty="0" smtClean="0"/>
          </a:p>
        </p:txBody>
      </p:sp>
      <p:pic>
        <p:nvPicPr>
          <p:cNvPr id="12296" name="Picture 8" descr="http://www.virginiatitlecenter.com/wp-content/uploads/2013/07/fdic-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05600" y="3886200"/>
            <a:ext cx="1463040" cy="1219200"/>
          </a:xfrm>
          <a:prstGeom prst="rect">
            <a:avLst/>
          </a:prstGeom>
          <a:noFill/>
        </p:spPr>
      </p:pic>
      <p:pic>
        <p:nvPicPr>
          <p:cNvPr id="12298" name="Picture 10" descr="http://images.encyclopedia.com/utility/image.aspx?id=2798323&amp;imagetype=Her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81800" y="5029200"/>
            <a:ext cx="1181100" cy="1181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1013</Words>
  <Application>Microsoft Office PowerPoint</Application>
  <PresentationFormat>On-screen Show (4:3)</PresentationFormat>
  <Paragraphs>127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Surviving the Depression</vt:lpstr>
      <vt:lpstr>The Dust Bowl</vt:lpstr>
      <vt:lpstr>Government Response</vt:lpstr>
      <vt:lpstr>Hoovervilles</vt:lpstr>
      <vt:lpstr>Election of 1932</vt:lpstr>
      <vt:lpstr>Slide 7</vt:lpstr>
      <vt:lpstr>FDR’s New Deal</vt:lpstr>
      <vt:lpstr>The First Hundred Days</vt:lpstr>
      <vt:lpstr>Slide 10</vt:lpstr>
      <vt:lpstr>Reaction</vt:lpstr>
      <vt:lpstr>Slide 12</vt:lpstr>
      <vt:lpstr>The Second Hundred Days</vt:lpstr>
      <vt:lpstr>Court Packing Plan</vt:lpstr>
      <vt:lpstr>Social Security Act</vt:lpstr>
      <vt:lpstr>Minority Groups</vt:lpstr>
      <vt:lpstr>FDR wins again, and again…</vt:lpstr>
      <vt:lpstr>Cultural Effects</vt:lpstr>
      <vt:lpstr>Slide 19</vt:lpstr>
      <vt:lpstr>Slide 20</vt:lpstr>
      <vt:lpstr>Slide 21</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Speakeasies and Hoovervilles</dc:title>
  <dc:creator>nmosley</dc:creator>
  <cp:lastModifiedBy>nmosley</cp:lastModifiedBy>
  <cp:revision>43</cp:revision>
  <dcterms:created xsi:type="dcterms:W3CDTF">2014-03-11T14:53:40Z</dcterms:created>
  <dcterms:modified xsi:type="dcterms:W3CDTF">2014-10-20T13:04:50Z</dcterms:modified>
</cp:coreProperties>
</file>