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7" r:id="rId3"/>
    <p:sldId id="268" r:id="rId4"/>
    <p:sldId id="270" r:id="rId5"/>
    <p:sldId id="269" r:id="rId6"/>
    <p:sldId id="274" r:id="rId7"/>
    <p:sldId id="273" r:id="rId8"/>
    <p:sldId id="272" r:id="rId9"/>
    <p:sldId id="258" r:id="rId10"/>
    <p:sldId id="288" r:id="rId11"/>
    <p:sldId id="289" r:id="rId12"/>
    <p:sldId id="290" r:id="rId13"/>
    <p:sldId id="281" r:id="rId14"/>
    <p:sldId id="285" r:id="rId15"/>
    <p:sldId id="276" r:id="rId16"/>
    <p:sldId id="277" r:id="rId17"/>
    <p:sldId id="278" r:id="rId18"/>
    <p:sldId id="280" r:id="rId19"/>
    <p:sldId id="291" r:id="rId20"/>
    <p:sldId id="261" r:id="rId21"/>
    <p:sldId id="295" r:id="rId22"/>
    <p:sldId id="262" r:id="rId23"/>
    <p:sldId id="266" r:id="rId24"/>
    <p:sldId id="292" r:id="rId25"/>
    <p:sldId id="264" r:id="rId26"/>
    <p:sldId id="293" r:id="rId27"/>
    <p:sldId id="263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4" autoAdjust="0"/>
  </p:normalViewPr>
  <p:slideViewPr>
    <p:cSldViewPr>
      <p:cViewPr varScale="1">
        <p:scale>
          <a:sx n="71" d="100"/>
          <a:sy n="71" d="100"/>
        </p:scale>
        <p:origin x="-5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60734-48B0-4F23-837F-C4D0CD7FE1A5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AB10C-7184-43E5-A556-38646281B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26E47-6060-443A-8DC9-35143634855E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hyperlink" Target="http://gloryblog.blogspot.com/2004/11/blues-vote-or-acid-jazz-vot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p.com/" TargetMode="External"/><Relationship Id="rId2" Type="http://schemas.openxmlformats.org/officeDocument/2006/relationships/hyperlink" Target="http://www.democrats.org/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otesmart.org/political-parties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ivethirtyeight.blogs.nytimes.com/" TargetMode="External"/><Relationship Id="rId4" Type="http://schemas.openxmlformats.org/officeDocument/2006/relationships/hyperlink" Target="http://www.270towin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ions.nytimes.com/2012/campaign-finance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votesmart.org/interest-group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hyperlink" Target="http://www.livingroomcandidate.org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cis.gov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1"/>
            <a:ext cx="91440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Unit 4 – Active Citizenship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2081748"/>
            <a:ext cx="32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Objective 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Explain the process of naturalization, as well as the rights and responsibilities of American citizens.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u="sng" dirty="0"/>
              <a:t>Objective 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Analyze the role of political parties, the media, and interest groups in elections and public policy.</a:t>
            </a:r>
          </a:p>
        </p:txBody>
      </p:sp>
      <p:pic>
        <p:nvPicPr>
          <p:cNvPr id="1032" name="Picture 8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4096772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 descr="http://www.polknc.org/departments/elections/images/election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405990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Political Parties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830763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defRPr/>
            </a:pPr>
            <a:r>
              <a:rPr lang="en-US" dirty="0" smtClean="0"/>
              <a:t>Definition</a:t>
            </a:r>
          </a:p>
          <a:p>
            <a:pPr marL="674370" lvl="1" indent="-274320">
              <a:defRPr/>
            </a:pPr>
            <a:r>
              <a:rPr lang="en-US" dirty="0" smtClean="0"/>
              <a:t>Association of voters with broad common interests who want to influence or control decision making in government by electing the party’s candidates to public office</a:t>
            </a:r>
          </a:p>
          <a:p>
            <a:pPr marL="274320" indent="-274320">
              <a:defRPr/>
            </a:pPr>
            <a:endParaRPr lang="en-US" dirty="0" smtClean="0"/>
          </a:p>
          <a:p>
            <a:pPr marL="274320" indent="-274320">
              <a:defRPr/>
            </a:pPr>
            <a:r>
              <a:rPr lang="en-US" dirty="0" smtClean="0"/>
              <a:t>Main roles</a:t>
            </a:r>
            <a:endParaRPr lang="en-US" dirty="0" smtClean="0"/>
          </a:p>
          <a:p>
            <a:pPr marL="674370" lvl="1" indent="-274320">
              <a:defRPr/>
            </a:pPr>
            <a:r>
              <a:rPr lang="en-US" dirty="0" smtClean="0"/>
              <a:t>Nominate candidates for office through primary election process</a:t>
            </a:r>
          </a:p>
          <a:p>
            <a:pPr marL="674370" lvl="1" indent="-274320">
              <a:defRPr/>
            </a:pPr>
            <a:r>
              <a:rPr lang="en-US" dirty="0" smtClean="0"/>
              <a:t>Raise funds and campaign to get them elected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5486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Do you think political parties help </a:t>
            </a:r>
            <a:br>
              <a:rPr lang="en-US" i="1" dirty="0" smtClean="0"/>
            </a:br>
            <a:r>
              <a:rPr lang="en-US" i="1" dirty="0" smtClean="0"/>
              <a:t>or hinder the democratic process?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943600"/>
          </a:xfrm>
        </p:spPr>
        <p:txBody>
          <a:bodyPr>
            <a:normAutofit fontScale="85000" lnSpcReduction="10000"/>
          </a:bodyPr>
          <a:lstStyle/>
          <a:p>
            <a:pPr marL="274320" indent="-274320">
              <a:defRPr/>
            </a:pPr>
            <a:r>
              <a:rPr lang="en-US" dirty="0" smtClean="0"/>
              <a:t>Inform citizens</a:t>
            </a:r>
            <a:endParaRPr lang="en-US" dirty="0" smtClean="0"/>
          </a:p>
          <a:p>
            <a:pPr marL="674370" lvl="1" indent="-274320">
              <a:defRPr/>
            </a:pPr>
            <a:r>
              <a:rPr lang="en-US" dirty="0" smtClean="0"/>
              <a:t>Parties call, send mail, and advertize to notify voters of important issues</a:t>
            </a:r>
          </a:p>
          <a:p>
            <a:pPr marL="674370" lvl="1" indent="-274320">
              <a:defRPr/>
            </a:pPr>
            <a:r>
              <a:rPr lang="en-US" i="1" dirty="0" smtClean="0"/>
              <a:t>Personal examples?</a:t>
            </a:r>
          </a:p>
          <a:p>
            <a:pPr marL="674370" lvl="1" indent="-274320">
              <a:defRPr/>
            </a:pPr>
            <a:endParaRPr lang="en-US" i="1" dirty="0" smtClean="0"/>
          </a:p>
          <a:p>
            <a:pPr marL="274320" indent="-274320">
              <a:defRPr/>
            </a:pPr>
            <a:r>
              <a:rPr lang="en-US" dirty="0" smtClean="0"/>
              <a:t>Watchdog</a:t>
            </a:r>
            <a:endParaRPr lang="en-US" dirty="0" smtClean="0"/>
          </a:p>
          <a:p>
            <a:pPr marL="674370" lvl="1" indent="-274320">
              <a:defRPr/>
            </a:pPr>
            <a:r>
              <a:rPr lang="en-US" dirty="0" smtClean="0"/>
              <a:t>Losing </a:t>
            </a:r>
            <a:r>
              <a:rPr lang="en-US" dirty="0" smtClean="0"/>
              <a:t>party </a:t>
            </a:r>
            <a:r>
              <a:rPr lang="en-US" dirty="0" smtClean="0"/>
              <a:t>will </a:t>
            </a:r>
            <a:r>
              <a:rPr lang="en-US" dirty="0" smtClean="0"/>
              <a:t>watch what the winning candidate does in office in order to recognize and point out any mistakes</a:t>
            </a:r>
            <a:r>
              <a:rPr lang="en-US" dirty="0" smtClean="0"/>
              <a:t>.</a:t>
            </a:r>
          </a:p>
          <a:p>
            <a:pPr marL="674370" lvl="1" indent="-274320">
              <a:defRPr/>
            </a:pPr>
            <a:r>
              <a:rPr lang="en-US" i="1" dirty="0" smtClean="0"/>
              <a:t>Examples?</a:t>
            </a:r>
          </a:p>
          <a:p>
            <a:pPr marL="674370" lvl="1" indent="-274320">
              <a:defRPr/>
            </a:pPr>
            <a:endParaRPr lang="en-US" i="1" dirty="0" smtClean="0"/>
          </a:p>
          <a:p>
            <a:pPr marL="274320" indent="-274320">
              <a:defRPr/>
            </a:pPr>
            <a:r>
              <a:rPr lang="en-US" dirty="0" smtClean="0"/>
              <a:t>Link levels of government</a:t>
            </a:r>
          </a:p>
          <a:p>
            <a:pPr marL="674370" lvl="1" indent="-274320">
              <a:defRPr/>
            </a:pPr>
            <a:r>
              <a:rPr lang="en-US" dirty="0" smtClean="0"/>
              <a:t>Members of the same party at different levels of government often work together to get things done.</a:t>
            </a:r>
          </a:p>
          <a:p>
            <a:pPr marL="674370" lvl="1" indent="-274320"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  <p:pic>
        <p:nvPicPr>
          <p:cNvPr id="22533" name="Picture 4" descr="http://cslf.files.wordpress.com/2009/04/grassroots-activism.jpg"/>
          <p:cNvPicPr>
            <a:picLocks noChangeAspect="1" noChangeArrowheads="1"/>
          </p:cNvPicPr>
          <p:nvPr/>
        </p:nvPicPr>
        <p:blipFill>
          <a:blip r:embed="rId3" cstate="print"/>
          <a:srcRect l="3231" r="2666"/>
          <a:stretch>
            <a:fillRect/>
          </a:stretch>
        </p:blipFill>
        <p:spPr bwMode="auto">
          <a:xfrm>
            <a:off x="152400" y="2819400"/>
            <a:ext cx="443878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watchdog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447800"/>
            <a:ext cx="3981450" cy="265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Organization of Political Parties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48768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National Level</a:t>
            </a:r>
          </a:p>
          <a:p>
            <a:pPr lvl="1"/>
            <a:r>
              <a:rPr lang="en-US" dirty="0" smtClean="0"/>
              <a:t>Main </a:t>
            </a:r>
            <a:r>
              <a:rPr lang="en-US" dirty="0" smtClean="0"/>
              <a:t>focus is </a:t>
            </a:r>
            <a:r>
              <a:rPr lang="en-US" dirty="0" smtClean="0"/>
              <a:t>fundraising</a:t>
            </a:r>
          </a:p>
          <a:p>
            <a:pPr lvl="1"/>
            <a:r>
              <a:rPr lang="en-US" dirty="0" smtClean="0"/>
              <a:t>Every </a:t>
            </a:r>
            <a:r>
              <a:rPr lang="en-US" dirty="0" smtClean="0"/>
              <a:t>four years the national party provides a </a:t>
            </a:r>
            <a:r>
              <a:rPr lang="en-US" dirty="0" smtClean="0"/>
              <a:t>National Convention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nominate and announce the party’s candidate for the </a:t>
            </a:r>
            <a:r>
              <a:rPr lang="en-US" dirty="0" smtClean="0"/>
              <a:t>President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State </a:t>
            </a:r>
            <a:r>
              <a:rPr lang="en-US" dirty="0" smtClean="0"/>
              <a:t>and Local </a:t>
            </a:r>
            <a:r>
              <a:rPr lang="en-US" dirty="0" smtClean="0"/>
              <a:t>Level</a:t>
            </a:r>
          </a:p>
          <a:p>
            <a:pPr lvl="1"/>
            <a:r>
              <a:rPr lang="en-US" dirty="0" smtClean="0"/>
              <a:t>Run </a:t>
            </a:r>
            <a:r>
              <a:rPr lang="en-US" dirty="0" smtClean="0"/>
              <a:t>primary elections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decide nominee</a:t>
            </a:r>
          </a:p>
          <a:p>
            <a:pPr lvl="1"/>
            <a:r>
              <a:rPr lang="en-US" dirty="0" smtClean="0"/>
              <a:t>Register new voters</a:t>
            </a:r>
          </a:p>
          <a:p>
            <a:pPr lvl="1"/>
            <a:r>
              <a:rPr lang="en-US" dirty="0" smtClean="0"/>
              <a:t>Grassroots</a:t>
            </a:r>
            <a:r>
              <a:rPr lang="en-US" dirty="0" smtClean="0"/>
              <a:t>: political ideas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movements that start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 smtClean="0"/>
              <a:t>the </a:t>
            </a:r>
            <a:r>
              <a:rPr lang="en-US" dirty="0" smtClean="0"/>
              <a:t>local level</a:t>
            </a:r>
          </a:p>
          <a:p>
            <a:pPr lvl="2"/>
            <a:r>
              <a:rPr lang="en-US" i="1" dirty="0" smtClean="0"/>
              <a:t>Examples?</a:t>
            </a:r>
            <a:endParaRPr lang="en-US" i="1" dirty="0" smtClean="0"/>
          </a:p>
          <a:p>
            <a:endParaRPr lang="en-US" dirty="0" smtClean="0"/>
          </a:p>
        </p:txBody>
      </p:sp>
      <p:pic>
        <p:nvPicPr>
          <p:cNvPr id="4" name="Picture 3" descr="dnc.jpg"/>
          <p:cNvPicPr>
            <a:picLocks noChangeAspect="1"/>
          </p:cNvPicPr>
          <p:nvPr/>
        </p:nvPicPr>
        <p:blipFill>
          <a:blip r:embed="rId3" cstate="print"/>
          <a:srcRect r="19446"/>
          <a:stretch>
            <a:fillRect/>
          </a:stretch>
        </p:blipFill>
        <p:spPr>
          <a:xfrm>
            <a:off x="5563370" y="1828800"/>
            <a:ext cx="358063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anvass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419600"/>
            <a:ext cx="2590800" cy="172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elcivics.com/images/elephant-donkey-poli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724400"/>
            <a:ext cx="295636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The American Two-Party System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724400" cy="51355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Since 1854, either a Republican or Democrat has been </a:t>
            </a:r>
            <a:br>
              <a:rPr lang="en-US" sz="2600" dirty="0" smtClean="0"/>
            </a:br>
            <a:r>
              <a:rPr lang="en-US" sz="2600" dirty="0" smtClean="0"/>
              <a:t>elected to the Presidency.</a:t>
            </a:r>
          </a:p>
          <a:p>
            <a:pPr lvl="1"/>
            <a:r>
              <a:rPr lang="en-US" i="1" dirty="0" smtClean="0"/>
              <a:t>Why?</a:t>
            </a:r>
          </a:p>
          <a:p>
            <a:pPr lvl="1"/>
            <a:r>
              <a:rPr lang="en-US" i="1" dirty="0" smtClean="0"/>
              <a:t>Pros/Cons?</a:t>
            </a:r>
          </a:p>
          <a:p>
            <a:pPr lvl="1"/>
            <a:r>
              <a:rPr lang="en-US" i="1" dirty="0" smtClean="0"/>
              <a:t>What does bipartisan mean?</a:t>
            </a:r>
            <a:endParaRPr lang="en-US" i="1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Democratic</a:t>
            </a:r>
            <a:r>
              <a:rPr lang="en-US" dirty="0" smtClean="0"/>
              <a:t> = </a:t>
            </a:r>
            <a:r>
              <a:rPr lang="en-US" dirty="0" smtClean="0"/>
              <a:t>Donkey</a:t>
            </a:r>
            <a:endParaRPr lang="en-US" dirty="0" smtClean="0"/>
          </a:p>
          <a:p>
            <a:pPr lvl="1"/>
            <a:r>
              <a:rPr lang="en-US" sz="2000" dirty="0" smtClean="0"/>
              <a:t>(Jackson </a:t>
            </a:r>
            <a:r>
              <a:rPr lang="en-US" sz="2000" dirty="0" smtClean="0"/>
              <a:t>the “Jackass”)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Republican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Elephant</a:t>
            </a:r>
          </a:p>
          <a:p>
            <a:pPr lvl="1"/>
            <a:r>
              <a:rPr lang="en-US" sz="2000" dirty="0" smtClean="0"/>
              <a:t>(GOP </a:t>
            </a:r>
            <a:r>
              <a:rPr lang="en-US" sz="2000" dirty="0" smtClean="0"/>
              <a:t>= Grand Old Party)</a:t>
            </a:r>
            <a:endParaRPr lang="en-US" dirty="0" smtClean="0"/>
          </a:p>
        </p:txBody>
      </p:sp>
      <p:pic>
        <p:nvPicPr>
          <p:cNvPr id="6" name="Picture 8" descr="http://www.carriehoffman.com/gloryblog/elephant-donkey-box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5791200" y="1447800"/>
            <a:ext cx="3352800" cy="356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llot_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2869874" cy="4562475"/>
          </a:xfrm>
          <a:prstGeom prst="rect">
            <a:avLst/>
          </a:prstGeom>
          <a:noFill/>
        </p:spPr>
      </p:pic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Other Party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37"/>
            <a:ext cx="4038600" cy="5135563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defRPr/>
            </a:pPr>
            <a:r>
              <a:rPr lang="en-US" dirty="0" smtClean="0"/>
              <a:t>Multi-party system: many more than one party. Often, no single party wins a majority of seats so several parties join together to form a coalition government.</a:t>
            </a:r>
          </a:p>
          <a:p>
            <a:pPr marL="674370" lvl="1" indent="-274320">
              <a:defRPr/>
            </a:pPr>
            <a:r>
              <a:rPr lang="en-US" i="1" dirty="0" smtClean="0"/>
              <a:t>Pros?</a:t>
            </a:r>
          </a:p>
          <a:p>
            <a:pPr marL="674370" lvl="1" indent="-274320">
              <a:defRPr/>
            </a:pPr>
            <a:r>
              <a:rPr lang="en-US" i="1" dirty="0" smtClean="0"/>
              <a:t>Cons?</a:t>
            </a:r>
          </a:p>
          <a:p>
            <a:pPr marL="674370" lvl="1" indent="-274320">
              <a:defRPr/>
            </a:pPr>
            <a:r>
              <a:rPr lang="en-US" i="1" dirty="0" smtClean="0"/>
              <a:t>Examples?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>
              <a:defRPr/>
            </a:pPr>
            <a:r>
              <a:rPr lang="en-US" dirty="0" smtClean="0"/>
              <a:t>One-party system: only one political party is legally allowed to exist. Citizens vote, but only have one candidate to choose.</a:t>
            </a:r>
          </a:p>
          <a:p>
            <a:pPr marL="674370" lvl="1" indent="-274320">
              <a:defRPr/>
            </a:pPr>
            <a:r>
              <a:rPr lang="en-US" i="1" dirty="0" smtClean="0"/>
              <a:t>Pros?</a:t>
            </a:r>
          </a:p>
          <a:p>
            <a:pPr marL="674370" lvl="1" indent="-274320">
              <a:defRPr/>
            </a:pPr>
            <a:r>
              <a:rPr lang="en-US" i="1" dirty="0" smtClean="0"/>
              <a:t>Cons?</a:t>
            </a:r>
          </a:p>
          <a:p>
            <a:pPr marL="674370" lvl="1" indent="-274320">
              <a:defRPr/>
            </a:pPr>
            <a:r>
              <a:rPr lang="en-US" i="1" dirty="0" smtClean="0"/>
              <a:t>Examples?</a:t>
            </a:r>
          </a:p>
        </p:txBody>
      </p:sp>
      <p:pic>
        <p:nvPicPr>
          <p:cNvPr id="18436" name="Picture 2" descr="http://news.bbc.co.uk/media/images/38471000/jpg/_38471391_pope3x3afp.jpg"/>
          <p:cNvPicPr>
            <a:picLocks noChangeAspect="1" noChangeArrowheads="1"/>
          </p:cNvPicPr>
          <p:nvPr/>
        </p:nvPicPr>
        <p:blipFill>
          <a:blip r:embed="rId4" cstate="print"/>
          <a:srcRect t="16279"/>
          <a:stretch>
            <a:fillRect/>
          </a:stretch>
        </p:blipFill>
        <p:spPr bwMode="auto">
          <a:xfrm>
            <a:off x="7010400" y="4724400"/>
            <a:ext cx="1905000" cy="159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http://ipa.tamu.edu/news/china_flag_large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5105400"/>
            <a:ext cx="1866900" cy="124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ioccahistory.pbworks.com/f/cabinet0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Historical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Washington wanted to avoid parties, but…</a:t>
            </a:r>
          </a:p>
          <a:p>
            <a:pPr eaLnBrk="1" hangingPunct="1"/>
            <a:r>
              <a:rPr lang="en-US" sz="2800" dirty="0" smtClean="0"/>
              <a:t>His Secretary of State Thomas Jefferson and his Secretary of Treasury Alexander Hamilton disagreed about everything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Hamilton = Federalist &gt; strong central </a:t>
            </a:r>
            <a:r>
              <a:rPr lang="en-US" sz="2800" dirty="0" err="1" smtClean="0"/>
              <a:t>gov’t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Jefferson = Democratic-Republican </a:t>
            </a:r>
            <a:br>
              <a:rPr lang="en-US" sz="2800" dirty="0" smtClean="0"/>
            </a:br>
            <a:r>
              <a:rPr lang="en-US" sz="2800" dirty="0" smtClean="0"/>
              <a:t>(similar to Anti-Federalists) &gt; strong individual and state powers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62000" y="762000"/>
            <a:ext cx="2057400" cy="366713"/>
          </a:xfrm>
          <a:prstGeom prst="rect">
            <a:avLst/>
          </a:prstGeom>
          <a:solidFill>
            <a:srgbClr val="E2007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FEDERALIST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200400" y="762000"/>
            <a:ext cx="3505200" cy="366713"/>
          </a:xfrm>
          <a:prstGeom prst="rect">
            <a:avLst/>
          </a:prstGeom>
          <a:solidFill>
            <a:srgbClr val="22319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DEM-REPUBLICAN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429000" y="1828800"/>
            <a:ext cx="2971800" cy="366713"/>
          </a:xfrm>
          <a:prstGeom prst="rect">
            <a:avLst/>
          </a:prstGeom>
          <a:solidFill>
            <a:srgbClr val="691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REPUBLICAN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057400" y="2667000"/>
            <a:ext cx="2514600" cy="366713"/>
          </a:xfrm>
          <a:prstGeom prst="rect">
            <a:avLst/>
          </a:prstGeom>
          <a:solidFill>
            <a:srgbClr val="691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REPUBLICAN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181600" y="2667000"/>
            <a:ext cx="2514600" cy="366713"/>
          </a:xfrm>
          <a:prstGeom prst="rect">
            <a:avLst/>
          </a:prstGeom>
          <a:solidFill>
            <a:srgbClr val="691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DEMOCRATIC-REP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419600" y="3505200"/>
            <a:ext cx="1524000" cy="366713"/>
          </a:xfrm>
          <a:prstGeom prst="rect">
            <a:avLst/>
          </a:prstGeom>
          <a:solidFill>
            <a:srgbClr val="691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WHIG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553200" y="3505200"/>
            <a:ext cx="2133600" cy="366713"/>
          </a:xfrm>
          <a:prstGeom prst="rect">
            <a:avLst/>
          </a:prstGeom>
          <a:solidFill>
            <a:srgbClr val="691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DEMOCRATIC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676400" y="5500688"/>
            <a:ext cx="2590800" cy="366712"/>
          </a:xfrm>
          <a:prstGeom prst="rect">
            <a:avLst/>
          </a:prstGeom>
          <a:solidFill>
            <a:srgbClr val="EA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REPUBLICAN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334000" y="4953000"/>
            <a:ext cx="2438400" cy="36671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DEMOCRATIC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4876800" y="1219200"/>
            <a:ext cx="0" cy="5334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1676400" y="1219200"/>
            <a:ext cx="1447800" cy="762000"/>
          </a:xfrm>
          <a:prstGeom prst="line">
            <a:avLst/>
          </a:prstGeom>
          <a:noFill/>
          <a:ln w="9525">
            <a:solidFill>
              <a:srgbClr val="BC005E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4876800" y="2286000"/>
            <a:ext cx="0" cy="533400"/>
          </a:xfrm>
          <a:prstGeom prst="line">
            <a:avLst/>
          </a:prstGeom>
          <a:noFill/>
          <a:ln w="9525">
            <a:solidFill>
              <a:srgbClr val="6A146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4648200" y="2819400"/>
            <a:ext cx="457200" cy="0"/>
          </a:xfrm>
          <a:prstGeom prst="line">
            <a:avLst/>
          </a:prstGeom>
          <a:noFill/>
          <a:ln w="9525">
            <a:solidFill>
              <a:srgbClr val="6A1464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6248400" y="3124200"/>
            <a:ext cx="0" cy="533400"/>
          </a:xfrm>
          <a:prstGeom prst="line">
            <a:avLst/>
          </a:prstGeom>
          <a:noFill/>
          <a:ln w="9525">
            <a:solidFill>
              <a:srgbClr val="6A146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6019800" y="3657600"/>
            <a:ext cx="457200" cy="0"/>
          </a:xfrm>
          <a:prstGeom prst="line">
            <a:avLst/>
          </a:prstGeom>
          <a:noFill/>
          <a:ln w="9525">
            <a:solidFill>
              <a:srgbClr val="6A1464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5486400" y="3962400"/>
            <a:ext cx="0" cy="6858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7543800" y="3962400"/>
            <a:ext cx="0" cy="6858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5486400" y="4648200"/>
            <a:ext cx="20574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5029200" y="3962400"/>
            <a:ext cx="0" cy="381000"/>
          </a:xfrm>
          <a:prstGeom prst="line">
            <a:avLst/>
          </a:prstGeom>
          <a:noFill/>
          <a:ln w="9525">
            <a:solidFill>
              <a:srgbClr val="FA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H="1">
            <a:off x="3048000" y="4343400"/>
            <a:ext cx="1981200" cy="0"/>
          </a:xfrm>
          <a:prstGeom prst="line">
            <a:avLst/>
          </a:prstGeom>
          <a:noFill/>
          <a:ln w="9525">
            <a:solidFill>
              <a:srgbClr val="FA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7086600" y="3962400"/>
            <a:ext cx="0" cy="381000"/>
          </a:xfrm>
          <a:prstGeom prst="line">
            <a:avLst/>
          </a:prstGeom>
          <a:noFill/>
          <a:ln w="9525">
            <a:solidFill>
              <a:srgbClr val="FA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H="1">
            <a:off x="4800600" y="4343400"/>
            <a:ext cx="2286000" cy="0"/>
          </a:xfrm>
          <a:prstGeom prst="line">
            <a:avLst/>
          </a:prstGeom>
          <a:noFill/>
          <a:ln w="9525">
            <a:solidFill>
              <a:srgbClr val="FA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3048000" y="4343400"/>
            <a:ext cx="0" cy="1066800"/>
          </a:xfrm>
          <a:prstGeom prst="line">
            <a:avLst/>
          </a:prstGeom>
          <a:noFill/>
          <a:ln w="9525">
            <a:solidFill>
              <a:srgbClr val="FA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3200400" y="3124200"/>
            <a:ext cx="990600" cy="533400"/>
          </a:xfrm>
          <a:prstGeom prst="line">
            <a:avLst/>
          </a:prstGeom>
          <a:noFill/>
          <a:ln w="9525">
            <a:solidFill>
              <a:srgbClr val="6A1464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6477000" y="4648200"/>
            <a:ext cx="0" cy="2286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838200" y="1736725"/>
            <a:ext cx="1981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Era of Good Feelings</a:t>
            </a:r>
          </a:p>
          <a:p>
            <a:pPr>
              <a:spcBef>
                <a:spcPct val="50000"/>
              </a:spcBef>
            </a:pPr>
            <a:r>
              <a:rPr lang="en-US" sz="1200"/>
              <a:t>Monroe, 1820s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6629400" y="1981200"/>
            <a:ext cx="1981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Election of 1824</a:t>
            </a:r>
          </a:p>
          <a:p>
            <a:pPr>
              <a:spcBef>
                <a:spcPct val="50000"/>
              </a:spcBef>
            </a:pPr>
            <a:r>
              <a:rPr lang="en-US" sz="1200" dirty="0"/>
              <a:t>JQA vs. Jackson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533400" y="4510088"/>
            <a:ext cx="1981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Compromise of 1850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4B4BFF"/>
                </a:solidFill>
              </a:rPr>
              <a:t>Pro-Slavery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FA0000"/>
                </a:solidFill>
              </a:rPr>
              <a:t>Anti-Slavery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1981200" y="3382963"/>
            <a:ext cx="1981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Anti-Jackson</a:t>
            </a:r>
          </a:p>
          <a:p>
            <a:pPr>
              <a:spcBef>
                <a:spcPct val="50000"/>
              </a:spcBef>
            </a:pPr>
            <a:r>
              <a:rPr lang="en-US" sz="1200" dirty="0"/>
              <a:t>Clay &amp; Webster, 1834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3200400" y="4800600"/>
            <a:ext cx="1981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A0000"/>
                </a:solidFill>
              </a:rPr>
              <a:t>Free-Soil Party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FA0000"/>
                </a:solidFill>
              </a:rPr>
              <a:t>Know-Nothing Party</a:t>
            </a:r>
          </a:p>
          <a:p>
            <a:pPr>
              <a:spcBef>
                <a:spcPct val="50000"/>
              </a:spcBef>
            </a:pPr>
            <a:endParaRPr lang="en-US" sz="1200">
              <a:solidFill>
                <a:srgbClr val="FA0000"/>
              </a:solidFill>
            </a:endParaRP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828800" y="6034088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Platform changed after the Civil War and Reconstruction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5486400" y="5486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Platform changed during the Great Depression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2" grpId="0" animBg="1"/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8" grpId="0" animBg="1"/>
      <p:bldP spid="12309" grpId="0" animBg="1"/>
      <p:bldP spid="12310" grpId="0" animBg="1"/>
      <p:bldP spid="12311" grpId="0" animBg="1"/>
      <p:bldP spid="12312" grpId="0" animBg="1"/>
      <p:bldP spid="12313" grpId="0" animBg="1"/>
      <p:bldP spid="12314" grpId="0" animBg="1"/>
      <p:bldP spid="12315" grpId="0"/>
      <p:bldP spid="12316" grpId="0"/>
      <p:bldP spid="12317" grpId="0"/>
      <p:bldP spid="12318" grpId="0"/>
      <p:bldP spid="12319" grpId="0"/>
      <p:bldP spid="12320" grpId="0"/>
      <p:bldP spid="123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Platforms and Planks</a:t>
            </a:r>
          </a:p>
        </p:txBody>
      </p:sp>
      <p:sp>
        <p:nvSpPr>
          <p:cNvPr id="1331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6397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100" dirty="0" smtClean="0">
                <a:solidFill>
                  <a:srgbClr val="0070C0"/>
                </a:solidFill>
              </a:rPr>
              <a:t>Democratic </a:t>
            </a:r>
            <a:r>
              <a:rPr lang="en-US" sz="3100" dirty="0" smtClean="0">
                <a:solidFill>
                  <a:srgbClr val="0070C0"/>
                </a:solidFill>
              </a:rPr>
              <a:t>Party</a:t>
            </a:r>
            <a:endParaRPr lang="en-US" sz="3100" dirty="0" smtClean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819400"/>
            <a:ext cx="4040188" cy="3962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1800" dirty="0" smtClean="0"/>
              <a:t>Moderately liberal (“left”): progressive reform, social change</a:t>
            </a:r>
          </a:p>
          <a:p>
            <a:pPr eaLnBrk="1" hangingPunct="1"/>
            <a:r>
              <a:rPr lang="en-US" sz="1800" dirty="0" smtClean="0"/>
              <a:t>Highly educated, young, minority groups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Regulation </a:t>
            </a:r>
            <a:r>
              <a:rPr lang="en-US" sz="1800" dirty="0" smtClean="0"/>
              <a:t>(environment, workplace, gun control)</a:t>
            </a:r>
          </a:p>
          <a:p>
            <a:pPr eaLnBrk="1" hangingPunct="1"/>
            <a:r>
              <a:rPr lang="en-US" sz="1800" dirty="0" smtClean="0"/>
              <a:t>Social Programs (welfare, arts funding, foreign aid)</a:t>
            </a:r>
          </a:p>
          <a:p>
            <a:pPr eaLnBrk="1" hangingPunct="1"/>
            <a:r>
              <a:rPr lang="en-US" sz="1800" dirty="0" smtClean="0"/>
              <a:t>Tolerance (pro-choice, gay rights, church/state)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i="1" dirty="0" smtClean="0"/>
              <a:t>Famous Democrats?</a:t>
            </a:r>
          </a:p>
          <a:p>
            <a:pPr algn="r" eaLnBrk="1" hangingPunct="1">
              <a:buNone/>
            </a:pPr>
            <a:r>
              <a:rPr lang="en-US" sz="1800" dirty="0" smtClean="0">
                <a:hlinkClick r:id="rId2"/>
              </a:rPr>
              <a:t>www.democrats.org</a:t>
            </a:r>
            <a:endParaRPr lang="en-US" sz="1800" dirty="0" smtClean="0"/>
          </a:p>
          <a:p>
            <a:pPr eaLnBrk="1" hangingPunct="1"/>
            <a:endParaRPr lang="en-US" sz="1800" i="1" dirty="0" smtClean="0"/>
          </a:p>
        </p:txBody>
      </p:sp>
      <p:sp>
        <p:nvSpPr>
          <p:cNvPr id="1331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4041775" cy="6397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100" dirty="0" smtClean="0">
                <a:solidFill>
                  <a:srgbClr val="FF0000"/>
                </a:solidFill>
              </a:rPr>
              <a:t>Republican </a:t>
            </a:r>
            <a:r>
              <a:rPr lang="en-US" sz="3100" dirty="0" smtClean="0">
                <a:solidFill>
                  <a:srgbClr val="FF0000"/>
                </a:solidFill>
              </a:rPr>
              <a:t>Party</a:t>
            </a:r>
            <a:endParaRPr lang="en-US" sz="3100" dirty="0" smtClean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819400"/>
            <a:ext cx="4041775" cy="3886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1800" dirty="0" smtClean="0"/>
              <a:t>Moderately conservative (“right”): small, traditional government</a:t>
            </a:r>
          </a:p>
          <a:p>
            <a:pPr eaLnBrk="1" hangingPunct="1"/>
            <a:r>
              <a:rPr lang="en-US" sz="1800" dirty="0" smtClean="0"/>
              <a:t>Business and Banking leaders, Conservative Christians 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Economic (less regulation, tax breaks, corporate incentives)</a:t>
            </a:r>
          </a:p>
          <a:p>
            <a:pPr eaLnBrk="1" hangingPunct="1"/>
            <a:r>
              <a:rPr lang="en-US" sz="1800" dirty="0" smtClean="0"/>
              <a:t>Security (military, guns, death penalty, immigration)</a:t>
            </a:r>
          </a:p>
          <a:p>
            <a:pPr eaLnBrk="1" hangingPunct="1"/>
            <a:r>
              <a:rPr lang="en-US" sz="1800" dirty="0" smtClean="0"/>
              <a:t>Morals (religion, marriage, pro-life, self-reliance)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i="1" dirty="0" smtClean="0"/>
              <a:t>Famous Republicans?</a:t>
            </a:r>
          </a:p>
          <a:p>
            <a:pPr algn="r" eaLnBrk="1" hangingPunct="1">
              <a:buNone/>
            </a:pPr>
            <a:r>
              <a:rPr lang="en-US" sz="1800" dirty="0" smtClean="0">
                <a:hlinkClick r:id="rId3"/>
              </a:rPr>
              <a:t>www.gop.com</a:t>
            </a:r>
            <a:endParaRPr lang="en-US" sz="1800" dirty="0" smtClean="0"/>
          </a:p>
          <a:p>
            <a:pPr eaLnBrk="1" hangingPunct="1"/>
            <a:endParaRPr lang="en-US" sz="1800" i="1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9600" y="1143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platform is the party’s statement of principles, beliefs, and positions. A plank is an single issue in the platform like Taxes.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7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victoriadunmire.com/wp-content/uploads/2012/11/vote_third_party_revolution_business_card-p240513415959222071t58m_4001.jpe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683990"/>
            <a:ext cx="9144000" cy="5259610"/>
          </a:xfrm>
          <a:prstGeom prst="rect">
            <a:avLst/>
          </a:prstGeom>
          <a:noFill/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Third Parties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sz="3600" dirty="0" smtClean="0"/>
              <a:t>A third party is any political party other than Dem and Rep.</a:t>
            </a:r>
          </a:p>
          <a:p>
            <a:pPr marL="674370" lvl="1" indent="-274320">
              <a:defRPr/>
            </a:pPr>
            <a:r>
              <a:rPr lang="en-US" sz="2900" i="1" dirty="0" smtClean="0"/>
              <a:t>How many are there? What are the most popular ones?</a:t>
            </a:r>
          </a:p>
          <a:p>
            <a:pPr marL="674370" lvl="1" indent="-274320">
              <a:defRPr/>
            </a:pPr>
            <a:r>
              <a:rPr lang="en-US" sz="2900" i="1" dirty="0" smtClean="0"/>
              <a:t>Why do they so rarely win an election?</a:t>
            </a:r>
          </a:p>
          <a:p>
            <a:pPr marL="674370" lvl="1" indent="-274320">
              <a:defRPr/>
            </a:pPr>
            <a:r>
              <a:rPr lang="en-US" sz="2900" i="1" dirty="0" smtClean="0"/>
              <a:t>So why bother?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3600" dirty="0" smtClean="0"/>
              <a:t>Ideas/views of third parties are often adopted by one of the main parties</a:t>
            </a:r>
          </a:p>
          <a:p>
            <a:pPr lvl="1"/>
            <a:r>
              <a:rPr lang="en-US" sz="2900" dirty="0" smtClean="0"/>
              <a:t>Populist Party – died out but most of the issues were adopted by Democrats (farmers, laborers)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3600" dirty="0" smtClean="0"/>
              <a:t>Third parties can affect the outcome of an election</a:t>
            </a:r>
          </a:p>
          <a:p>
            <a:pPr marL="674370" lvl="1" indent="-274320">
              <a:defRPr/>
            </a:pPr>
            <a:r>
              <a:rPr lang="en-US" sz="2900" dirty="0" smtClean="0"/>
              <a:t>Teddy Roosevelt broke off of Republican Party to form his own, splitting the vote and giving the election to Democrat Woodrow Wilson</a:t>
            </a:r>
          </a:p>
          <a:p>
            <a:pPr marL="674370" lvl="1" indent="-274320">
              <a:defRPr/>
            </a:pPr>
            <a:r>
              <a:rPr lang="en-US" sz="2900" dirty="0" smtClean="0"/>
              <a:t>In 2000, Nader (Green) took votes away from Gore (D), which helped </a:t>
            </a:r>
            <a:br>
              <a:rPr lang="en-US" sz="2900" dirty="0" smtClean="0"/>
            </a:br>
            <a:r>
              <a:rPr lang="en-US" sz="2900" dirty="0" smtClean="0"/>
              <a:t>Bush (R) win the election.</a:t>
            </a:r>
          </a:p>
          <a:p>
            <a:pPr marL="274320" indent="-274320">
              <a:defRPr/>
            </a:pPr>
            <a:r>
              <a:rPr lang="en-US" sz="3700" dirty="0" smtClean="0"/>
              <a:t>It isn’t set in stone</a:t>
            </a:r>
          </a:p>
          <a:p>
            <a:pPr marL="674370" lvl="1" indent="-274320">
              <a:defRPr/>
            </a:pPr>
            <a:r>
              <a:rPr lang="en-US" sz="2900" dirty="0" smtClean="0"/>
              <a:t>Republican Party started off as a third party – took less than 10 years to win the Presidency b/c slavery issue heated 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220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votesmart.org/political-parties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Suffrage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720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i="1" dirty="0" smtClean="0"/>
              <a:t>Who had the right to vote when our Constitution was written?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dirty="0" smtClean="0"/>
              <a:t>Qualifications:</a:t>
            </a:r>
          </a:p>
          <a:p>
            <a:r>
              <a:rPr lang="en-US" dirty="0" smtClean="0"/>
              <a:t>Citizen</a:t>
            </a:r>
          </a:p>
          <a:p>
            <a:r>
              <a:rPr lang="en-US" dirty="0" smtClean="0"/>
              <a:t>Registered</a:t>
            </a:r>
          </a:p>
          <a:p>
            <a:pPr lvl="1"/>
            <a:r>
              <a:rPr lang="en-US" sz="2200" i="1" dirty="0" smtClean="0"/>
              <a:t>Do you have to register with a political party?</a:t>
            </a:r>
          </a:p>
          <a:p>
            <a:r>
              <a:rPr lang="en-US" dirty="0" smtClean="0"/>
              <a:t>Resident of the state</a:t>
            </a:r>
          </a:p>
          <a:p>
            <a:r>
              <a:rPr lang="en-US" dirty="0" smtClean="0"/>
              <a:t>18 or older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724400" y="1676401"/>
          <a:ext cx="3886200" cy="434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</a:tblGrid>
              <a:tr h="10112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baseline="0" dirty="0" smtClean="0"/>
                        <a:t> Amendment (1870)</a:t>
                      </a:r>
                      <a:r>
                        <a:rPr lang="en-US" sz="1600" baseline="0" dirty="0" smtClean="0"/>
                        <a:t/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Prohibits denying a person’s right </a:t>
                      </a:r>
                      <a:r>
                        <a:rPr lang="en-US" sz="1600" baseline="0" dirty="0" smtClean="0"/>
                        <a:t/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to </a:t>
                      </a:r>
                      <a:r>
                        <a:rPr lang="en-US" sz="1600" baseline="0" dirty="0" smtClean="0"/>
                        <a:t>vote on the basis of race</a:t>
                      </a:r>
                      <a:endParaRPr lang="en-US" sz="1600" dirty="0"/>
                    </a:p>
                  </a:txBody>
                  <a:tcPr/>
                </a:tc>
              </a:tr>
              <a:tr h="7736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19</a:t>
                      </a:r>
                      <a:r>
                        <a:rPr lang="en-US" sz="2400" b="1" baseline="30000" dirty="0" smtClean="0"/>
                        <a:t>th</a:t>
                      </a:r>
                      <a:r>
                        <a:rPr lang="en-US" sz="2400" b="1" baseline="0" dirty="0" smtClean="0"/>
                        <a:t> Amendment (1920)</a:t>
                      </a:r>
                      <a:r>
                        <a:rPr lang="en-US" sz="1600" baseline="0" dirty="0" smtClean="0"/>
                        <a:t/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Guarantees women the right to vote</a:t>
                      </a:r>
                      <a:endParaRPr lang="en-US" sz="1600" dirty="0"/>
                    </a:p>
                  </a:txBody>
                  <a:tcPr/>
                </a:tc>
              </a:tr>
              <a:tr h="7736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23</a:t>
                      </a:r>
                      <a:r>
                        <a:rPr lang="en-US" sz="2400" b="1" baseline="30000" dirty="0" smtClean="0"/>
                        <a:t>rd</a:t>
                      </a:r>
                      <a:r>
                        <a:rPr lang="en-US" sz="2400" b="1" baseline="0" dirty="0" smtClean="0"/>
                        <a:t> Amendment (1961)</a:t>
                      </a:r>
                      <a:r>
                        <a:rPr lang="en-US" sz="1600" baseline="0" dirty="0" smtClean="0"/>
                        <a:t/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Residents of D.C. can vote</a:t>
                      </a:r>
                      <a:endParaRPr lang="en-US" sz="1600" dirty="0"/>
                    </a:p>
                  </a:txBody>
                  <a:tcPr/>
                </a:tc>
              </a:tr>
              <a:tr h="7736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24</a:t>
                      </a:r>
                      <a:r>
                        <a:rPr lang="en-US" sz="2400" b="1" baseline="30000" dirty="0" smtClean="0"/>
                        <a:t>th</a:t>
                      </a:r>
                      <a:r>
                        <a:rPr lang="en-US" sz="2400" b="1" baseline="0" dirty="0" smtClean="0"/>
                        <a:t> Amendment (1964)</a:t>
                      </a:r>
                      <a:r>
                        <a:rPr lang="en-US" sz="1600" baseline="0" dirty="0" smtClean="0"/>
                        <a:t/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Outlaws poll tax in national elections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112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26</a:t>
                      </a:r>
                      <a:r>
                        <a:rPr lang="en-US" sz="2400" b="1" baseline="30000" dirty="0" smtClean="0"/>
                        <a:t>th</a:t>
                      </a:r>
                      <a:r>
                        <a:rPr lang="en-US" sz="2400" b="1" dirty="0" smtClean="0"/>
                        <a:t> Amendment (1971)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1600" dirty="0" smtClean="0"/>
                        <a:t>Minimum voting age reduced 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to </a:t>
                      </a:r>
                      <a:r>
                        <a:rPr lang="en-US" sz="1600" dirty="0" smtClean="0"/>
                        <a:t>18 </a:t>
                      </a:r>
                      <a:r>
                        <a:rPr lang="en-US" sz="1600" dirty="0" smtClean="0"/>
                        <a:t>for </a:t>
                      </a:r>
                      <a:r>
                        <a:rPr lang="en-US" sz="1600" dirty="0" smtClean="0"/>
                        <a:t>all elections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thoring-declaration-indepedenc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 l="14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Contract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Citizens: members of a community who owe their loyalty to the government of the community and are entitled to government services.</a:t>
            </a:r>
          </a:p>
          <a:p>
            <a:pPr lvl="1"/>
            <a:r>
              <a:rPr lang="en-US" i="1" dirty="0" smtClean="0"/>
              <a:t>Why do citizens need their government?</a:t>
            </a:r>
          </a:p>
          <a:p>
            <a:pPr lvl="0"/>
            <a:r>
              <a:rPr lang="en-US" dirty="0" smtClean="0"/>
              <a:t>Government: the ruling authority for a community that oversees distribution of resources and provides order in a society. </a:t>
            </a:r>
          </a:p>
          <a:p>
            <a:pPr lvl="1"/>
            <a:r>
              <a:rPr lang="en-US" i="1" dirty="0" smtClean="0"/>
              <a:t>Why does government need its citizens?</a:t>
            </a:r>
          </a:p>
          <a:p>
            <a:pPr lv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Why is voting important?</a:t>
            </a:r>
          </a:p>
          <a:p>
            <a:endParaRPr lang="en-US" i="1" dirty="0" smtClean="0"/>
          </a:p>
          <a:p>
            <a:r>
              <a:rPr lang="en-US" i="1" dirty="0" smtClean="0"/>
              <a:t>Why is voter turnout so low in the U.S.?</a:t>
            </a:r>
          </a:p>
          <a:p>
            <a:r>
              <a:rPr lang="en-US" i="1" dirty="0" smtClean="0"/>
              <a:t>What groups are most likely to vote?</a:t>
            </a:r>
          </a:p>
          <a:p>
            <a:r>
              <a:rPr lang="en-US" i="1" dirty="0" smtClean="0"/>
              <a:t>What has been done recently to address this issue?</a:t>
            </a:r>
          </a:p>
          <a:p>
            <a:endParaRPr lang="en-US" i="1" dirty="0" smtClean="0"/>
          </a:p>
          <a:p>
            <a:r>
              <a:rPr lang="en-US" i="1" dirty="0" smtClean="0"/>
              <a:t>How do most people prepare to vote?</a:t>
            </a:r>
          </a:p>
          <a:p>
            <a:r>
              <a:rPr lang="en-US" i="1" dirty="0" smtClean="0"/>
              <a:t>How should you prepare?</a:t>
            </a:r>
            <a:endParaRPr lang="en-US" i="1" dirty="0"/>
          </a:p>
        </p:txBody>
      </p:sp>
      <p:pic>
        <p:nvPicPr>
          <p:cNvPr id="5" name="Picture 4" descr="voting vo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423800"/>
            <a:ext cx="2438400" cy="1900800"/>
          </a:xfrm>
          <a:prstGeom prst="rect">
            <a:avLst/>
          </a:prstGeom>
        </p:spPr>
      </p:pic>
      <p:pic>
        <p:nvPicPr>
          <p:cNvPr id="8" name="Picture 7" descr="RockTheVote[4].jpg"/>
          <p:cNvPicPr>
            <a:picLocks noChangeAspect="1"/>
          </p:cNvPicPr>
          <p:nvPr/>
        </p:nvPicPr>
        <p:blipFill>
          <a:blip r:embed="rId3" cstate="print"/>
          <a:srcRect b="36666"/>
          <a:stretch>
            <a:fillRect/>
          </a:stretch>
        </p:blipFill>
        <p:spPr>
          <a:xfrm rot="21062543">
            <a:off x="654102" y="1419377"/>
            <a:ext cx="2732177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s.e-rockford.com/applesauce/files/2008/08/votin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/>
              <a:t>Register</a:t>
            </a:r>
          </a:p>
          <a:p>
            <a:pPr marL="1074420" lvl="2" indent="-274320">
              <a:defRPr/>
            </a:pPr>
            <a:r>
              <a:rPr lang="en-US" dirty="0" smtClean="0"/>
              <a:t>Library</a:t>
            </a:r>
            <a:r>
              <a:rPr lang="en-US" dirty="0" smtClean="0"/>
              <a:t>, School, County Election Office, </a:t>
            </a:r>
            <a:r>
              <a:rPr lang="en-US" dirty="0" smtClean="0"/>
              <a:t>DMV</a:t>
            </a:r>
            <a:endParaRPr lang="en-US" dirty="0" smtClean="0"/>
          </a:p>
          <a:p>
            <a:pPr marL="1074420" lvl="2" indent="-274320">
              <a:defRPr/>
            </a:pPr>
            <a:r>
              <a:rPr lang="en-US" dirty="0" smtClean="0"/>
              <a:t>Register with a Party or as Unaffiliated?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/>
              <a:t>Find </a:t>
            </a:r>
            <a:r>
              <a:rPr lang="en-US" dirty="0" smtClean="0"/>
              <a:t>your precinct </a:t>
            </a:r>
            <a:r>
              <a:rPr lang="en-US" dirty="0" smtClean="0"/>
              <a:t>and polling place,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dates/times</a:t>
            </a:r>
            <a:r>
              <a:rPr lang="en-US" dirty="0" smtClean="0"/>
              <a:t>, request </a:t>
            </a:r>
            <a:r>
              <a:rPr lang="en-US" dirty="0" smtClean="0"/>
              <a:t>Absentee </a:t>
            </a:r>
            <a:r>
              <a:rPr lang="en-US" dirty="0" smtClean="0"/>
              <a:t>ballot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 smtClean="0"/>
              <a:t>do Early </a:t>
            </a:r>
            <a:r>
              <a:rPr lang="en-US" dirty="0" smtClean="0"/>
              <a:t>registration </a:t>
            </a:r>
            <a:r>
              <a:rPr lang="en-US" dirty="0" smtClean="0"/>
              <a:t>if necessary</a:t>
            </a:r>
          </a:p>
          <a:p>
            <a:pPr marL="274320" indent="-274320">
              <a:defRPr/>
            </a:pPr>
            <a:r>
              <a:rPr lang="en-US" dirty="0" smtClean="0"/>
              <a:t>Stay informed with TV, magazines, newspapers, and the Internet.</a:t>
            </a:r>
          </a:p>
          <a:p>
            <a:pPr marL="1074420" lvl="2" indent="-274320">
              <a:defRPr/>
            </a:pPr>
            <a:r>
              <a:rPr lang="en-US" dirty="0" smtClean="0"/>
              <a:t>Does the candidate share your same views?</a:t>
            </a:r>
          </a:p>
          <a:p>
            <a:pPr marL="1074420" lvl="2" indent="-274320">
              <a:defRPr/>
            </a:pPr>
            <a:r>
              <a:rPr lang="en-US" dirty="0" smtClean="0"/>
              <a:t>Is the candidate reliable?</a:t>
            </a:r>
          </a:p>
          <a:p>
            <a:pPr marL="1074420" lvl="2" indent="-274320">
              <a:defRPr/>
            </a:pPr>
            <a:r>
              <a:rPr lang="en-US" dirty="0" smtClean="0"/>
              <a:t>Is the candidate experienced?</a:t>
            </a:r>
          </a:p>
          <a:p>
            <a:pPr marL="1074420" lvl="2" indent="-274320">
              <a:defRPr/>
            </a:pPr>
            <a:r>
              <a:rPr lang="en-US" dirty="0" smtClean="0"/>
              <a:t>Will the candidate be effective?</a:t>
            </a:r>
          </a:p>
          <a:p>
            <a:pPr marL="1074420" lvl="2" indent="-274320">
              <a:defRPr/>
            </a:pPr>
            <a:r>
              <a:rPr lang="en-US" dirty="0" smtClean="0"/>
              <a:t>Does the candidate have a chance to win?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/>
              <a:t>Show identification, </a:t>
            </a:r>
            <a:r>
              <a:rPr lang="en-US" dirty="0" smtClean="0"/>
              <a:t>complete the ballot in secret</a:t>
            </a:r>
          </a:p>
          <a:p>
            <a:pPr marL="1074420" lvl="2" indent="-274320">
              <a:defRPr/>
            </a:pPr>
            <a:r>
              <a:rPr lang="en-US" dirty="0" smtClean="0"/>
              <a:t>Straight/split ticket?</a:t>
            </a:r>
            <a:endParaRPr lang="en-US" dirty="0"/>
          </a:p>
        </p:txBody>
      </p:sp>
      <p:pic>
        <p:nvPicPr>
          <p:cNvPr id="5" name="Picture 2" descr="http://www.jardmail.co.uk/attachments/vo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5170">
            <a:off x="7267257" y="994196"/>
            <a:ext cx="1245786" cy="1573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3" descr="ballots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 b="533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Elections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248400" cy="5562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i="1" dirty="0" smtClean="0"/>
              <a:t>Review: Who runs elections?</a:t>
            </a:r>
          </a:p>
          <a:p>
            <a:pPr>
              <a:buNone/>
            </a:pPr>
            <a:endParaRPr lang="en-US" dirty="0" smtClean="0"/>
          </a:p>
          <a:p>
            <a:r>
              <a:rPr lang="en-US" sz="5100" dirty="0" smtClean="0"/>
              <a:t>Primary elections: Parties choose one nominee to run in the general election</a:t>
            </a:r>
          </a:p>
          <a:p>
            <a:pPr lvl="1"/>
            <a:r>
              <a:rPr lang="en-US" sz="3800" dirty="0" smtClean="0"/>
              <a:t>Closed/open: If you have to be a registered </a:t>
            </a:r>
            <a:br>
              <a:rPr lang="en-US" sz="3800" dirty="0" smtClean="0"/>
            </a:br>
            <a:r>
              <a:rPr lang="en-US" sz="3800" dirty="0" smtClean="0"/>
              <a:t>member of the party or not</a:t>
            </a:r>
          </a:p>
          <a:p>
            <a:pPr lvl="1"/>
            <a:r>
              <a:rPr lang="en-US" sz="3800" i="1" dirty="0" smtClean="0"/>
              <a:t>Why would this matter?</a:t>
            </a:r>
          </a:p>
          <a:p>
            <a:pPr lvl="1">
              <a:buNone/>
            </a:pPr>
            <a:endParaRPr lang="en-US" sz="3800" i="1" dirty="0" smtClean="0"/>
          </a:p>
          <a:p>
            <a:r>
              <a:rPr lang="en-US" sz="5100" dirty="0" smtClean="0"/>
              <a:t>General elections</a:t>
            </a:r>
          </a:p>
          <a:p>
            <a:pPr lvl="1"/>
            <a:r>
              <a:rPr lang="en-US" sz="3800" dirty="0" smtClean="0"/>
              <a:t>Vote for candidates at national, state, and local levels</a:t>
            </a:r>
          </a:p>
          <a:p>
            <a:pPr lvl="1"/>
            <a:r>
              <a:rPr lang="en-US" sz="3800" dirty="0" smtClean="0"/>
              <a:t>Vote on state or local laws:</a:t>
            </a:r>
          </a:p>
          <a:p>
            <a:pPr lvl="2"/>
            <a:r>
              <a:rPr lang="en-US" sz="3400" dirty="0" smtClean="0"/>
              <a:t>When citizens propose a new state law, it is an initiative. </a:t>
            </a:r>
            <a:br>
              <a:rPr lang="en-US" sz="3400" dirty="0" smtClean="0"/>
            </a:br>
            <a:r>
              <a:rPr lang="en-US" sz="3400" dirty="0" smtClean="0"/>
              <a:t>If enough people sign the initiative petition, it becomes a proposition that will be put on the ballot. The referendum is when the citizens vote to approve or reject a state law.</a:t>
            </a:r>
          </a:p>
          <a:p>
            <a:pPr lvl="2"/>
            <a:endParaRPr lang="en-US" sz="3400" dirty="0" smtClean="0"/>
          </a:p>
          <a:p>
            <a:r>
              <a:rPr lang="en-US" sz="5100" dirty="0" smtClean="0"/>
              <a:t>Special elections</a:t>
            </a:r>
          </a:p>
          <a:p>
            <a:pPr lvl="1"/>
            <a:r>
              <a:rPr lang="en-US" sz="3800" dirty="0" smtClean="0"/>
              <a:t>Runoff: When there is no clear winner</a:t>
            </a:r>
            <a:endParaRPr lang="en-US" sz="3800" dirty="0" smtClean="0"/>
          </a:p>
          <a:p>
            <a:pPr lvl="1"/>
            <a:r>
              <a:rPr lang="en-US" sz="3800" dirty="0" smtClean="0"/>
              <a:t>Recall: Vote to remove a state official from office, force an early election</a:t>
            </a:r>
          </a:p>
        </p:txBody>
      </p:sp>
      <p:pic>
        <p:nvPicPr>
          <p:cNvPr id="15" name="Picture 14" descr="gall_deb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8413" y="0"/>
            <a:ext cx="2595587" cy="1694897"/>
          </a:xfrm>
          <a:prstGeom prst="rect">
            <a:avLst/>
          </a:prstGeom>
        </p:spPr>
      </p:pic>
      <p:pic>
        <p:nvPicPr>
          <p:cNvPr id="16" name="Picture 15" descr="rec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4191000"/>
            <a:ext cx="1248253" cy="1826390"/>
          </a:xfrm>
          <a:prstGeom prst="rect">
            <a:avLst/>
          </a:prstGeom>
        </p:spPr>
      </p:pic>
      <p:pic>
        <p:nvPicPr>
          <p:cNvPr id="18" name="Picture 17" descr="RepublicanPrimar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1905000"/>
            <a:ext cx="2590800" cy="1719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Presidential</a:t>
            </a:r>
            <a:endParaRPr lang="en-US" b="1" dirty="0"/>
          </a:p>
        </p:txBody>
      </p:sp>
      <p:pic>
        <p:nvPicPr>
          <p:cNvPr id="4" name="Content Placeholder 3" descr="electoral colle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419600"/>
            <a:ext cx="2854504" cy="17954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1371600"/>
            <a:ext cx="7543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Primary Elections to narrow down field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National Convention to announce candidate, platform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Debate Season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Media blitz, Public opinion polls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General Election held in every state on first Tues in Nov.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Electoral College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Winner-take-all-system: </a:t>
            </a:r>
          </a:p>
          <a:p>
            <a:pPr lvl="2"/>
            <a:r>
              <a:rPr lang="en-US" sz="2400" dirty="0" smtClean="0"/>
              <a:t>Whoever wins the General election in the state gets all of the state’s electoral votes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i="1" dirty="0" smtClean="0"/>
              <a:t>  Why </a:t>
            </a:r>
            <a:r>
              <a:rPr lang="en-US" sz="2400" i="1" dirty="0" smtClean="0"/>
              <a:t>do we use this system?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i="1" dirty="0" smtClean="0"/>
              <a:t>  Pros/cons</a:t>
            </a:r>
            <a:r>
              <a:rPr lang="en-US" sz="2400" i="1" dirty="0" smtClean="0"/>
              <a:t>?</a:t>
            </a:r>
          </a:p>
          <a:p>
            <a:endParaRPr lang="en-US" dirty="0" smtClean="0"/>
          </a:p>
        </p:txBody>
      </p:sp>
      <p:pic>
        <p:nvPicPr>
          <p:cNvPr id="14" name="Picture 13" descr="sm_almanac_1212_480x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5334000"/>
            <a:ext cx="1524000" cy="1143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5657671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www.270towin.com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fivethirtyeight.blogs.nytimes.com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mmany hall.jpg"/>
          <p:cNvPicPr>
            <a:picLocks noChangeAspect="1"/>
          </p:cNvPicPr>
          <p:nvPr/>
        </p:nvPicPr>
        <p:blipFill>
          <a:blip r:embed="rId2" cstate="print"/>
          <a:srcRect r="7187"/>
          <a:stretch>
            <a:fillRect/>
          </a:stretch>
        </p:blipFill>
        <p:spPr>
          <a:xfrm>
            <a:off x="304800" y="1447800"/>
            <a:ext cx="2895600" cy="4186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752600"/>
            <a:ext cx="5486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the early 1900s, reforms were passed to  deal with election fraud</a:t>
            </a:r>
          </a:p>
          <a:p>
            <a:pPr lvl="1"/>
            <a:r>
              <a:rPr lang="en-US" dirty="0" smtClean="0"/>
              <a:t>Political machines: In some state and local governments, one party had so much power they controlled everything, even elections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Now, the biggest debate is over campaign finance reform</a:t>
            </a:r>
          </a:p>
          <a:p>
            <a:pPr lvl="1"/>
            <a:r>
              <a:rPr lang="en-US" i="1" dirty="0" smtClean="0"/>
              <a:t>Why?</a:t>
            </a:r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pPr marL="0" lvl="1" indent="0">
              <a:buNone/>
            </a:pPr>
            <a:r>
              <a:rPr lang="en-US" sz="2100" i="1" dirty="0" smtClean="0">
                <a:hlinkClick r:id="rId3"/>
              </a:rPr>
              <a:t>elections.nytimes.com/2012/campaign-finance</a:t>
            </a:r>
            <a:endParaRPr lang="en-US" sz="2100" i="1" dirty="0" smtClean="0"/>
          </a:p>
          <a:p>
            <a:pPr lvl="1"/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nmosley\Local Settings\Temporary Internet Files\Content.IE5\GCP61MCC\MP90030577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0000" contrast="-30000"/>
          </a:blip>
          <a:srcRect t="2174"/>
          <a:stretch>
            <a:fillRect/>
          </a:stretch>
        </p:blipFill>
        <p:spPr bwMode="auto">
          <a:xfrm>
            <a:off x="1219200" y="0"/>
            <a:ext cx="4534662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Money, Money, Money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Federal Election Commission </a:t>
            </a:r>
          </a:p>
          <a:p>
            <a:pPr lvl="1"/>
            <a:r>
              <a:rPr lang="en-US" dirty="0" smtClean="0"/>
              <a:t>Sets limits on direct contributions to candidates</a:t>
            </a:r>
            <a:endParaRPr lang="en-US" dirty="0"/>
          </a:p>
          <a:p>
            <a:r>
              <a:rPr lang="en-US" dirty="0" smtClean="0"/>
              <a:t>Public v. Private funding</a:t>
            </a:r>
          </a:p>
          <a:p>
            <a:pPr lvl="1"/>
            <a:r>
              <a:rPr lang="en-US" dirty="0" smtClean="0"/>
              <a:t>Public: Presidential Election Campaign Fund, check box  to donate on tax return</a:t>
            </a:r>
          </a:p>
          <a:p>
            <a:pPr lvl="1"/>
            <a:r>
              <a:rPr lang="en-US" dirty="0" smtClean="0"/>
              <a:t>Private: Individuals, corporations, labor unions, interests groups</a:t>
            </a:r>
          </a:p>
          <a:p>
            <a:pPr lvl="2"/>
            <a:r>
              <a:rPr lang="en-US" dirty="0" smtClean="0"/>
              <a:t>PACs are used by interest groups to raise $</a:t>
            </a:r>
          </a:p>
          <a:p>
            <a:r>
              <a:rPr lang="en-US" dirty="0" smtClean="0"/>
              <a:t>Hard v. Soft money</a:t>
            </a:r>
          </a:p>
          <a:p>
            <a:pPr lvl="1"/>
            <a:r>
              <a:rPr lang="en-US" dirty="0" smtClean="0"/>
              <a:t>Hard: Direct contributions to </a:t>
            </a:r>
            <a:br>
              <a:rPr lang="en-US" dirty="0" smtClean="0"/>
            </a:br>
            <a:r>
              <a:rPr lang="en-US" dirty="0" smtClean="0"/>
              <a:t>candidates are limited</a:t>
            </a:r>
          </a:p>
          <a:p>
            <a:pPr lvl="1"/>
            <a:r>
              <a:rPr lang="en-US" dirty="0" smtClean="0"/>
              <a:t>Soft: Contributions to parties </a:t>
            </a:r>
            <a:br>
              <a:rPr lang="en-US" dirty="0" smtClean="0"/>
            </a:br>
            <a:r>
              <a:rPr lang="en-US" dirty="0" smtClean="0"/>
              <a:t>for general use or independent </a:t>
            </a:r>
            <a:br>
              <a:rPr lang="en-US" dirty="0" smtClean="0"/>
            </a:br>
            <a:r>
              <a:rPr lang="en-US" dirty="0" smtClean="0"/>
              <a:t>activities are unlimited</a:t>
            </a:r>
          </a:p>
          <a:p>
            <a:pPr lvl="2"/>
            <a:r>
              <a:rPr lang="en-US" i="1" dirty="0" smtClean="0"/>
              <a:t>Citizens United (2010) </a:t>
            </a:r>
            <a:r>
              <a:rPr lang="en-US" dirty="0" smtClean="0"/>
              <a:t>led to </a:t>
            </a:r>
            <a:br>
              <a:rPr lang="en-US" dirty="0" smtClean="0"/>
            </a:br>
            <a:r>
              <a:rPr lang="en-US" dirty="0" smtClean="0"/>
              <a:t>rise of Super PACs</a:t>
            </a:r>
          </a:p>
        </p:txBody>
      </p:sp>
      <p:pic>
        <p:nvPicPr>
          <p:cNvPr id="10" name="Picture 9" descr="superpacs_chart425x2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038601"/>
            <a:ext cx="2723444" cy="1903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60314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Do you agree with donation limits?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Interest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2200" i="1" dirty="0" smtClean="0"/>
              <a:t>How are interest groups different from political parties?</a:t>
            </a:r>
          </a:p>
          <a:p>
            <a:endParaRPr lang="en-US" sz="2200" i="1" dirty="0" smtClean="0"/>
          </a:p>
          <a:p>
            <a:r>
              <a:rPr lang="en-US" sz="2200" dirty="0" smtClean="0"/>
              <a:t>Types</a:t>
            </a:r>
          </a:p>
          <a:p>
            <a:pPr lvl="1"/>
            <a:r>
              <a:rPr lang="en-US" sz="2200" dirty="0" smtClean="0"/>
              <a:t>Economic</a:t>
            </a:r>
          </a:p>
          <a:p>
            <a:pPr lvl="1"/>
            <a:r>
              <a:rPr lang="en-US" sz="2200" dirty="0" smtClean="0"/>
              <a:t>Special Interest</a:t>
            </a:r>
          </a:p>
          <a:p>
            <a:pPr lvl="1"/>
            <a:r>
              <a:rPr lang="en-US" sz="2200" dirty="0" smtClean="0"/>
              <a:t>Public</a:t>
            </a:r>
          </a:p>
          <a:p>
            <a:pPr lvl="1"/>
            <a:endParaRPr lang="en-US" sz="2200" dirty="0" smtClean="0"/>
          </a:p>
          <a:p>
            <a:r>
              <a:rPr lang="en-US" sz="2200" dirty="0" smtClean="0"/>
              <a:t>Activities</a:t>
            </a:r>
          </a:p>
          <a:p>
            <a:pPr lvl="1"/>
            <a:r>
              <a:rPr lang="en-US" sz="2200" dirty="0" smtClean="0"/>
              <a:t>Form PACs to help </a:t>
            </a:r>
            <a:br>
              <a:rPr lang="en-US" sz="2200" dirty="0" smtClean="0"/>
            </a:br>
            <a:r>
              <a:rPr lang="en-US" sz="2200" dirty="0" smtClean="0"/>
              <a:t>candidates who support </a:t>
            </a:r>
            <a:br>
              <a:rPr lang="en-US" sz="2200" dirty="0" smtClean="0"/>
            </a:br>
            <a:r>
              <a:rPr lang="en-US" sz="2200" dirty="0" smtClean="0"/>
              <a:t>their issue get elected</a:t>
            </a:r>
          </a:p>
          <a:p>
            <a:pPr lvl="1"/>
            <a:r>
              <a:rPr lang="en-US" sz="2200" dirty="0" smtClean="0"/>
              <a:t>Hire lobbyists to influence</a:t>
            </a:r>
            <a:br>
              <a:rPr lang="en-US" sz="2200" dirty="0" smtClean="0"/>
            </a:br>
            <a:r>
              <a:rPr lang="en-US" sz="2200" dirty="0" smtClean="0"/>
              <a:t>lawmakers</a:t>
            </a:r>
          </a:p>
          <a:p>
            <a:pPr lvl="1"/>
            <a:r>
              <a:rPr lang="en-US" sz="2200" dirty="0" smtClean="0"/>
              <a:t>Use media to sway public</a:t>
            </a:r>
            <a:br>
              <a:rPr lang="en-US" sz="2200" dirty="0" smtClean="0"/>
            </a:br>
            <a:r>
              <a:rPr lang="en-US" sz="2200" dirty="0" smtClean="0"/>
              <a:t>opinion</a:t>
            </a:r>
            <a:endParaRPr lang="en-US" sz="2200" dirty="0" smtClean="0">
              <a:hlinkClick r:id="rId2"/>
            </a:endParaRPr>
          </a:p>
          <a:p>
            <a:pPr>
              <a:buNone/>
            </a:pPr>
            <a:endParaRPr lang="en-US" sz="1800" i="1" dirty="0" smtClean="0">
              <a:hlinkClick r:id="rId2"/>
            </a:endParaRPr>
          </a:p>
          <a:p>
            <a:pPr>
              <a:buNone/>
            </a:pPr>
            <a:r>
              <a:rPr lang="en-US" sz="1800" i="1" dirty="0" smtClean="0">
                <a:hlinkClick r:id="rId2"/>
              </a:rPr>
              <a:t>votesmart.org/interest-groups</a:t>
            </a:r>
            <a:endParaRPr lang="en-US" sz="1800" i="1" dirty="0" smtClean="0"/>
          </a:p>
          <a:p>
            <a:endParaRPr lang="en-US" sz="1800" i="1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2438400"/>
          <a:ext cx="41148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Major</a:t>
                      </a:r>
                      <a:r>
                        <a:rPr lang="en-US" baseline="0" dirty="0" smtClean="0"/>
                        <a:t> U.S. Interest Groups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National Association</a:t>
                      </a:r>
                      <a:r>
                        <a:rPr lang="en-US" sz="1400" baseline="0" dirty="0" smtClean="0"/>
                        <a:t> for the Advancement of Colored People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NAACP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American Federation</a:t>
                      </a:r>
                      <a:r>
                        <a:rPr lang="en-US" sz="1400" baseline="0" dirty="0" smtClean="0"/>
                        <a:t> of Labor and Congress of Industrial Organizations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AFL-CIO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American Medical </a:t>
                      </a:r>
                      <a:r>
                        <a:rPr lang="en-US" sz="1400" dirty="0" smtClean="0"/>
                        <a:t>Association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AMA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National Organization of Women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NOW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American Association of Retired</a:t>
                      </a:r>
                      <a:r>
                        <a:rPr lang="en-US" sz="1400" baseline="0" dirty="0" smtClean="0"/>
                        <a:t> Persons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AARP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National Rifle</a:t>
                      </a:r>
                      <a:r>
                        <a:rPr lang="en-US" sz="1400" baseline="0" dirty="0" smtClean="0"/>
                        <a:t> Association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NRA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American Civil Liberties Union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ACLU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 media convergenc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 r="6889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The Media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Public Opinion</a:t>
            </a:r>
          </a:p>
          <a:p>
            <a:pPr lvl="1"/>
            <a:r>
              <a:rPr lang="en-US" dirty="0" smtClean="0"/>
              <a:t>Public officials pay attention to public opinion when they set their agenda of important issues to address</a:t>
            </a:r>
          </a:p>
          <a:p>
            <a:pPr lvl="1"/>
            <a:r>
              <a:rPr lang="en-US" dirty="0" smtClean="0"/>
              <a:t>Mass media reflects public opinion and attitudes about the issues, but it can also influence them</a:t>
            </a:r>
          </a:p>
          <a:p>
            <a:pPr lvl="2"/>
            <a:r>
              <a:rPr lang="en-US" i="1" dirty="0" smtClean="0"/>
              <a:t>Example?</a:t>
            </a:r>
          </a:p>
          <a:p>
            <a:pPr lvl="2"/>
            <a:r>
              <a:rPr lang="en-US" i="1" dirty="0" smtClean="0"/>
              <a:t>How is has the internet and social media affected politics?</a:t>
            </a:r>
          </a:p>
          <a:p>
            <a:pPr lvl="2"/>
            <a:r>
              <a:rPr lang="en-US" i="1" dirty="0" smtClean="0"/>
              <a:t>How can you be on your guard for media bias?</a:t>
            </a:r>
          </a:p>
          <a:p>
            <a:r>
              <a:rPr lang="en-US" dirty="0" smtClean="0"/>
              <a:t>Polls</a:t>
            </a:r>
          </a:p>
          <a:p>
            <a:pPr lvl="1"/>
            <a:r>
              <a:rPr lang="en-US" dirty="0" smtClean="0"/>
              <a:t>Public opinion polls are taken regularly to monitor and track changes</a:t>
            </a:r>
          </a:p>
          <a:p>
            <a:pPr lvl="1"/>
            <a:r>
              <a:rPr lang="en-US" dirty="0" smtClean="0"/>
              <a:t>Exit polls are taken as people leave the voting precincts to help them report early results</a:t>
            </a:r>
          </a:p>
          <a:p>
            <a:pPr lvl="2"/>
            <a:r>
              <a:rPr lang="en-US" i="1" dirty="0" smtClean="0"/>
              <a:t>How does this work?</a:t>
            </a:r>
            <a:endParaRPr lang="en-US" i="1" dirty="0"/>
          </a:p>
          <a:p>
            <a:r>
              <a:rPr lang="en-US" dirty="0" smtClean="0"/>
              <a:t>Propaganda</a:t>
            </a:r>
          </a:p>
          <a:p>
            <a:pPr lvl="1"/>
            <a:r>
              <a:rPr lang="en-US" dirty="0" smtClean="0"/>
              <a:t>Promotion </a:t>
            </a:r>
            <a:r>
              <a:rPr lang="en-US" dirty="0" smtClean="0"/>
              <a:t>of a particular viewpoint or </a:t>
            </a:r>
            <a:r>
              <a:rPr lang="en-US" dirty="0" smtClean="0"/>
              <a:t>idea using persuasive techniques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Propaganda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Glittering Generality</a:t>
            </a:r>
          </a:p>
          <a:p>
            <a:pPr lvl="1"/>
            <a:r>
              <a:rPr lang="en-US" dirty="0" smtClean="0"/>
              <a:t>Sounds good, so vague it is essentially meaningless</a:t>
            </a:r>
          </a:p>
          <a:p>
            <a:r>
              <a:rPr lang="en-US" dirty="0" smtClean="0"/>
              <a:t>Endorsement</a:t>
            </a:r>
          </a:p>
          <a:p>
            <a:pPr lvl="1"/>
            <a:r>
              <a:rPr lang="en-US" dirty="0" smtClean="0"/>
              <a:t>Support from an influential celebrity or group</a:t>
            </a:r>
          </a:p>
          <a:p>
            <a:r>
              <a:rPr lang="en-US" dirty="0" smtClean="0"/>
              <a:t>Name Calling</a:t>
            </a:r>
          </a:p>
          <a:p>
            <a:pPr lvl="1"/>
            <a:r>
              <a:rPr lang="en-US" dirty="0" smtClean="0"/>
              <a:t>Unpleasant association or label</a:t>
            </a:r>
          </a:p>
          <a:p>
            <a:r>
              <a:rPr lang="en-US" dirty="0" smtClean="0"/>
              <a:t>Bandwagon</a:t>
            </a:r>
          </a:p>
          <a:p>
            <a:pPr lvl="1"/>
            <a:r>
              <a:rPr lang="en-US" dirty="0" smtClean="0"/>
              <a:t>Everyone </a:t>
            </a:r>
            <a:r>
              <a:rPr lang="en-US" dirty="0" smtClean="0"/>
              <a:t>else agrees, be on the winning </a:t>
            </a:r>
            <a:r>
              <a:rPr lang="en-US" dirty="0" smtClean="0"/>
              <a:t>team</a:t>
            </a:r>
          </a:p>
          <a:p>
            <a:r>
              <a:rPr lang="en-US" dirty="0" smtClean="0"/>
              <a:t>Just Plain Folks</a:t>
            </a:r>
          </a:p>
          <a:p>
            <a:pPr lvl="1"/>
            <a:r>
              <a:rPr lang="en-US" dirty="0" smtClean="0"/>
              <a:t>I’m just like you, so you can trust 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2895600" cy="2133600"/>
          </a:xfrm>
        </p:spPr>
        <p:txBody>
          <a:bodyPr>
            <a:noAutofit/>
          </a:bodyPr>
          <a:lstStyle/>
          <a:p>
            <a:r>
              <a:rPr lang="en-US" sz="1800" i="1" dirty="0" smtClean="0"/>
              <a:t>Why do propaganda techniques work?</a:t>
            </a:r>
          </a:p>
          <a:p>
            <a:r>
              <a:rPr lang="en-US" sz="1800" i="1" dirty="0" smtClean="0"/>
              <a:t>Does propaganda help or hinder democracy?</a:t>
            </a:r>
          </a:p>
          <a:p>
            <a:r>
              <a:rPr lang="en-US" sz="1800" i="1" dirty="0" smtClean="0"/>
              <a:t>Examples?</a:t>
            </a:r>
            <a:endParaRPr lang="en-US" sz="1800" i="1" dirty="0"/>
          </a:p>
        </p:txBody>
      </p:sp>
      <p:pic>
        <p:nvPicPr>
          <p:cNvPr id="6" name="Picture 8" descr="http://noveltyknees.files.wordpress.com/2008/11/shepard_fairey_ob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0"/>
            <a:ext cx="1447800" cy="217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http://politicalparade.com/catalog/images/IKE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ride-with-hitler_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05200"/>
            <a:ext cx="2595047" cy="3352800"/>
          </a:xfrm>
          <a:prstGeom prst="rect">
            <a:avLst/>
          </a:prstGeom>
        </p:spPr>
      </p:pic>
      <p:pic>
        <p:nvPicPr>
          <p:cNvPr id="11" name="Picture 10" descr="chai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0"/>
            <a:ext cx="1621536" cy="1219200"/>
          </a:xfrm>
          <a:prstGeom prst="rect">
            <a:avLst/>
          </a:prstGeom>
        </p:spPr>
      </p:pic>
      <p:pic>
        <p:nvPicPr>
          <p:cNvPr id="12" name="Picture 11" descr="Sarah_Palin_Kuwait_13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5056860"/>
            <a:ext cx="1371600" cy="18011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6248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www.livingroomcandidate.org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990600"/>
            <a:ext cx="4724400" cy="5181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“Of the people”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government rules by consent of the governed; it gets its power from the citizens.</a:t>
            </a:r>
          </a:p>
          <a:p>
            <a:pPr lvl="1"/>
            <a:r>
              <a:rPr lang="en-US" i="1" dirty="0" smtClean="0"/>
              <a:t>Specific examples?</a:t>
            </a:r>
          </a:p>
          <a:p>
            <a:pPr lvl="1"/>
            <a:endParaRPr lang="en-US" i="1" dirty="0" smtClean="0"/>
          </a:p>
          <a:p>
            <a:pPr>
              <a:buNone/>
            </a:pPr>
            <a:r>
              <a:rPr lang="en-US" b="1" dirty="0" smtClean="0"/>
              <a:t>“By the people”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regular citizens are the people who participate in government.</a:t>
            </a:r>
          </a:p>
          <a:p>
            <a:pPr lvl="1"/>
            <a:r>
              <a:rPr lang="en-US" i="1" dirty="0" smtClean="0"/>
              <a:t>Specific examples?</a:t>
            </a:r>
          </a:p>
          <a:p>
            <a:pPr lvl="1"/>
            <a:endParaRPr lang="en-US" i="1" dirty="0" smtClean="0"/>
          </a:p>
          <a:p>
            <a:pPr>
              <a:buNone/>
            </a:pPr>
            <a:r>
              <a:rPr lang="en-US" b="1" dirty="0" smtClean="0"/>
              <a:t>“For the people”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actions of the government should benefit the citizens.</a:t>
            </a:r>
          </a:p>
          <a:p>
            <a:pPr lvl="1"/>
            <a:r>
              <a:rPr lang="en-US" i="1" dirty="0" smtClean="0"/>
              <a:t>Specific examples?</a:t>
            </a:r>
          </a:p>
          <a:p>
            <a:pPr lvl="1"/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4" descr="http://static.howstuffworks.com/gif/gettysburg-address-2.jpg"/>
          <p:cNvPicPr>
            <a:picLocks noChangeAspect="1" noChangeArrowheads="1"/>
          </p:cNvPicPr>
          <p:nvPr/>
        </p:nvPicPr>
        <p:blipFill>
          <a:blip r:embed="rId2" cstate="print"/>
          <a:srcRect l="10625" t="2272" r="10750" b="9090"/>
          <a:stretch>
            <a:fillRect/>
          </a:stretch>
        </p:blipFill>
        <p:spPr bwMode="auto">
          <a:xfrm>
            <a:off x="0" y="1371600"/>
            <a:ext cx="3831492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Fourteenth Amendment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 addition to Equal Protection…</a:t>
            </a:r>
          </a:p>
          <a:p>
            <a:pPr indent="0">
              <a:buNone/>
            </a:pPr>
            <a:r>
              <a:rPr lang="en-US" dirty="0" smtClean="0"/>
              <a:t>“All </a:t>
            </a:r>
            <a:r>
              <a:rPr lang="en-US" dirty="0" smtClean="0"/>
              <a:t>persons born or naturalized in the United States, and subject to the jurisdiction thereof, are citizens of the United States and of the State wherein they reside</a:t>
            </a:r>
            <a:r>
              <a:rPr lang="en-US" dirty="0" smtClean="0"/>
              <a:t>.”</a:t>
            </a:r>
            <a:endParaRPr lang="en-US" dirty="0" smtClean="0"/>
          </a:p>
          <a:p>
            <a:pPr>
              <a:buNone/>
            </a:pPr>
            <a:endParaRPr lang="en-US" i="1" dirty="0" smtClean="0"/>
          </a:p>
          <a:p>
            <a:pPr lvl="1"/>
            <a:r>
              <a:rPr lang="en-US" dirty="0" smtClean="0"/>
              <a:t>Former slaves</a:t>
            </a:r>
          </a:p>
          <a:p>
            <a:pPr lvl="1"/>
            <a:r>
              <a:rPr lang="en-US" i="1" dirty="0" smtClean="0"/>
              <a:t>Native Americans?</a:t>
            </a:r>
            <a:endParaRPr lang="en-US" i="1" dirty="0"/>
          </a:p>
        </p:txBody>
      </p:sp>
      <p:pic>
        <p:nvPicPr>
          <p:cNvPr id="4" name="Picture 3" descr="Scan_Pic0019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0243" t="16109" r="10949" b="17216"/>
          <a:stretch>
            <a:fillRect/>
          </a:stretch>
        </p:blipFill>
        <p:spPr>
          <a:xfrm rot="60000">
            <a:off x="4916440" y="1553593"/>
            <a:ext cx="3431139" cy="4572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Citizenship by Birth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Jus </a:t>
            </a:r>
            <a:r>
              <a:rPr lang="en-US" i="1" dirty="0" err="1" smtClean="0"/>
              <a:t>sanguinis</a:t>
            </a:r>
            <a:endParaRPr lang="en-US" i="1" dirty="0" smtClean="0"/>
          </a:p>
          <a:p>
            <a:pPr lvl="1"/>
            <a:r>
              <a:rPr lang="en-US" dirty="0" smtClean="0"/>
              <a:t>“By blood”</a:t>
            </a:r>
          </a:p>
          <a:p>
            <a:pPr lvl="1"/>
            <a:r>
              <a:rPr lang="en-US" dirty="0" smtClean="0"/>
              <a:t>Parents are U.S. citizens</a:t>
            </a:r>
          </a:p>
          <a:p>
            <a:pPr lvl="2"/>
            <a:r>
              <a:rPr lang="en-US" i="1" dirty="0" smtClean="0"/>
              <a:t>What if you are adopted </a:t>
            </a:r>
            <a:br>
              <a:rPr lang="en-US" i="1" dirty="0" smtClean="0"/>
            </a:br>
            <a:r>
              <a:rPr lang="en-US" i="1" dirty="0" smtClean="0"/>
              <a:t>from a foreign country?</a:t>
            </a:r>
          </a:p>
          <a:p>
            <a:r>
              <a:rPr lang="en-US" i="1" dirty="0" smtClean="0"/>
              <a:t>Jus soli</a:t>
            </a:r>
          </a:p>
          <a:p>
            <a:pPr lvl="1"/>
            <a:r>
              <a:rPr lang="en-US" dirty="0" smtClean="0"/>
              <a:t>“By soil”</a:t>
            </a:r>
          </a:p>
          <a:p>
            <a:pPr lvl="1"/>
            <a:r>
              <a:rPr lang="en-US" dirty="0" smtClean="0"/>
              <a:t>Born in U.S. territory</a:t>
            </a:r>
          </a:p>
          <a:p>
            <a:pPr lvl="2"/>
            <a:r>
              <a:rPr lang="en-US" i="1" dirty="0" smtClean="0"/>
              <a:t>Where does the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U.S</a:t>
            </a:r>
            <a:r>
              <a:rPr lang="en-US" i="1" dirty="0" smtClean="0"/>
              <a:t>. have </a:t>
            </a:r>
            <a:r>
              <a:rPr lang="en-US" i="1" dirty="0" smtClean="0"/>
              <a:t>territory?</a:t>
            </a:r>
            <a:endParaRPr lang="en-US" i="1" dirty="0"/>
          </a:p>
        </p:txBody>
      </p:sp>
      <p:sp>
        <p:nvSpPr>
          <p:cNvPr id="5122" name="AutoShape 2" descr="http://domino2.wcpss.net/mail/3/38617075.nsf/0/AF374AC60B8F5AF4C936198F736AA163/$File/photo.JPG?OpenElement&amp;FileName=photo.JPG"/>
          <p:cNvSpPr>
            <a:spLocks noChangeAspect="1" noChangeArrowheads="1"/>
          </p:cNvSpPr>
          <p:nvPr/>
        </p:nvSpPr>
        <p:spPr bwMode="auto">
          <a:xfrm>
            <a:off x="63500" y="-136525"/>
            <a:ext cx="4486275" cy="3590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:\Documents and Settings\nmosley\Local Settings\Temporary Internet Files\Content.IE5\VRVJ68M7\MC90018957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733800"/>
            <a:ext cx="2929983" cy="2299126"/>
          </a:xfrm>
          <a:prstGeom prst="rect">
            <a:avLst/>
          </a:prstGeom>
          <a:noFill/>
        </p:spPr>
      </p:pic>
      <p:pic>
        <p:nvPicPr>
          <p:cNvPr id="5" name="Picture 4" descr="archi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3169">
            <a:off x="6002251" y="1850952"/>
            <a:ext cx="2590800" cy="2072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4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"/>
            <a:ext cx="5562600" cy="6856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Nation of Immigrants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9530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Almost everyone in </a:t>
            </a:r>
            <a:r>
              <a:rPr lang="en-US" dirty="0" smtClean="0"/>
              <a:t>the US is an immigrant or the descendant of an immigrant.</a:t>
            </a:r>
          </a:p>
          <a:p>
            <a:pPr lvl="0"/>
            <a:r>
              <a:rPr lang="en-US" dirty="0" smtClean="0"/>
              <a:t>“E Pluribus Unum”: Out of many, </a:t>
            </a:r>
            <a:r>
              <a:rPr lang="en-US" dirty="0" smtClean="0"/>
              <a:t>one</a:t>
            </a:r>
            <a:endParaRPr lang="en-US" dirty="0" smtClean="0"/>
          </a:p>
          <a:p>
            <a:pPr lvl="0"/>
            <a:r>
              <a:rPr lang="en-US" i="1" dirty="0" smtClean="0"/>
              <a:t>How do we often describe this aspect of American society?</a:t>
            </a:r>
            <a:br>
              <a:rPr lang="en-US" i="1" dirty="0" smtClean="0"/>
            </a:br>
            <a:endParaRPr lang="en-US" i="1" dirty="0" smtClean="0"/>
          </a:p>
          <a:p>
            <a:pPr lvl="0"/>
            <a:r>
              <a:rPr lang="en-US" i="1" dirty="0" smtClean="0"/>
              <a:t>What is the difference between an immigrant and an alien?</a:t>
            </a:r>
          </a:p>
        </p:txBody>
      </p:sp>
      <p:pic>
        <p:nvPicPr>
          <p:cNvPr id="5" name="Content Placeholder 3" descr="imag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114800"/>
            <a:ext cx="22098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iber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600200"/>
            <a:ext cx="1962150" cy="2251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Aliens in America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Only about 675,000 aliens 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allowed into </a:t>
            </a:r>
            <a:r>
              <a:rPr lang="en-US" dirty="0" smtClean="0"/>
              <a:t>the U.S. each year. </a:t>
            </a:r>
          </a:p>
          <a:p>
            <a:pPr lvl="1"/>
            <a:r>
              <a:rPr lang="en-US" dirty="0" smtClean="0"/>
              <a:t>People with family members already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the country </a:t>
            </a:r>
            <a:r>
              <a:rPr lang="en-US" dirty="0" smtClean="0"/>
              <a:t>or with a special skill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get </a:t>
            </a:r>
            <a:r>
              <a:rPr lang="en-US" dirty="0" smtClean="0"/>
              <a:t>preference</a:t>
            </a:r>
            <a:r>
              <a:rPr lang="en-US" dirty="0" smtClean="0"/>
              <a:t>. </a:t>
            </a:r>
            <a:r>
              <a:rPr lang="en-US" i="1" dirty="0" smtClean="0"/>
              <a:t>Why?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Legal Aliens </a:t>
            </a:r>
          </a:p>
          <a:p>
            <a:pPr lvl="1"/>
            <a:r>
              <a:rPr lang="en-US" dirty="0" smtClean="0"/>
              <a:t>CAN: work, own property, attend school,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government services</a:t>
            </a:r>
            <a:endParaRPr lang="en-US" dirty="0" smtClean="0"/>
          </a:p>
          <a:p>
            <a:pPr lvl="1"/>
            <a:r>
              <a:rPr lang="en-US" dirty="0" smtClean="0"/>
              <a:t>CAN’T: run for office, vote, serve on a jury</a:t>
            </a:r>
          </a:p>
          <a:p>
            <a:pPr lvl="1"/>
            <a:r>
              <a:rPr lang="en-US" dirty="0" smtClean="0"/>
              <a:t>MUST: </a:t>
            </a:r>
            <a:r>
              <a:rPr lang="en-US" dirty="0" smtClean="0"/>
              <a:t>follow laws, pay taxes, carry ID.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Undocumented Residents: at least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5-6 </a:t>
            </a:r>
            <a:r>
              <a:rPr lang="en-US" dirty="0" smtClean="0"/>
              <a:t>million, get deported if caught.</a:t>
            </a:r>
          </a:p>
          <a:p>
            <a:pPr lvl="1"/>
            <a:r>
              <a:rPr lang="en-US" i="1" dirty="0" smtClean="0"/>
              <a:t>Why are there so many?</a:t>
            </a:r>
          </a:p>
          <a:p>
            <a:pPr lvl="1"/>
            <a:r>
              <a:rPr lang="en-US" i="1" dirty="0" smtClean="0"/>
              <a:t>What reforms are being debated?</a:t>
            </a:r>
          </a:p>
        </p:txBody>
      </p:sp>
      <p:pic>
        <p:nvPicPr>
          <p:cNvPr id="4" name="Picture 3" descr="dream_act_fa2.jpg"/>
          <p:cNvPicPr>
            <a:picLocks noChangeAspect="1"/>
          </p:cNvPicPr>
          <p:nvPr/>
        </p:nvPicPr>
        <p:blipFill>
          <a:blip r:embed="rId2" cstate="print"/>
          <a:srcRect l="14744"/>
          <a:stretch>
            <a:fillRect/>
          </a:stretch>
        </p:blipFill>
        <p:spPr>
          <a:xfrm>
            <a:off x="6096000" y="4495800"/>
            <a:ext cx="2561492" cy="1752600"/>
          </a:xfrm>
          <a:prstGeom prst="rect">
            <a:avLst/>
          </a:prstGeom>
        </p:spPr>
      </p:pic>
      <p:pic>
        <p:nvPicPr>
          <p:cNvPr id="5" name="Picture 4" descr="usc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828800"/>
            <a:ext cx="333375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2971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www.uscis.gov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t ceremony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 l="1042" r="1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Naturalization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a Lawful Permanent Resident of the United States</a:t>
            </a:r>
          </a:p>
          <a:p>
            <a:pPr marL="1314450" lvl="2" indent="-514350"/>
            <a:r>
              <a:rPr lang="en-US" dirty="0" smtClean="0"/>
              <a:t>First apply for a Visa to be allowed temporary visitation</a:t>
            </a:r>
          </a:p>
          <a:p>
            <a:pPr marL="1314450" lvl="2" indent="-514350"/>
            <a:r>
              <a:rPr lang="en-US" dirty="0" smtClean="0"/>
              <a:t>Later apply for a Green Card for permanent residence</a:t>
            </a:r>
          </a:p>
          <a:p>
            <a:pPr marL="1314450" lvl="2" indent="-514350"/>
            <a:r>
              <a:rPr lang="en-US" dirty="0" smtClean="0"/>
              <a:t>While here: follow laws, work, and pay taxes</a:t>
            </a:r>
          </a:p>
          <a:p>
            <a:pPr marL="1314450" lvl="2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Live in U.S. for 5 years (only 3 if married to a citizen)</a:t>
            </a:r>
          </a:p>
          <a:p>
            <a:pPr marL="1314450" lvl="2" indent="-514350"/>
            <a:r>
              <a:rPr lang="en-US" dirty="0" smtClean="0"/>
              <a:t>Learn English and Civics to prepare for naturalization test</a:t>
            </a:r>
          </a:p>
          <a:p>
            <a:pPr marL="1314450" lvl="2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through Naturalization process</a:t>
            </a:r>
          </a:p>
          <a:p>
            <a:pPr marL="1314450" lvl="2" indent="-514350"/>
            <a:r>
              <a:rPr lang="en-US" dirty="0" smtClean="0"/>
              <a:t>Apply for Citizenship</a:t>
            </a:r>
          </a:p>
          <a:p>
            <a:pPr marL="1314450" lvl="2" indent="-514350"/>
            <a:r>
              <a:rPr lang="en-US" dirty="0" smtClean="0"/>
              <a:t>Interview with USCIS</a:t>
            </a:r>
          </a:p>
          <a:p>
            <a:pPr marL="1314450" lvl="2" indent="-514350"/>
            <a:r>
              <a:rPr lang="en-US" dirty="0" smtClean="0"/>
              <a:t>Pass the Naturalization Test</a:t>
            </a:r>
          </a:p>
          <a:p>
            <a:pPr marL="1314450" lvl="2" indent="-514350"/>
            <a:r>
              <a:rPr lang="en-US" dirty="0" smtClean="0"/>
              <a:t>Attend ceremony and take oath of </a:t>
            </a:r>
            <a:r>
              <a:rPr lang="en-US" dirty="0" smtClean="0"/>
              <a:t>allegiance</a:t>
            </a:r>
          </a:p>
          <a:p>
            <a:pPr marL="1314450" lvl="2" indent="-514350"/>
            <a:endParaRPr lang="en-US" dirty="0" smtClean="0"/>
          </a:p>
          <a:p>
            <a:pPr marL="514350" indent="-514350">
              <a:buNone/>
            </a:pPr>
            <a:r>
              <a:rPr lang="en-US" sz="2900" i="1" dirty="0" smtClean="0"/>
              <a:t>Do you think it should be easier or more difficult to become a citizen?</a:t>
            </a:r>
            <a:endParaRPr lang="en-US" sz="29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org.elon.edu/sga/images/Elections-VOTE.gi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86400" y="2667000"/>
            <a:ext cx="3352800" cy="333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Duties and Responsibilities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2514600" cy="1173162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 smtClean="0"/>
              <a:t>Duties = </a:t>
            </a:r>
            <a:br>
              <a:rPr lang="en-US" b="0" dirty="0" smtClean="0"/>
            </a:br>
            <a:r>
              <a:rPr lang="en-US" b="0" dirty="0" smtClean="0"/>
              <a:t>Things you must </a:t>
            </a:r>
            <a:br>
              <a:rPr lang="en-US" b="0" dirty="0" smtClean="0"/>
            </a:br>
            <a:r>
              <a:rPr lang="en-US" b="0" dirty="0" smtClean="0"/>
              <a:t>do or face punishment</a:t>
            </a:r>
            <a:endParaRPr lang="en-US" b="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2971800"/>
            <a:ext cx="4040188" cy="3687762"/>
          </a:xfrm>
        </p:spPr>
        <p:txBody>
          <a:bodyPr/>
          <a:lstStyle/>
          <a:p>
            <a:r>
              <a:rPr lang="en-US" dirty="0" smtClean="0"/>
              <a:t>Obey the law</a:t>
            </a:r>
          </a:p>
          <a:p>
            <a:r>
              <a:rPr lang="en-US" dirty="0" smtClean="0"/>
              <a:t>Pay taxes</a:t>
            </a:r>
          </a:p>
          <a:p>
            <a:r>
              <a:rPr lang="en-US" dirty="0" smtClean="0"/>
              <a:t>Defend the nation</a:t>
            </a:r>
            <a:br>
              <a:rPr lang="en-US" dirty="0" smtClean="0"/>
            </a:br>
            <a:r>
              <a:rPr lang="en-US" dirty="0" smtClean="0"/>
              <a:t>(Selective Service)</a:t>
            </a:r>
          </a:p>
          <a:p>
            <a:r>
              <a:rPr lang="en-US" dirty="0" smtClean="0"/>
              <a:t>Serve in court</a:t>
            </a:r>
            <a:br>
              <a:rPr lang="en-US" dirty="0" smtClean="0"/>
            </a:br>
            <a:r>
              <a:rPr lang="en-US" dirty="0" smtClean="0"/>
              <a:t>(Jury duty, witness)</a:t>
            </a:r>
          </a:p>
          <a:p>
            <a:r>
              <a:rPr lang="en-US" dirty="0" smtClean="0"/>
              <a:t>Attend school</a:t>
            </a:r>
            <a:br>
              <a:rPr lang="en-US" dirty="0" smtClean="0"/>
            </a:br>
            <a:r>
              <a:rPr lang="en-US" dirty="0" smtClean="0"/>
              <a:t>(Until age 16)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873625" y="1798638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 smtClean="0"/>
              <a:t>Responsibilities = Things you should do for greater good</a:t>
            </a:r>
            <a:endParaRPr lang="en-US" b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800600" y="2560638"/>
            <a:ext cx="3736975" cy="3687762"/>
          </a:xfrm>
        </p:spPr>
        <p:txBody>
          <a:bodyPr/>
          <a:lstStyle/>
          <a:p>
            <a:r>
              <a:rPr lang="en-US" dirty="0" smtClean="0"/>
              <a:t>Be informed and vote</a:t>
            </a:r>
          </a:p>
          <a:p>
            <a:r>
              <a:rPr lang="en-US" dirty="0" smtClean="0"/>
              <a:t>Respect rights and property of others</a:t>
            </a:r>
          </a:p>
          <a:p>
            <a:r>
              <a:rPr lang="en-US" dirty="0" smtClean="0"/>
              <a:t>Respect different opinions and ways of life</a:t>
            </a:r>
          </a:p>
          <a:p>
            <a:r>
              <a:rPr lang="en-US" dirty="0" smtClean="0"/>
              <a:t>Volunteer time, resources</a:t>
            </a:r>
            <a:endParaRPr lang="en-US" dirty="0"/>
          </a:p>
        </p:txBody>
      </p:sp>
      <p:pic>
        <p:nvPicPr>
          <p:cNvPr id="8" name="Picture 7" descr="images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5181600"/>
            <a:ext cx="1950244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tax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1524000"/>
            <a:ext cx="1872455" cy="2209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62600" y="5181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What do you do now?</a:t>
            </a:r>
          </a:p>
          <a:p>
            <a:r>
              <a:rPr lang="en-US" i="1" dirty="0" smtClean="0"/>
              <a:t>What will you do later?</a:t>
            </a:r>
          </a:p>
          <a:p>
            <a:r>
              <a:rPr lang="en-US" i="1" dirty="0" smtClean="0"/>
              <a:t>To what extent should we make sacrifices for others?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1502</Words>
  <Application>Microsoft Office PowerPoint</Application>
  <PresentationFormat>On-screen Show (4:3)</PresentationFormat>
  <Paragraphs>333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Unit 4 – Active Citizenship</vt:lpstr>
      <vt:lpstr>Social Contract</vt:lpstr>
      <vt:lpstr>Slide 3</vt:lpstr>
      <vt:lpstr>Fourteenth Amendment</vt:lpstr>
      <vt:lpstr>Citizenship by Birth</vt:lpstr>
      <vt:lpstr>Nation of Immigrants</vt:lpstr>
      <vt:lpstr>Aliens in America</vt:lpstr>
      <vt:lpstr>Naturalization</vt:lpstr>
      <vt:lpstr>Duties and Responsibilities</vt:lpstr>
      <vt:lpstr>Political Parties</vt:lpstr>
      <vt:lpstr>Slide 11</vt:lpstr>
      <vt:lpstr>Organization of Political Parties</vt:lpstr>
      <vt:lpstr>The American Two-Party System </vt:lpstr>
      <vt:lpstr>Other Party Systems</vt:lpstr>
      <vt:lpstr>Historical Development</vt:lpstr>
      <vt:lpstr>Slide 16</vt:lpstr>
      <vt:lpstr>Platforms and Planks</vt:lpstr>
      <vt:lpstr>Third Parties</vt:lpstr>
      <vt:lpstr>Suffrage</vt:lpstr>
      <vt:lpstr>Voting</vt:lpstr>
      <vt:lpstr>Slide 21</vt:lpstr>
      <vt:lpstr>Elections</vt:lpstr>
      <vt:lpstr>Presidential</vt:lpstr>
      <vt:lpstr>Reform</vt:lpstr>
      <vt:lpstr>Money, Money, Money</vt:lpstr>
      <vt:lpstr>Interest Groups</vt:lpstr>
      <vt:lpstr>The Media</vt:lpstr>
      <vt:lpstr>Propaganda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1 - American Government</dc:title>
  <dc:creator>Wake County Public Schools</dc:creator>
  <cp:lastModifiedBy>nmosley</cp:lastModifiedBy>
  <cp:revision>56</cp:revision>
  <dcterms:created xsi:type="dcterms:W3CDTF">2012-07-05T19:13:31Z</dcterms:created>
  <dcterms:modified xsi:type="dcterms:W3CDTF">2013-03-11T20:11:19Z</dcterms:modified>
</cp:coreProperties>
</file>