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0" r:id="rId3"/>
    <p:sldId id="271" r:id="rId4"/>
    <p:sldId id="272" r:id="rId5"/>
    <p:sldId id="265" r:id="rId6"/>
    <p:sldId id="268" r:id="rId7"/>
    <p:sldId id="267" r:id="rId8"/>
    <p:sldId id="273" r:id="rId9"/>
    <p:sldId id="258" r:id="rId10"/>
    <p:sldId id="275" r:id="rId11"/>
    <p:sldId id="263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5A764-4039-4FCE-ACDD-53D8AAB2A320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E93B3-4991-404C-94CB-F864CF4A3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16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2212-C10A-4110-B1C3-BDD0C338FA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D349-F5DB-4FE2-A7D6-A5C73BE5F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cialization.JPG"/>
          <p:cNvPicPr>
            <a:picLocks noChangeAspect="1"/>
          </p:cNvPicPr>
          <p:nvPr/>
        </p:nvPicPr>
        <p:blipFill>
          <a:blip r:embed="rId2" cstate="print"/>
          <a:srcRect l="17188" r="13154"/>
          <a:stretch>
            <a:fillRect/>
          </a:stretch>
        </p:blipFill>
        <p:spPr>
          <a:xfrm>
            <a:off x="685799" y="2057400"/>
            <a:ext cx="3886201" cy="368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Unit 4 – </a:t>
            </a:r>
            <a:r>
              <a:rPr lang="en-US" b="1" dirty="0" smtClean="0"/>
              <a:t>Socialization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2286000"/>
            <a:ext cx="3276600" cy="3352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u="sng" dirty="0" smtClean="0">
                <a:solidFill>
                  <a:schemeClr val="tx1"/>
                </a:solidFill>
              </a:rPr>
              <a:t>Objective 1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Describe the role of socialization in the development of behaviors and self-identity. 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u="sng" dirty="0" smtClean="0">
                <a:solidFill>
                  <a:schemeClr val="tx1"/>
                </a:solidFill>
              </a:rPr>
              <a:t>Objective 2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Analyze the roles of the family, school, peer groups, and media in socializing people at different stages of life. 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14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groups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Individuals of roughly the same age and similar social characteristics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Winning acceptance – values/</a:t>
            </a:r>
            <a:r>
              <a:rPr lang="en-US" sz="3200" dirty="0" err="1" smtClean="0"/>
              <a:t>standands</a:t>
            </a:r>
            <a:r>
              <a:rPr lang="en-US" sz="3200" dirty="0" smtClean="0"/>
              <a:t> of the group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“Subculture” of your group, belonging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Includes significant others, can be the strongest agent in adolescence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Mass media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Books, films, internet, magazines,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radio,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newspapers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Contact with other societies, cultural standards/trends, helps create the “generalized other”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No interpersonal </a:t>
            </a:r>
            <a:r>
              <a:rPr lang="en-US" sz="3200" dirty="0" smtClean="0"/>
              <a:t>contact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exposure to violence, body image, etc.</a:t>
            </a:r>
            <a:endParaRPr lang="en-US" sz="32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2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Stages of Socialization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Childhood (0-12)</a:t>
            </a:r>
          </a:p>
          <a:p>
            <a:pPr lvl="1"/>
            <a:r>
              <a:rPr lang="en-US" dirty="0" smtClean="0"/>
              <a:t>Purpose: Self/identity formation, norms/values</a:t>
            </a:r>
          </a:p>
          <a:p>
            <a:pPr lvl="1"/>
            <a:r>
              <a:rPr lang="en-US" dirty="0" smtClean="0"/>
              <a:t>Methods: imitation, sanctions, play &amp; pretend</a:t>
            </a:r>
          </a:p>
          <a:p>
            <a:pPr lvl="1"/>
            <a:r>
              <a:rPr lang="en-US" dirty="0" smtClean="0"/>
              <a:t>Challenges: unintended, readiness, resources, physical/mental, family </a:t>
            </a:r>
            <a:r>
              <a:rPr lang="en-US" dirty="0" smtClean="0"/>
              <a:t>instability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Adolescence (13-18)</a:t>
            </a:r>
          </a:p>
          <a:p>
            <a:pPr lvl="1"/>
            <a:r>
              <a:rPr lang="en-US" dirty="0" smtClean="0"/>
              <a:t>Purpose: transition to early adult roles, independence</a:t>
            </a:r>
          </a:p>
          <a:p>
            <a:pPr lvl="1"/>
            <a:r>
              <a:rPr lang="en-US" dirty="0" smtClean="0"/>
              <a:t>Methods: </a:t>
            </a:r>
            <a:r>
              <a:rPr lang="en-US" dirty="0" smtClean="0"/>
              <a:t>anticipatory, sanctions, jobs</a:t>
            </a:r>
            <a:r>
              <a:rPr lang="en-US" dirty="0" smtClean="0"/>
              <a:t>, dating</a:t>
            </a:r>
          </a:p>
          <a:p>
            <a:pPr lvl="1"/>
            <a:r>
              <a:rPr lang="en-US" dirty="0" smtClean="0"/>
              <a:t>Challenges: hormones, peer pressure, drugs,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What kind of sanctions are used in adulthood to reinforce positive behaviors and discourage negative ones?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Early </a:t>
            </a:r>
            <a:r>
              <a:rPr lang="en-US" dirty="0" smtClean="0"/>
              <a:t>Adulthood (20s and 30s)</a:t>
            </a:r>
          </a:p>
          <a:p>
            <a:pPr lvl="1"/>
            <a:r>
              <a:rPr lang="en-US" dirty="0" smtClean="0"/>
              <a:t>Purpose: achieving economic independence, starting a family, establishing career</a:t>
            </a:r>
          </a:p>
          <a:p>
            <a:pPr lvl="1"/>
            <a:r>
              <a:rPr lang="en-US" dirty="0" smtClean="0"/>
              <a:t>Methods: college, internships, living with people, etc.</a:t>
            </a:r>
          </a:p>
          <a:p>
            <a:pPr lvl="1"/>
            <a:r>
              <a:rPr lang="en-US" dirty="0" smtClean="0"/>
              <a:t>Challenges: career hiccups, childcare, changing </a:t>
            </a:r>
            <a:r>
              <a:rPr lang="en-US" dirty="0" smtClean="0"/>
              <a:t>peers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Middle Adulthood (40s and 50s)</a:t>
            </a:r>
          </a:p>
          <a:p>
            <a:pPr lvl="1"/>
            <a:r>
              <a:rPr lang="en-US" dirty="0" smtClean="0"/>
              <a:t>Purpose: Reflecting/adjusting goals</a:t>
            </a:r>
          </a:p>
          <a:p>
            <a:pPr lvl="1"/>
            <a:r>
              <a:rPr lang="en-US" dirty="0" smtClean="0"/>
              <a:t>Methods: career changes, support groups/therapy</a:t>
            </a:r>
          </a:p>
          <a:p>
            <a:pPr lvl="1"/>
            <a:r>
              <a:rPr lang="en-US" dirty="0" smtClean="0"/>
              <a:t>Challenges: midlife crisis, empty nest syndrome, </a:t>
            </a:r>
            <a:r>
              <a:rPr lang="en-US" dirty="0" smtClean="0"/>
              <a:t>depression/anxiety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 Adulthood (60 +)</a:t>
            </a:r>
          </a:p>
          <a:p>
            <a:pPr lvl="1"/>
            <a:r>
              <a:rPr lang="en-US" dirty="0" smtClean="0"/>
              <a:t>Purpose: adjusting retirement, decline, accepting death</a:t>
            </a:r>
          </a:p>
          <a:p>
            <a:pPr lvl="1"/>
            <a:r>
              <a:rPr lang="en-US" dirty="0" smtClean="0"/>
              <a:t>Methods: retirement communities, volunteerism, children</a:t>
            </a:r>
          </a:p>
          <a:p>
            <a:pPr lvl="1"/>
            <a:r>
              <a:rPr lang="en-US" dirty="0" smtClean="0"/>
              <a:t>Challenges: dependency, health care, mental </a:t>
            </a:r>
            <a:r>
              <a:rPr lang="en-US" dirty="0" smtClean="0"/>
              <a:t>decline, deaths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188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Perspectives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Interactionist</a:t>
            </a:r>
          </a:p>
          <a:p>
            <a:pPr lvl="1"/>
            <a:r>
              <a:rPr lang="en-US" dirty="0" smtClean="0"/>
              <a:t>Main focus of this unit</a:t>
            </a:r>
          </a:p>
          <a:p>
            <a:pPr lvl="1"/>
            <a:r>
              <a:rPr lang="en-US" dirty="0" smtClean="0"/>
              <a:t>Processes, self-identity, sanctions, relationships, communication, 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Functionalist</a:t>
            </a:r>
          </a:p>
          <a:p>
            <a:pPr lvl="1"/>
            <a:r>
              <a:rPr lang="en-US" dirty="0" smtClean="0"/>
              <a:t>Gender roles – based on society’s needs</a:t>
            </a:r>
          </a:p>
          <a:p>
            <a:pPr lvl="1"/>
            <a:r>
              <a:rPr lang="en-US" dirty="0" smtClean="0"/>
              <a:t>How s</a:t>
            </a:r>
            <a:r>
              <a:rPr lang="en-US" dirty="0" smtClean="0"/>
              <a:t>chools and families work together as social institutions to meet manifest and latent needs of society – social cohesion and social control</a:t>
            </a:r>
          </a:p>
          <a:p>
            <a:pPr lvl="1"/>
            <a:r>
              <a:rPr lang="en-US" i="1" dirty="0" smtClean="0"/>
              <a:t>Others?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Gender roles – perpetuating status quo/inequality</a:t>
            </a:r>
          </a:p>
          <a:p>
            <a:pPr lvl="1"/>
            <a:r>
              <a:rPr lang="en-US" dirty="0" smtClean="0"/>
              <a:t>Resocialization and how it affects minority groups, lower social classes more than others</a:t>
            </a:r>
          </a:p>
          <a:p>
            <a:pPr lvl="1"/>
            <a:r>
              <a:rPr lang="en-US" i="1" dirty="0" smtClean="0"/>
              <a:t>Others?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Textbook: Interactive process through which individuals learn the basic skills, values, beliefs, and behavior patterns of society</a:t>
            </a:r>
          </a:p>
          <a:p>
            <a:pPr lvl="1"/>
            <a:r>
              <a:rPr lang="en-US" i="1" dirty="0" smtClean="0"/>
              <a:t>Yours?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create a strong self-society connection, identify roles and responsibilities, transmit culture from one generation to the next, social control and internalization</a:t>
            </a:r>
          </a:p>
          <a:p>
            <a:pPr lvl="1"/>
            <a:r>
              <a:rPr lang="en-US" i="1" dirty="0"/>
              <a:t>O</a:t>
            </a:r>
            <a:r>
              <a:rPr lang="en-US" i="1" dirty="0" smtClean="0"/>
              <a:t>ther?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Nature v. Nurture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NATURE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Innate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Instincts</a:t>
            </a:r>
          </a:p>
          <a:p>
            <a:r>
              <a:rPr lang="en-US" dirty="0" smtClean="0"/>
              <a:t>Aptitude</a:t>
            </a:r>
          </a:p>
          <a:p>
            <a:r>
              <a:rPr lang="en-US" dirty="0" smtClean="0"/>
              <a:t>Sex</a:t>
            </a:r>
          </a:p>
          <a:p>
            <a:r>
              <a:rPr lang="en-US" i="1" dirty="0" smtClean="0"/>
              <a:t>Sociobiology?</a:t>
            </a:r>
            <a:endParaRPr lang="en-US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NURTURE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Learned</a:t>
            </a:r>
          </a:p>
          <a:p>
            <a:r>
              <a:rPr lang="en-US" dirty="0" smtClean="0"/>
              <a:t>Birth order</a:t>
            </a:r>
          </a:p>
          <a:p>
            <a:r>
              <a:rPr lang="en-US" dirty="0" smtClean="0"/>
              <a:t>Parental influences</a:t>
            </a:r>
          </a:p>
          <a:p>
            <a:r>
              <a:rPr lang="en-US" dirty="0" smtClean="0"/>
              <a:t>Cultural environment</a:t>
            </a:r>
          </a:p>
          <a:p>
            <a:r>
              <a:rPr lang="en-US" dirty="0" smtClean="0"/>
              <a:t>Gender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Feral Children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raised in extreme isolation</a:t>
            </a:r>
          </a:p>
          <a:p>
            <a:r>
              <a:rPr lang="en-US" dirty="0" smtClean="0"/>
              <a:t>Demonstrate the power of socialization by showing us what happens when the process is neglected</a:t>
            </a:r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Physical development</a:t>
            </a:r>
          </a:p>
          <a:p>
            <a:pPr lvl="1"/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Theories of 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Locke’s Tabula Rasa</a:t>
            </a:r>
          </a:p>
          <a:p>
            <a:pPr lvl="1"/>
            <a:r>
              <a:rPr lang="en-US" dirty="0" smtClean="0"/>
              <a:t>Blank slate</a:t>
            </a:r>
          </a:p>
          <a:p>
            <a:pPr lvl="1"/>
            <a:r>
              <a:rPr lang="en-US" dirty="0" smtClean="0"/>
              <a:t>Everything is determined by how you are </a:t>
            </a:r>
            <a:r>
              <a:rPr lang="en-US" dirty="0" smtClean="0"/>
              <a:t>raised</a:t>
            </a:r>
          </a:p>
          <a:p>
            <a:pPr lvl="1"/>
            <a:r>
              <a:rPr lang="en-US" dirty="0" smtClean="0"/>
              <a:t>Nurture can overcome nature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Cooley’s Looking Glass Self</a:t>
            </a:r>
          </a:p>
          <a:p>
            <a:pPr lvl="1"/>
            <a:r>
              <a:rPr lang="en-US" dirty="0" smtClean="0"/>
              <a:t>Process through which we develop an image of ourselves based on how we imagine we appear to others</a:t>
            </a:r>
          </a:p>
          <a:p>
            <a:pPr lvl="1"/>
            <a:r>
              <a:rPr lang="en-US" dirty="0" smtClean="0"/>
              <a:t>They act as a </a:t>
            </a:r>
            <a:r>
              <a:rPr lang="en-US" dirty="0" smtClean="0"/>
              <a:t>mirror</a:t>
            </a:r>
          </a:p>
          <a:p>
            <a:pPr lvl="1"/>
            <a:r>
              <a:rPr lang="en-US" dirty="0" smtClean="0"/>
              <a:t>Focuses on how we FEEL about ourselves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Mead’s Role Taking</a:t>
            </a:r>
          </a:p>
          <a:p>
            <a:pPr lvl="1"/>
            <a:r>
              <a:rPr lang="en-US" dirty="0" smtClean="0"/>
              <a:t>Process through which we anticipate what others expect of us</a:t>
            </a:r>
          </a:p>
          <a:p>
            <a:pPr lvl="1"/>
            <a:r>
              <a:rPr lang="en-US" dirty="0" smtClean="0"/>
              <a:t>Significant others = impact our self concept the most, the generalized other is abstract idea of our particular society</a:t>
            </a:r>
          </a:p>
          <a:p>
            <a:pPr lvl="1"/>
            <a:r>
              <a:rPr lang="en-US" dirty="0" smtClean="0"/>
              <a:t>How we develop a “Me” self, aware of the expectations and attitude of society </a:t>
            </a:r>
            <a:endParaRPr lang="en-US" dirty="0" smtClean="0"/>
          </a:p>
          <a:p>
            <a:pPr lvl="1"/>
            <a:r>
              <a:rPr lang="en-US" dirty="0" smtClean="0"/>
              <a:t>Focuses on how we BEHAVE based on expectations of others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Looking Glass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600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Self-concept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formation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Imagine how we appear to others</a:t>
            </a:r>
            <a:endParaRPr lang="en-US" sz="32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1" dirty="0" smtClean="0"/>
              <a:t>Example?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Determine if others view us as we view ourselves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 cues – positive and negative reinforcement/sanctions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1" baseline="0" dirty="0" smtClean="0"/>
              <a:t>Examples?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Use our perceptions of how others see us to develop feelings about ourselves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either change or reinforce how we feel, can affect how we then behave based on those feelings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1" baseline="0" dirty="0" smtClean="0"/>
              <a:t>Examples?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Role-Taking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Roles and expectations of others</a:t>
            </a:r>
          </a:p>
          <a:p>
            <a:r>
              <a:rPr lang="en-US" dirty="0" smtClean="0"/>
              <a:t>“I”</a:t>
            </a:r>
          </a:p>
          <a:p>
            <a:pPr lvl="1"/>
            <a:r>
              <a:rPr lang="en-US" dirty="0" err="1" smtClean="0"/>
              <a:t>Unsocialized</a:t>
            </a:r>
            <a:r>
              <a:rPr lang="en-US" dirty="0" smtClean="0"/>
              <a:t>, spontaneous, self-interested</a:t>
            </a:r>
          </a:p>
          <a:p>
            <a:pPr lvl="1"/>
            <a:r>
              <a:rPr lang="en-US" dirty="0" smtClean="0"/>
              <a:t>Usually strongest in early childhood</a:t>
            </a:r>
          </a:p>
          <a:p>
            <a:pPr lvl="1"/>
            <a:r>
              <a:rPr lang="en-US" i="1" dirty="0" smtClean="0"/>
              <a:t>Examples?</a:t>
            </a:r>
          </a:p>
          <a:p>
            <a:r>
              <a:rPr lang="en-US" dirty="0" smtClean="0"/>
              <a:t>Internalization</a:t>
            </a:r>
          </a:p>
          <a:p>
            <a:pPr lvl="1"/>
            <a:r>
              <a:rPr lang="en-US" dirty="0" smtClean="0"/>
              <a:t>Through interactions and relationships with significant others </a:t>
            </a:r>
            <a:r>
              <a:rPr lang="en-US" dirty="0" smtClean="0"/>
              <a:t>(most important to self concept) </a:t>
            </a:r>
            <a:r>
              <a:rPr lang="en-US" dirty="0" smtClean="0"/>
              <a:t>and </a:t>
            </a:r>
            <a:r>
              <a:rPr lang="en-US" dirty="0" smtClean="0"/>
              <a:t>the generalized </a:t>
            </a:r>
            <a:r>
              <a:rPr lang="en-US" dirty="0" smtClean="0"/>
              <a:t>other (abstract, “they”)</a:t>
            </a:r>
            <a:endParaRPr lang="en-US" dirty="0" smtClean="0"/>
          </a:p>
          <a:p>
            <a:pPr lvl="1"/>
            <a:r>
              <a:rPr lang="en-US" dirty="0" smtClean="0"/>
              <a:t>Come to anticipate expectations, and understand your role in family, peer groups, society, etc.</a:t>
            </a:r>
            <a:endParaRPr lang="en-US" i="1" dirty="0" smtClean="0"/>
          </a:p>
          <a:p>
            <a:pPr lvl="1"/>
            <a:r>
              <a:rPr lang="en-US" i="1" dirty="0" smtClean="0"/>
              <a:t>Examples?</a:t>
            </a:r>
          </a:p>
          <a:p>
            <a:r>
              <a:rPr lang="en-US" dirty="0" smtClean="0"/>
              <a:t>“me”</a:t>
            </a:r>
          </a:p>
          <a:p>
            <a:pPr lvl="1"/>
            <a:r>
              <a:rPr lang="en-US" dirty="0" smtClean="0"/>
              <a:t>Socialized, rational, attuned to expectations and attitudes of others</a:t>
            </a:r>
          </a:p>
          <a:p>
            <a:pPr lvl="1"/>
            <a:r>
              <a:rPr lang="en-US" dirty="0" smtClean="0"/>
              <a:t>Now internalized, intrinsic motivation to fulfill your roles in society</a:t>
            </a:r>
          </a:p>
          <a:p>
            <a:pPr lvl="1"/>
            <a:r>
              <a:rPr lang="en-US" i="1" dirty="0" smtClean="0"/>
              <a:t>Examples?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Anticipatory </a:t>
            </a:r>
            <a:r>
              <a:rPr lang="en-US" dirty="0" smtClean="0"/>
              <a:t>socialization</a:t>
            </a:r>
          </a:p>
          <a:p>
            <a:pPr lvl="1"/>
            <a:r>
              <a:rPr lang="en-US" dirty="0" smtClean="0"/>
              <a:t>Purposeful, intentional preparation for a coming role (school, college, work, parenthood, retirement)</a:t>
            </a:r>
          </a:p>
          <a:p>
            <a:pPr lvl="1"/>
            <a:r>
              <a:rPr lang="en-US" dirty="0" smtClean="0"/>
              <a:t>Preschool, internship, babysitting, parenting class, summer camp, shadowing, join a community, </a:t>
            </a:r>
            <a:r>
              <a:rPr lang="en-US" dirty="0" smtClean="0"/>
              <a:t>practice/training</a:t>
            </a:r>
          </a:p>
          <a:p>
            <a:pPr lvl="1"/>
            <a:r>
              <a:rPr lang="en-US" i="1" dirty="0" smtClean="0"/>
              <a:t>Others?</a:t>
            </a:r>
            <a:endParaRPr lang="en-US" i="1" dirty="0"/>
          </a:p>
          <a:p>
            <a:r>
              <a:rPr lang="en-US" dirty="0" smtClean="0"/>
              <a:t>Unintended socialization</a:t>
            </a:r>
          </a:p>
          <a:p>
            <a:pPr lvl="1"/>
            <a:r>
              <a:rPr lang="en-US" dirty="0" smtClean="0"/>
              <a:t>By example, “mimicking” caregivers/role models</a:t>
            </a:r>
          </a:p>
          <a:p>
            <a:pPr lvl="1"/>
            <a:r>
              <a:rPr lang="en-US" dirty="0" smtClean="0"/>
              <a:t>Both positive and negative</a:t>
            </a:r>
          </a:p>
          <a:p>
            <a:r>
              <a:rPr lang="en-US" dirty="0" smtClean="0"/>
              <a:t>Resocialization</a:t>
            </a:r>
          </a:p>
          <a:p>
            <a:pPr lvl="1"/>
            <a:r>
              <a:rPr lang="en-US" dirty="0" smtClean="0"/>
              <a:t>Purposefully, formally trying to change someone’s habits and </a:t>
            </a:r>
            <a:r>
              <a:rPr lang="en-US" dirty="0" smtClean="0"/>
              <a:t>behaviors</a:t>
            </a:r>
            <a:endParaRPr lang="en-US" dirty="0" smtClean="0"/>
          </a:p>
          <a:p>
            <a:pPr lvl="1"/>
            <a:r>
              <a:rPr lang="en-US" dirty="0" smtClean="0"/>
              <a:t>Prisons, military, psychiatric, rehab, monastery/convent, </a:t>
            </a:r>
            <a:br>
              <a:rPr lang="en-US" dirty="0" smtClean="0"/>
            </a:br>
            <a:r>
              <a:rPr lang="en-US" dirty="0" smtClean="0"/>
              <a:t>cult </a:t>
            </a:r>
            <a:r>
              <a:rPr lang="en-US" dirty="0" smtClean="0"/>
              <a:t>compound</a:t>
            </a:r>
          </a:p>
          <a:p>
            <a:pPr lvl="1"/>
            <a:r>
              <a:rPr lang="en-US" i="1" dirty="0" smtClean="0"/>
              <a:t>How is this different from regular socialization?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8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Agents of Socialization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Parents/guardians, siblings, extended family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values, beliefs, basic norms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Teaching, sanctions,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example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For most people, the strongest agent overall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Includes significant others</a:t>
            </a:r>
            <a:endParaRPr lang="en-US" sz="32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School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Teachers, counselors, classmates, administrators, coaches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Knowledge and skills, cultural values/norms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Relationships with other adults and social groups, </a:t>
            </a:r>
            <a:br>
              <a:rPr lang="en-US" sz="3200" dirty="0" smtClean="0"/>
            </a:br>
            <a:r>
              <a:rPr lang="en-US" sz="3200" dirty="0" smtClean="0"/>
              <a:t>helps create generalized other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Anticipatory socialization: clubs, sports,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864</Words>
  <Application>Microsoft Office PowerPoint</Application>
  <PresentationFormat>On-screen Show (4:3)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Unit 4 – Socialization</vt:lpstr>
      <vt:lpstr>Socialization</vt:lpstr>
      <vt:lpstr>Nature v. Nurture</vt:lpstr>
      <vt:lpstr>Feral Children</vt:lpstr>
      <vt:lpstr>Theories of Self</vt:lpstr>
      <vt:lpstr>Looking Glass</vt:lpstr>
      <vt:lpstr>Role-Taking</vt:lpstr>
      <vt:lpstr>Special types</vt:lpstr>
      <vt:lpstr>Agents of Socialization</vt:lpstr>
      <vt:lpstr>PowerPoint Presentation</vt:lpstr>
      <vt:lpstr>Stages of Socialization</vt:lpstr>
      <vt:lpstr>PowerPoint Presentation</vt:lpstr>
      <vt:lpstr>Perspectives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nmosley</cp:lastModifiedBy>
  <cp:revision>76</cp:revision>
  <dcterms:created xsi:type="dcterms:W3CDTF">2012-07-15T18:13:19Z</dcterms:created>
  <dcterms:modified xsi:type="dcterms:W3CDTF">2015-10-21T12:53:06Z</dcterms:modified>
</cp:coreProperties>
</file>