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0" r:id="rId3"/>
    <p:sldId id="265" r:id="rId4"/>
    <p:sldId id="258" r:id="rId5"/>
    <p:sldId id="263" r:id="rId6"/>
    <p:sldId id="270" r:id="rId7"/>
    <p:sldId id="274" r:id="rId8"/>
    <p:sldId id="273" r:id="rId9"/>
    <p:sldId id="271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5A764-4039-4FCE-ACDD-53D8AAB2A320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E93B3-4991-404C-94CB-F864CF4A3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2212-C10A-4110-B1C3-BDD0C338FAB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D349-F5DB-4FE2-A7D6-A5C73BE5F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cial structure.jpg"/>
          <p:cNvPicPr>
            <a:picLocks noChangeAspect="1"/>
          </p:cNvPicPr>
          <p:nvPr/>
        </p:nvPicPr>
        <p:blipFill>
          <a:blip r:embed="rId2" cstate="print"/>
          <a:srcRect l="9425" r="9531"/>
          <a:stretch>
            <a:fillRect/>
          </a:stretch>
        </p:blipFill>
        <p:spPr>
          <a:xfrm>
            <a:off x="685800" y="2209800"/>
            <a:ext cx="3870068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Unit 5 – </a:t>
            </a:r>
            <a:r>
              <a:rPr lang="en-US" b="1" dirty="0" smtClean="0"/>
              <a:t>Social Structure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2286000"/>
            <a:ext cx="3276600" cy="3429000"/>
          </a:xfrm>
        </p:spPr>
        <p:txBody>
          <a:bodyPr>
            <a:noAutofit/>
          </a:bodyPr>
          <a:lstStyle/>
          <a:p>
            <a:pPr algn="l"/>
            <a:r>
              <a:rPr lang="en-US" sz="2200" u="sng" dirty="0" smtClean="0">
                <a:solidFill>
                  <a:schemeClr val="tx1"/>
                </a:solidFill>
              </a:rPr>
              <a:t>Objective 1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Explain how statuses and roles impact the behavior of individuals and groups.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u="sng" dirty="0" smtClean="0">
                <a:solidFill>
                  <a:schemeClr val="tx1"/>
                </a:solidFill>
              </a:rPr>
              <a:t>Objective 2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Compare different types of groups in society at the macro and micro levels.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Perspectives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What aspects of social structure would be of most interest to a(n):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err="1" smtClean="0"/>
              <a:t>Interactionist</a:t>
            </a:r>
            <a:r>
              <a:rPr lang="en-US" i="1" dirty="0" smtClean="0"/>
              <a:t>?</a:t>
            </a:r>
          </a:p>
          <a:p>
            <a:endParaRPr lang="en-US" i="1" dirty="0" smtClean="0"/>
          </a:p>
          <a:p>
            <a:r>
              <a:rPr lang="en-US" i="1" dirty="0" smtClean="0"/>
              <a:t>Functionalist?</a:t>
            </a:r>
          </a:p>
          <a:p>
            <a:endParaRPr lang="en-US" i="1" dirty="0" smtClean="0"/>
          </a:p>
          <a:p>
            <a:r>
              <a:rPr lang="en-US" i="1" dirty="0" smtClean="0"/>
              <a:t>Conflict theorist?</a:t>
            </a:r>
          </a:p>
        </p:txBody>
      </p:sp>
      <p:pic>
        <p:nvPicPr>
          <p:cNvPr id="2051" name="Picture 3" descr="C:\Documents and Settings\nmosley\Local Settings\Temporary Internet Files\Content.IE5\HOU1JTKM\MC9002503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124200"/>
            <a:ext cx="2322214" cy="262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dcichw3m1.wikispaces.com/file/view/Israel%232.gif/202989694/331x315/Israel%2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411" y="3048000"/>
            <a:ext cx="2121989" cy="20194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Network of interrelated statuses and roles that guide and make human interaction predictable</a:t>
            </a:r>
          </a:p>
          <a:p>
            <a:r>
              <a:rPr lang="en-US" dirty="0" smtClean="0"/>
              <a:t>Macro</a:t>
            </a:r>
          </a:p>
          <a:p>
            <a:pPr lvl="1"/>
            <a:r>
              <a:rPr lang="en-US" dirty="0" smtClean="0"/>
              <a:t>Structure of society overall: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preindustrial</a:t>
            </a:r>
            <a:r>
              <a:rPr lang="en-US" dirty="0" smtClean="0"/>
              <a:t>, industrial, postindustrial</a:t>
            </a:r>
          </a:p>
          <a:p>
            <a:pPr lvl="1"/>
            <a:r>
              <a:rPr lang="en-US" dirty="0" smtClean="0"/>
              <a:t>Large groups: structure of industries,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governments</a:t>
            </a:r>
            <a:r>
              <a:rPr lang="en-US" dirty="0" smtClean="0"/>
              <a:t>, </a:t>
            </a:r>
            <a:r>
              <a:rPr lang="en-US" dirty="0" smtClean="0"/>
              <a:t>bureaucracies,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Micro</a:t>
            </a:r>
          </a:p>
          <a:p>
            <a:pPr lvl="1"/>
            <a:r>
              <a:rPr lang="en-US" dirty="0" smtClean="0"/>
              <a:t>Small groups: approximately 2-15 members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4.staticflickr.com/3561/3364377802_1bcd4648cc_z.jpg?zz=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67" r="2500" b="52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socially defined position in a group or in a society, a way of defining where individuals fit in society and how they relate to others</a:t>
            </a:r>
          </a:p>
          <a:p>
            <a:pPr lvl="1"/>
            <a:r>
              <a:rPr lang="en-US" dirty="0" smtClean="0"/>
              <a:t>Ascribed: Assigned though inherited traits or given automatically when a certain age is reached</a:t>
            </a:r>
          </a:p>
          <a:p>
            <a:pPr lvl="1"/>
            <a:r>
              <a:rPr lang="en-US" dirty="0" smtClean="0"/>
              <a:t>Achieved: Achieved through direct efforts like special skills, knowledge, or abilities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Master status: Is the one status of the many that you hold that plays the greatest role in shaping your life and identity</a:t>
            </a:r>
          </a:p>
          <a:p>
            <a:pPr lvl="1"/>
            <a:r>
              <a:rPr lang="en-US" i="1" dirty="0" smtClean="0"/>
              <a:t>Can your Master status change? Why/why not?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Behavior expected of someone occupying a status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Includes both rights and obligations, since most roles are reciprocal (father-son, wife-husband, employer-employee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pic>
        <p:nvPicPr>
          <p:cNvPr id="8194" name="Picture 2" descr="http://blog.josephinternational.org/wp-content/uploads/2012/07/super_mo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4842">
            <a:off x="508837" y="3425309"/>
            <a:ext cx="2209800" cy="2899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3200400"/>
            <a:ext cx="6248400" cy="322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/>
              <a:t>Role performance: behavior doesn’t always meet expectations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Role strain: Difficulty meeting the role set (multiple expectations) of a single status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Role conflict: Fulfilling role of one status makes it difficult to fulfill the role of another status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lobal.fncstatic.com/static/managed/img/U.S./LONDONUSSOCC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622" r="19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Criteria:</a:t>
            </a:r>
          </a:p>
          <a:p>
            <a:pPr lvl="1"/>
            <a:r>
              <a:rPr lang="en-US" dirty="0" smtClean="0"/>
              <a:t>Consists of 2 or more people</a:t>
            </a:r>
          </a:p>
          <a:p>
            <a:pPr lvl="1"/>
            <a:r>
              <a:rPr lang="en-US" dirty="0" smtClean="0"/>
              <a:t>There is interaction among members</a:t>
            </a:r>
          </a:p>
          <a:p>
            <a:pPr lvl="1"/>
            <a:r>
              <a:rPr lang="en-US" dirty="0" smtClean="0"/>
              <a:t>Members have shared expectations</a:t>
            </a:r>
          </a:p>
          <a:p>
            <a:pPr lvl="1"/>
            <a:r>
              <a:rPr lang="en-US" dirty="0" smtClean="0"/>
              <a:t>Have some sense of common identity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Examples that DON’T meet the criteria:</a:t>
            </a:r>
          </a:p>
          <a:p>
            <a:pPr lvl="1"/>
            <a:r>
              <a:rPr lang="en-US" dirty="0" smtClean="0"/>
              <a:t>Aggregate: people gathered in the same place at the same time</a:t>
            </a:r>
          </a:p>
          <a:p>
            <a:pPr lvl="1"/>
            <a:r>
              <a:rPr lang="en-US" dirty="0" smtClean="0"/>
              <a:t>Social category: have shared traits or common status</a:t>
            </a:r>
          </a:p>
          <a:p>
            <a:pPr lvl="1"/>
            <a:r>
              <a:rPr lang="en-US" dirty="0" smtClean="0"/>
              <a:t>Social network: sum total of a person’s direct and indirect relationships/interactions with other people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8.staticflickr.com/7093/7293722522_c8e7fb190d_z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419409">
            <a:off x="6576742" y="362509"/>
            <a:ext cx="2333847" cy="21806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Examples that DO meet the criteria:</a:t>
            </a:r>
          </a:p>
          <a:p>
            <a:pPr lvl="1"/>
            <a:r>
              <a:rPr lang="en-US" dirty="0" smtClean="0"/>
              <a:t>Dyads/Triads: 2-3 people</a:t>
            </a:r>
          </a:p>
          <a:p>
            <a:pPr lvl="1"/>
            <a:r>
              <a:rPr lang="en-US" dirty="0" smtClean="0"/>
              <a:t>Small groups: Few enough members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/>
              <a:t>everyone is able to interact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face-to-face </a:t>
            </a:r>
            <a:r>
              <a:rPr lang="en-US" dirty="0" smtClean="0"/>
              <a:t>basis (</a:t>
            </a:r>
            <a:r>
              <a:rPr lang="en-US" dirty="0" smtClean="0"/>
              <a:t>less than about 15)</a:t>
            </a:r>
          </a:p>
          <a:p>
            <a:pPr lvl="1"/>
            <a:r>
              <a:rPr lang="en-US" dirty="0" smtClean="0"/>
              <a:t>Formal v. Informal: Degree of clear definition to the structure, goals, and activities of the group</a:t>
            </a:r>
          </a:p>
          <a:p>
            <a:pPr lvl="1"/>
            <a:r>
              <a:rPr lang="en-US" dirty="0" smtClean="0"/>
              <a:t>Primary v. Secondary: Degree of closeness, time, intimacy, emotional support</a:t>
            </a:r>
          </a:p>
          <a:p>
            <a:pPr lvl="1"/>
            <a:r>
              <a:rPr lang="en-US" dirty="0" smtClean="0"/>
              <a:t>In-group v. Out-group: Self-identification (symbols, clothing, names, slogans) and competition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netmarketingfusion.com/wp-content/uploads/2012/04/social-media-icon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E-communities?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Definition: groups that interact online rather than face-to-face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What examples DO meet the criteria to be a group?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What are some online examples that do NOT meet the criteria?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495800"/>
            <a:ext cx="61722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Types </a:t>
            </a:r>
            <a:r>
              <a:rPr lang="en-US" dirty="0" smtClean="0"/>
              <a:t>of leadership</a:t>
            </a:r>
          </a:p>
          <a:p>
            <a:pPr lvl="1"/>
            <a:r>
              <a:rPr lang="en-US" sz="2400" dirty="0" smtClean="0"/>
              <a:t>Instrumental: task-oriented, </a:t>
            </a:r>
            <a:r>
              <a:rPr lang="en-US" sz="2400" dirty="0" smtClean="0"/>
              <a:t>planning</a:t>
            </a:r>
            <a:endParaRPr lang="en-US" sz="2400" dirty="0" smtClean="0"/>
          </a:p>
          <a:p>
            <a:pPr lvl="1"/>
            <a:r>
              <a:rPr lang="en-US" sz="2400" dirty="0" smtClean="0"/>
              <a:t>Expressive: emotion-oriented, </a:t>
            </a:r>
            <a:r>
              <a:rPr lang="en-US" sz="2400" dirty="0" smtClean="0"/>
              <a:t>morale</a:t>
            </a:r>
            <a:endParaRPr lang="en-US" sz="2400" dirty="0" smtClean="0"/>
          </a:p>
          <a:p>
            <a:pPr lvl="1"/>
            <a:r>
              <a:rPr lang="en-US" sz="2400" i="1" dirty="0" smtClean="0"/>
              <a:t>Can one leader be both? Examples?</a:t>
            </a:r>
            <a:endParaRPr lang="en-US" sz="2400" i="1" dirty="0"/>
          </a:p>
        </p:txBody>
      </p:sp>
      <p:pic>
        <p:nvPicPr>
          <p:cNvPr id="4098" name="Picture 2" descr="C:\Documents and Settings\nmosley\Local Settings\Temporary Internet Files\Content.IE5\1HVT1Y74\MC9003341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97104"/>
            <a:ext cx="1524000" cy="246089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752600"/>
            <a:ext cx="8077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 need leaders to carry out functions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boundaries: who does/doesn’t belong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goals, assigning tasks, making decisions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 sanctions to ensure conformity to norms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medicaldaily.com/data/images/full/5900/doctor-and-nurses-check-a-patient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2970"/>
          <a:stretch>
            <a:fillRect/>
          </a:stretch>
        </p:blipFill>
        <p:spPr bwMode="auto">
          <a:xfrm>
            <a:off x="0" y="0"/>
            <a:ext cx="9203474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Institutions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way society organizes statuses and roles to satisfy one or more basic needs of society</a:t>
            </a:r>
          </a:p>
          <a:p>
            <a:endParaRPr lang="en-US" dirty="0" smtClean="0"/>
          </a:p>
          <a:p>
            <a:r>
              <a:rPr lang="en-US" i="1" dirty="0" smtClean="0"/>
              <a:t>Examples: what needs does it satisfy?</a:t>
            </a:r>
          </a:p>
          <a:p>
            <a:pPr lvl="1"/>
            <a:r>
              <a:rPr lang="en-US" i="1" dirty="0" smtClean="0"/>
              <a:t>Family</a:t>
            </a:r>
          </a:p>
          <a:p>
            <a:pPr lvl="1"/>
            <a:r>
              <a:rPr lang="en-US" i="1" dirty="0" smtClean="0"/>
              <a:t>Education</a:t>
            </a:r>
          </a:p>
          <a:p>
            <a:pPr lvl="1"/>
            <a:r>
              <a:rPr lang="en-US" i="1" dirty="0" smtClean="0"/>
              <a:t>Economy</a:t>
            </a:r>
          </a:p>
          <a:p>
            <a:pPr lvl="1"/>
            <a:r>
              <a:rPr lang="en-US" i="1" dirty="0" smtClean="0"/>
              <a:t>Government</a:t>
            </a:r>
          </a:p>
          <a:p>
            <a:pPr lvl="1"/>
            <a:r>
              <a:rPr lang="en-US" i="1" dirty="0" smtClean="0"/>
              <a:t>Religion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406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 5 – Social Structure</vt:lpstr>
      <vt:lpstr>Social Structure</vt:lpstr>
      <vt:lpstr>Status</vt:lpstr>
      <vt:lpstr>Roles</vt:lpstr>
      <vt:lpstr>Groups</vt:lpstr>
      <vt:lpstr>Slide 6</vt:lpstr>
      <vt:lpstr>Slide 7</vt:lpstr>
      <vt:lpstr>Leaders</vt:lpstr>
      <vt:lpstr>Social Institutions</vt:lpstr>
      <vt:lpstr>Perspectives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Wake County Public Schools</dc:creator>
  <cp:lastModifiedBy>nmosley</cp:lastModifiedBy>
  <cp:revision>75</cp:revision>
  <dcterms:created xsi:type="dcterms:W3CDTF">2012-07-15T18:13:19Z</dcterms:created>
  <dcterms:modified xsi:type="dcterms:W3CDTF">2012-10-08T12:37:04Z</dcterms:modified>
</cp:coreProperties>
</file>