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72" r:id="rId3"/>
    <p:sldId id="260" r:id="rId4"/>
    <p:sldId id="265" r:id="rId5"/>
    <p:sldId id="274" r:id="rId6"/>
    <p:sldId id="275" r:id="rId7"/>
    <p:sldId id="263" r:id="rId8"/>
    <p:sldId id="271" r:id="rId9"/>
    <p:sldId id="270" r:id="rId10"/>
    <p:sldId id="276" r:id="rId11"/>
    <p:sldId id="273" r:id="rId12"/>
    <p:sldId id="277" r:id="rId13"/>
    <p:sldId id="278" r:id="rId14"/>
    <p:sldId id="279" r:id="rId15"/>
    <p:sldId id="28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956" y="-51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B75A764-4039-4FCE-ACDD-53D8AAB2A320}" type="datetimeFigureOut">
              <a:rPr lang="en-US" smtClean="0"/>
              <a:pPr/>
              <a:t>10/7/2012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DE93B3-4991-404C-94CB-F864CF4A3E1C}"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046294-183E-4113-AF02-753D1DBBA1AF}" type="datetimeFigureOut">
              <a:rPr lang="en-US" smtClean="0"/>
              <a:t>10/7/2012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862A9D-E3A6-4AB0-BFE1-E5BD34E8AFE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862A9D-E3A6-4AB0-BFE1-E5BD34E8AFE2}" type="slidenum">
              <a:rPr lang="en-US" smtClean="0"/>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342212-C10A-4110-B1C3-BDD0C338FAB6}" type="datetimeFigureOut">
              <a:rPr lang="en-US" smtClean="0"/>
              <a:pPr/>
              <a:t>10/7/2012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D9D349-F5DB-4FE2-A7D6-A5C73BE5F89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342212-C10A-4110-B1C3-BDD0C338FAB6}" type="datetimeFigureOut">
              <a:rPr lang="en-US" smtClean="0"/>
              <a:pPr/>
              <a:t>10/7/2012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D9D349-F5DB-4FE2-A7D6-A5C73BE5F8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342212-C10A-4110-B1C3-BDD0C338FAB6}" type="datetimeFigureOut">
              <a:rPr lang="en-US" smtClean="0"/>
              <a:pPr/>
              <a:t>10/7/2012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D9D349-F5DB-4FE2-A7D6-A5C73BE5F8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342212-C10A-4110-B1C3-BDD0C338FAB6}" type="datetimeFigureOut">
              <a:rPr lang="en-US" smtClean="0"/>
              <a:pPr/>
              <a:t>10/7/2012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D9D349-F5DB-4FE2-A7D6-A5C73BE5F8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342212-C10A-4110-B1C3-BDD0C338FAB6}" type="datetimeFigureOut">
              <a:rPr lang="en-US" smtClean="0"/>
              <a:pPr/>
              <a:t>10/7/2012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D9D349-F5DB-4FE2-A7D6-A5C73BE5F89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342212-C10A-4110-B1C3-BDD0C338FAB6}" type="datetimeFigureOut">
              <a:rPr lang="en-US" smtClean="0"/>
              <a:pPr/>
              <a:t>10/7/2012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D9D349-F5DB-4FE2-A7D6-A5C73BE5F89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342212-C10A-4110-B1C3-BDD0C338FAB6}" type="datetimeFigureOut">
              <a:rPr lang="en-US" smtClean="0"/>
              <a:pPr/>
              <a:t>10/7/2012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2D9D349-F5DB-4FE2-A7D6-A5C73BE5F89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342212-C10A-4110-B1C3-BDD0C338FAB6}" type="datetimeFigureOut">
              <a:rPr lang="en-US" smtClean="0"/>
              <a:pPr/>
              <a:t>10/7/2012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2D9D349-F5DB-4FE2-A7D6-A5C73BE5F8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42212-C10A-4110-B1C3-BDD0C338FAB6}" type="datetimeFigureOut">
              <a:rPr lang="en-US" smtClean="0"/>
              <a:pPr/>
              <a:t>10/7/2012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2D9D349-F5DB-4FE2-A7D6-A5C73BE5F8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342212-C10A-4110-B1C3-BDD0C338FAB6}" type="datetimeFigureOut">
              <a:rPr lang="en-US" smtClean="0"/>
              <a:pPr/>
              <a:t>10/7/2012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D9D349-F5DB-4FE2-A7D6-A5C73BE5F89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342212-C10A-4110-B1C3-BDD0C338FAB6}" type="datetimeFigureOut">
              <a:rPr lang="en-US" smtClean="0"/>
              <a:pPr/>
              <a:t>10/7/2012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D9D349-F5DB-4FE2-A7D6-A5C73BE5F89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42212-C10A-4110-B1C3-BDD0C338FAB6}" type="datetimeFigureOut">
              <a:rPr lang="en-US" smtClean="0"/>
              <a:pPr/>
              <a:t>10/7/2012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9D349-F5DB-4FE2-A7D6-A5C73BE5F89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nteraction.jpg"/>
          <p:cNvPicPr>
            <a:picLocks noChangeAspect="1"/>
          </p:cNvPicPr>
          <p:nvPr/>
        </p:nvPicPr>
        <p:blipFill>
          <a:blip r:embed="rId2" cstate="print"/>
          <a:srcRect b="5504"/>
          <a:stretch>
            <a:fillRect/>
          </a:stretch>
        </p:blipFill>
        <p:spPr>
          <a:xfrm>
            <a:off x="685800" y="2057400"/>
            <a:ext cx="3886200" cy="3657601"/>
          </a:xfrm>
          <a:prstGeom prst="rect">
            <a:avLst/>
          </a:prstGeom>
        </p:spPr>
      </p:pic>
      <p:sp>
        <p:nvSpPr>
          <p:cNvPr id="2" name="Title 1"/>
          <p:cNvSpPr>
            <a:spLocks noGrp="1"/>
          </p:cNvSpPr>
          <p:nvPr>
            <p:ph type="ctrTitle"/>
          </p:nvPr>
        </p:nvSpPr>
        <p:spPr>
          <a:xfrm>
            <a:off x="609600" y="457200"/>
            <a:ext cx="7772400" cy="1470025"/>
          </a:xfrm>
        </p:spPr>
        <p:txBody>
          <a:bodyPr/>
          <a:lstStyle/>
          <a:p>
            <a:r>
              <a:rPr lang="en-US" dirty="0" smtClean="0"/>
              <a:t>Unit 6 – </a:t>
            </a:r>
            <a:r>
              <a:rPr lang="en-US" b="1" dirty="0" smtClean="0"/>
              <a:t>Interaction</a:t>
            </a:r>
            <a:endParaRPr lang="en-US" b="1" dirty="0"/>
          </a:p>
        </p:txBody>
      </p:sp>
      <p:sp>
        <p:nvSpPr>
          <p:cNvPr id="3" name="Subtitle 2"/>
          <p:cNvSpPr>
            <a:spLocks noGrp="1"/>
          </p:cNvSpPr>
          <p:nvPr>
            <p:ph type="subTitle" idx="1"/>
          </p:nvPr>
        </p:nvSpPr>
        <p:spPr>
          <a:xfrm>
            <a:off x="4953000" y="2286000"/>
            <a:ext cx="3276600" cy="3352800"/>
          </a:xfrm>
        </p:spPr>
        <p:txBody>
          <a:bodyPr>
            <a:normAutofit/>
          </a:bodyPr>
          <a:lstStyle/>
          <a:p>
            <a:pPr algn="l"/>
            <a:r>
              <a:rPr lang="en-US" sz="2000" u="sng" dirty="0" smtClean="0">
                <a:solidFill>
                  <a:schemeClr val="tx1"/>
                </a:solidFill>
              </a:rPr>
              <a:t>Objective 1</a:t>
            </a:r>
            <a:r>
              <a:rPr lang="en-US" sz="2000" dirty="0" smtClean="0">
                <a:solidFill>
                  <a:schemeClr val="tx1"/>
                </a:solidFill>
              </a:rPr>
              <a:t/>
            </a:r>
            <a:br>
              <a:rPr lang="en-US" sz="2000" dirty="0" smtClean="0">
                <a:solidFill>
                  <a:schemeClr val="tx1"/>
                </a:solidFill>
              </a:rPr>
            </a:br>
            <a:r>
              <a:rPr lang="en-US" sz="2000" dirty="0" smtClean="0">
                <a:solidFill>
                  <a:schemeClr val="tx1"/>
                </a:solidFill>
              </a:rPr>
              <a:t>Compare different types of interaction and explain how one  type of interaction can evolve  into another.</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u="sng" dirty="0" smtClean="0">
                <a:solidFill>
                  <a:schemeClr val="tx1"/>
                </a:solidFill>
              </a:rPr>
              <a:t>Objective 2</a:t>
            </a:r>
            <a:r>
              <a:rPr lang="en-US" sz="2000" dirty="0" smtClean="0">
                <a:solidFill>
                  <a:schemeClr val="tx1"/>
                </a:solidFill>
              </a:rPr>
              <a:t/>
            </a:r>
            <a:br>
              <a:rPr lang="en-US" sz="2000" dirty="0" smtClean="0">
                <a:solidFill>
                  <a:schemeClr val="tx1"/>
                </a:solidFill>
              </a:rPr>
            </a:br>
            <a:r>
              <a:rPr lang="en-US" sz="2000" dirty="0" smtClean="0">
                <a:solidFill>
                  <a:schemeClr val="tx1"/>
                </a:solidFill>
              </a:rPr>
              <a:t>Evaluate the dramaturgical approach to the study of interaction.</a:t>
            </a: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Comparison</a:t>
            </a:r>
            <a:endParaRPr lang="en-US" b="1" dirty="0"/>
          </a:p>
        </p:txBody>
      </p:sp>
      <p:sp>
        <p:nvSpPr>
          <p:cNvPr id="3" name="Content Placeholder 2"/>
          <p:cNvSpPr>
            <a:spLocks noGrp="1"/>
          </p:cNvSpPr>
          <p:nvPr>
            <p:ph sz="half" idx="1"/>
          </p:nvPr>
        </p:nvSpPr>
        <p:spPr>
          <a:xfrm>
            <a:off x="533400" y="2713037"/>
            <a:ext cx="3733800" cy="3687763"/>
          </a:xfrm>
        </p:spPr>
        <p:txBody>
          <a:bodyPr>
            <a:normAutofit fontScale="77500" lnSpcReduction="20000"/>
          </a:bodyPr>
          <a:lstStyle/>
          <a:p>
            <a:r>
              <a:rPr lang="en-US" i="1" dirty="0" smtClean="0"/>
              <a:t>Steve threatens to hit Joe if he doesn’t hand over the sandwich</a:t>
            </a:r>
          </a:p>
          <a:p>
            <a:r>
              <a:rPr lang="en-US" i="1" dirty="0" smtClean="0"/>
              <a:t>Joe gives it to him in hopes that Steve will help him out during football try-outs, Steve says thank you</a:t>
            </a:r>
          </a:p>
          <a:p>
            <a:r>
              <a:rPr lang="en-US" i="1" dirty="0" smtClean="0"/>
              <a:t>Joe agrees to give it to Steve for a dollar</a:t>
            </a:r>
          </a:p>
          <a:p>
            <a:r>
              <a:rPr lang="en-US" i="1" dirty="0" smtClean="0"/>
              <a:t>After Steve’s agreed to pay, Joe throws it away in spite, so they end up in a fight</a:t>
            </a:r>
          </a:p>
          <a:p>
            <a:endParaRPr lang="en-US" sz="3000" dirty="0" smtClean="0"/>
          </a:p>
        </p:txBody>
      </p:sp>
      <p:sp>
        <p:nvSpPr>
          <p:cNvPr id="6" name="Content Placeholder 5"/>
          <p:cNvSpPr>
            <a:spLocks noGrp="1"/>
          </p:cNvSpPr>
          <p:nvPr>
            <p:ph sz="half" idx="2"/>
          </p:nvPr>
        </p:nvSpPr>
        <p:spPr>
          <a:xfrm>
            <a:off x="4572000" y="2713037"/>
            <a:ext cx="3886200" cy="3763963"/>
          </a:xfrm>
        </p:spPr>
        <p:txBody>
          <a:bodyPr>
            <a:normAutofit fontScale="77500" lnSpcReduction="20000"/>
          </a:bodyPr>
          <a:lstStyle/>
          <a:p>
            <a:r>
              <a:rPr lang="en-US" i="1" dirty="0" smtClean="0"/>
              <a:t>Steve’s teammate Fred wants the sandwich too, so they arm-wrestle for it</a:t>
            </a:r>
          </a:p>
          <a:p>
            <a:r>
              <a:rPr lang="en-US" i="1" dirty="0" smtClean="0"/>
              <a:t>Joe gives him the sandwich and gets his friend Lisa to chip in dessert so Steve’s fueled up for the big game tonight</a:t>
            </a:r>
          </a:p>
          <a:p>
            <a:r>
              <a:rPr lang="en-US" i="1" dirty="0" smtClean="0"/>
              <a:t>Lisa gives Steve her dessert, even though she doesn’t want to, because she doesn’t want Joe to think she’s selfish</a:t>
            </a:r>
          </a:p>
          <a:p>
            <a:endParaRPr lang="en-US" dirty="0"/>
          </a:p>
        </p:txBody>
      </p:sp>
      <p:sp>
        <p:nvSpPr>
          <p:cNvPr id="8" name="TextBox 7"/>
          <p:cNvSpPr txBox="1"/>
          <p:nvPr/>
        </p:nvSpPr>
        <p:spPr>
          <a:xfrm>
            <a:off x="2590800" y="1295400"/>
            <a:ext cx="6324600" cy="1292662"/>
          </a:xfrm>
          <a:prstGeom prst="rect">
            <a:avLst/>
          </a:prstGeom>
          <a:noFill/>
        </p:spPr>
        <p:txBody>
          <a:bodyPr wrap="square" rtlCol="0">
            <a:spAutoFit/>
          </a:bodyPr>
          <a:lstStyle/>
          <a:p>
            <a:r>
              <a:rPr lang="en-US" sz="2600" dirty="0" smtClean="0"/>
              <a:t>Joe has an extra sandwich for lunch, and </a:t>
            </a:r>
            <a:r>
              <a:rPr lang="en-US" sz="2600" dirty="0" smtClean="0"/>
              <a:t/>
            </a:r>
            <a:br>
              <a:rPr lang="en-US" sz="2600" dirty="0" smtClean="0"/>
            </a:br>
            <a:r>
              <a:rPr lang="en-US" sz="2600" dirty="0" smtClean="0"/>
              <a:t>Steve wants </a:t>
            </a:r>
            <a:r>
              <a:rPr lang="en-US" sz="2600" dirty="0" smtClean="0"/>
              <a:t>Joe to give it to him. Identify </a:t>
            </a:r>
            <a:r>
              <a:rPr lang="en-US" sz="2600" dirty="0" smtClean="0"/>
              <a:t/>
            </a:r>
            <a:br>
              <a:rPr lang="en-US" sz="2600" dirty="0" smtClean="0"/>
            </a:br>
            <a:r>
              <a:rPr lang="en-US" sz="2600" dirty="0" smtClean="0"/>
              <a:t>each </a:t>
            </a:r>
            <a:r>
              <a:rPr lang="en-US" sz="2600" dirty="0" smtClean="0"/>
              <a:t>type of interaction that could occur:</a:t>
            </a:r>
          </a:p>
        </p:txBody>
      </p:sp>
      <p:pic>
        <p:nvPicPr>
          <p:cNvPr id="7172" name="Picture 4" descr="C:\Documents and Settings\nmosley\Local Settings\Temporary Internet Files\Content.IE5\HOU1JTKM\MC900014707[1].wmf"/>
          <p:cNvPicPr>
            <a:picLocks noChangeAspect="1" noChangeArrowheads="1"/>
          </p:cNvPicPr>
          <p:nvPr/>
        </p:nvPicPr>
        <p:blipFill>
          <a:blip r:embed="rId2" cstate="print"/>
          <a:srcRect/>
          <a:stretch>
            <a:fillRect/>
          </a:stretch>
        </p:blipFill>
        <p:spPr bwMode="auto">
          <a:xfrm>
            <a:off x="762000" y="1001012"/>
            <a:ext cx="1752600" cy="169272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1.bp.blogspot.com/--caAHKsRCsQ/TgzX49F5fhI/AAAAAAAAAeE/bYUxB74sW64/s1600/theater-masks.jpg"/>
          <p:cNvPicPr>
            <a:picLocks noChangeAspect="1" noChangeArrowheads="1"/>
          </p:cNvPicPr>
          <p:nvPr/>
        </p:nvPicPr>
        <p:blipFill>
          <a:blip r:embed="rId2" cstate="print">
            <a:duotone>
              <a:schemeClr val="bg2">
                <a:shade val="45000"/>
                <a:satMod val="135000"/>
              </a:schemeClr>
              <a:prstClr val="white"/>
            </a:duotone>
          </a:blip>
          <a:srcRect l="4286" t="11680" r="6429" b="3863"/>
          <a:stretch>
            <a:fillRect/>
          </a:stretch>
        </p:blipFill>
        <p:spPr bwMode="auto">
          <a:xfrm>
            <a:off x="0" y="0"/>
            <a:ext cx="9144000" cy="6876288"/>
          </a:xfrm>
          <a:prstGeom prst="rect">
            <a:avLst/>
          </a:prstGeom>
          <a:noFill/>
        </p:spPr>
      </p:pic>
      <p:sp>
        <p:nvSpPr>
          <p:cNvPr id="2" name="Title 1"/>
          <p:cNvSpPr>
            <a:spLocks noGrp="1"/>
          </p:cNvSpPr>
          <p:nvPr>
            <p:ph type="title"/>
          </p:nvPr>
        </p:nvSpPr>
        <p:spPr/>
        <p:txBody>
          <a:bodyPr/>
          <a:lstStyle/>
          <a:p>
            <a:r>
              <a:rPr lang="en-US" b="1" dirty="0" smtClean="0"/>
              <a:t>Dramaturgy</a:t>
            </a:r>
            <a:endParaRPr lang="en-US" b="1" dirty="0"/>
          </a:p>
        </p:txBody>
      </p:sp>
      <p:sp>
        <p:nvSpPr>
          <p:cNvPr id="3" name="Content Placeholder 2"/>
          <p:cNvSpPr>
            <a:spLocks noGrp="1"/>
          </p:cNvSpPr>
          <p:nvPr>
            <p:ph idx="1"/>
          </p:nvPr>
        </p:nvSpPr>
        <p:spPr/>
        <p:txBody>
          <a:bodyPr>
            <a:normAutofit fontScale="85000" lnSpcReduction="20000"/>
          </a:bodyPr>
          <a:lstStyle/>
          <a:p>
            <a:r>
              <a:rPr lang="en-US" dirty="0" smtClean="0"/>
              <a:t>Social Psychology theory, from the </a:t>
            </a:r>
            <a:r>
              <a:rPr lang="en-US" dirty="0" err="1" smtClean="0"/>
              <a:t>Interactionist</a:t>
            </a:r>
            <a:r>
              <a:rPr lang="en-US" dirty="0" smtClean="0"/>
              <a:t> perspective</a:t>
            </a:r>
            <a:r>
              <a:rPr lang="en-US" dirty="0" smtClean="0"/>
              <a:t>, </a:t>
            </a:r>
            <a:r>
              <a:rPr lang="en-US" dirty="0" smtClean="0"/>
              <a:t>that started with Erving </a:t>
            </a:r>
            <a:r>
              <a:rPr lang="en-US" dirty="0" err="1" smtClean="0"/>
              <a:t>Goffman’s</a:t>
            </a:r>
            <a:r>
              <a:rPr lang="en-US" dirty="0" smtClean="0"/>
              <a:t> </a:t>
            </a:r>
            <a:r>
              <a:rPr lang="en-US" i="1" dirty="0" smtClean="0"/>
              <a:t>The Presentation of Self in Everyday Life. </a:t>
            </a:r>
            <a:endParaRPr lang="en-US" i="1" dirty="0" smtClean="0"/>
          </a:p>
          <a:p>
            <a:endParaRPr lang="en-US" dirty="0" smtClean="0"/>
          </a:p>
          <a:p>
            <a:r>
              <a:rPr lang="en-US" dirty="0" smtClean="0"/>
              <a:t>Premise: Our “self” is not fixed, but is relative to the different roles we play in our interactions with others</a:t>
            </a:r>
            <a:r>
              <a:rPr lang="en-US" dirty="0" smtClean="0"/>
              <a:t>.</a:t>
            </a:r>
          </a:p>
          <a:p>
            <a:pPr>
              <a:buNone/>
            </a:pPr>
            <a:r>
              <a:rPr lang="en-US" dirty="0" smtClean="0"/>
              <a:t> </a:t>
            </a:r>
            <a:endParaRPr lang="en-US" dirty="0" smtClean="0"/>
          </a:p>
          <a:p>
            <a:r>
              <a:rPr lang="en-US" dirty="0" smtClean="0"/>
              <a:t>Based on the metaphor of life as </a:t>
            </a:r>
            <a:r>
              <a:rPr lang="en-US" dirty="0" smtClean="0"/>
              <a:t>theater </a:t>
            </a:r>
          </a:p>
          <a:p>
            <a:pPr lvl="1"/>
            <a:r>
              <a:rPr lang="en-US" dirty="0" smtClean="0"/>
              <a:t>“</a:t>
            </a:r>
            <a:r>
              <a:rPr lang="en-US" dirty="0" smtClean="0"/>
              <a:t>All the world’s a stage, And all the men and women merely players. They have their exits and their entrances; And one man in his time plays many parts…” </a:t>
            </a:r>
            <a:r>
              <a:rPr lang="en-US" dirty="0" smtClean="0"/>
              <a:t/>
            </a:r>
            <a:br>
              <a:rPr lang="en-US" dirty="0" smtClean="0"/>
            </a:br>
            <a:r>
              <a:rPr lang="en-US" dirty="0" smtClean="0"/>
              <a:t>(Shakespeare</a:t>
            </a:r>
            <a:r>
              <a:rPr lang="en-US" dirty="0" smtClean="0"/>
              <a:t>, As You Like It)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dontmesswithtaxes.typepad.com/.a/6a00d8345157c669e201287640d575970c-300wi"/>
          <p:cNvPicPr>
            <a:picLocks noChangeAspect="1" noChangeArrowheads="1"/>
          </p:cNvPicPr>
          <p:nvPr/>
        </p:nvPicPr>
        <p:blipFill>
          <a:blip r:embed="rId2" cstate="print">
            <a:lum bright="30000" contrast="-30000"/>
          </a:blip>
          <a:srcRect/>
          <a:stretch>
            <a:fillRect/>
          </a:stretch>
        </p:blipFill>
        <p:spPr bwMode="auto">
          <a:xfrm>
            <a:off x="5867400" y="4581525"/>
            <a:ext cx="2857500" cy="2276475"/>
          </a:xfrm>
          <a:prstGeom prst="rect">
            <a:avLst/>
          </a:prstGeom>
          <a:noFill/>
        </p:spPr>
      </p:pic>
      <p:sp>
        <p:nvSpPr>
          <p:cNvPr id="3" name="Content Placeholder 2"/>
          <p:cNvSpPr>
            <a:spLocks noGrp="1"/>
          </p:cNvSpPr>
          <p:nvPr>
            <p:ph idx="1"/>
          </p:nvPr>
        </p:nvSpPr>
        <p:spPr>
          <a:xfrm>
            <a:off x="457200" y="533400"/>
            <a:ext cx="8229600" cy="6324600"/>
          </a:xfrm>
        </p:spPr>
        <p:txBody>
          <a:bodyPr>
            <a:noAutofit/>
          </a:bodyPr>
          <a:lstStyle/>
          <a:p>
            <a:r>
              <a:rPr lang="en-US" sz="2400" b="1" u="sng" dirty="0" smtClean="0"/>
              <a:t>Actor/Character</a:t>
            </a:r>
            <a:r>
              <a:rPr lang="en-US" sz="2400" dirty="0" smtClean="0"/>
              <a:t>: A person in a given role, performing the duties consistent with that role. </a:t>
            </a:r>
            <a:endParaRPr lang="en-US" sz="2400" dirty="0" smtClean="0"/>
          </a:p>
          <a:p>
            <a:pPr lvl="1"/>
            <a:r>
              <a:rPr lang="en-US" sz="1900" dirty="0" smtClean="0"/>
              <a:t>A 25-year-old </a:t>
            </a:r>
            <a:r>
              <a:rPr lang="en-US" sz="1900" dirty="0" smtClean="0"/>
              <a:t>woman working as a waitress at a restaurant takes orders, refills drinks, and brings food to her customers</a:t>
            </a:r>
            <a:r>
              <a:rPr lang="en-US" sz="1900" dirty="0" smtClean="0"/>
              <a:t>.</a:t>
            </a:r>
          </a:p>
          <a:p>
            <a:r>
              <a:rPr lang="en-US" sz="2400" b="1" u="sng" dirty="0" smtClean="0"/>
              <a:t>Audience</a:t>
            </a:r>
            <a:r>
              <a:rPr lang="en-US" sz="2400" dirty="0" smtClean="0"/>
              <a:t>: The people for whom we perform our roles. </a:t>
            </a:r>
            <a:r>
              <a:rPr lang="en-US" sz="2400" dirty="0" smtClean="0"/>
              <a:t>They are </a:t>
            </a:r>
            <a:r>
              <a:rPr lang="en-US" sz="2400" dirty="0" smtClean="0"/>
              <a:t>also actors performing for their own audiences. </a:t>
            </a:r>
            <a:endParaRPr lang="en-US" sz="2400" dirty="0" smtClean="0"/>
          </a:p>
          <a:p>
            <a:pPr lvl="1"/>
            <a:r>
              <a:rPr lang="en-US" sz="1900" dirty="0" smtClean="0"/>
              <a:t>The </a:t>
            </a:r>
            <a:r>
              <a:rPr lang="en-US" sz="1900" dirty="0" smtClean="0"/>
              <a:t>waitress’ audience includes the people at the tables she is serving. At each table, there are people playing roles such as parent, friend, coworker, or date for their own audiences</a:t>
            </a:r>
            <a:r>
              <a:rPr lang="en-US" sz="1900" dirty="0" smtClean="0"/>
              <a:t>.</a:t>
            </a:r>
          </a:p>
          <a:p>
            <a:r>
              <a:rPr lang="en-US" sz="2400" b="1" u="sng" dirty="0" smtClean="0"/>
              <a:t>Setting</a:t>
            </a:r>
            <a:r>
              <a:rPr lang="en-US" sz="2400" dirty="0" smtClean="0"/>
              <a:t>: Physical place where interaction occurs and the props, costumes, lighting, sound, etc. used to communicate expectations and meaning to the audience symbolically. </a:t>
            </a:r>
            <a:endParaRPr lang="en-US" sz="2400" dirty="0" smtClean="0"/>
          </a:p>
          <a:p>
            <a:pPr lvl="1"/>
            <a:r>
              <a:rPr lang="en-US" sz="1900" dirty="0" smtClean="0"/>
              <a:t>The </a:t>
            </a:r>
            <a:r>
              <a:rPr lang="en-US" sz="1900" dirty="0" smtClean="0"/>
              <a:t>restaurant’s tables, menus, light fixtures, background music, and staff uniforms set the stage for interaction there – family time, social hour, business lunch, romantic dinner, etc. The waitress may wear an engagement ring, signifying her commitment to marry or possibly to deter customers from making unwanted advances.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hakespeares-time.weebly.com/uploads/1/4/7/2/1472555/2003508_orig.jpg"/>
          <p:cNvPicPr>
            <a:picLocks noChangeAspect="1" noChangeArrowheads="1"/>
          </p:cNvPicPr>
          <p:nvPr/>
        </p:nvPicPr>
        <p:blipFill>
          <a:blip r:embed="rId2" cstate="print">
            <a:lum bright="70000" contrast="-70000"/>
          </a:blip>
          <a:srcRect r="12485"/>
          <a:stretch>
            <a:fillRect/>
          </a:stretch>
        </p:blipFill>
        <p:spPr bwMode="auto">
          <a:xfrm>
            <a:off x="-1" y="0"/>
            <a:ext cx="9144001" cy="6858000"/>
          </a:xfrm>
          <a:prstGeom prst="rect">
            <a:avLst/>
          </a:prstGeom>
          <a:noFill/>
        </p:spPr>
      </p:pic>
      <p:sp>
        <p:nvSpPr>
          <p:cNvPr id="3" name="Content Placeholder 2"/>
          <p:cNvSpPr>
            <a:spLocks noGrp="1"/>
          </p:cNvSpPr>
          <p:nvPr>
            <p:ph idx="1"/>
          </p:nvPr>
        </p:nvSpPr>
        <p:spPr>
          <a:xfrm>
            <a:off x="457200" y="533400"/>
            <a:ext cx="8229600" cy="6400800"/>
          </a:xfrm>
        </p:spPr>
        <p:txBody>
          <a:bodyPr>
            <a:normAutofit fontScale="55000" lnSpcReduction="20000"/>
          </a:bodyPr>
          <a:lstStyle/>
          <a:p>
            <a:r>
              <a:rPr lang="en-US" sz="4400" b="1" u="sng" dirty="0" smtClean="0"/>
              <a:t>Performance</a:t>
            </a:r>
            <a:r>
              <a:rPr lang="en-US" sz="4400" dirty="0" smtClean="0"/>
              <a:t>: The overall impression made to the audience by the actor through dialogue and non-verbal gestures, body language, and facial expressions. </a:t>
            </a:r>
            <a:r>
              <a:rPr lang="en-US" sz="4400" dirty="0" smtClean="0"/>
              <a:t>Can </a:t>
            </a:r>
            <a:r>
              <a:rPr lang="en-US" sz="4400" dirty="0" smtClean="0"/>
              <a:t>consist of both intentional and unintentional expressions, as well as impression management techniques </a:t>
            </a:r>
            <a:r>
              <a:rPr lang="en-US" sz="4400" dirty="0" smtClean="0"/>
              <a:t>like self-enhancement</a:t>
            </a:r>
            <a:r>
              <a:rPr lang="en-US" sz="4400" dirty="0" smtClean="0"/>
              <a:t>, exaggeration, concealment, flattery, excuses, and lying. </a:t>
            </a:r>
            <a:endParaRPr lang="en-US" sz="4400" dirty="0" smtClean="0"/>
          </a:p>
          <a:p>
            <a:pPr lvl="1"/>
            <a:r>
              <a:rPr lang="en-US" sz="3500" dirty="0" smtClean="0"/>
              <a:t>The </a:t>
            </a:r>
            <a:r>
              <a:rPr lang="en-US" sz="3500" dirty="0" smtClean="0"/>
              <a:t>waitress wants to receive a good tip, so she intentionally tries to express herself as competent, respectful, and friendly to her customers. She may laugh at a joke she does not find funny, smile and nod at an unreasonable request, or blame the cook for a mistake she made in taking the order. Unintentionally, she may give away her boredom by looking too often at her watch or give the impression of annoyance by sighing or gritting her teeth</a:t>
            </a:r>
            <a:r>
              <a:rPr lang="en-US" sz="3500" dirty="0" smtClean="0"/>
              <a:t>.</a:t>
            </a:r>
            <a:br>
              <a:rPr lang="en-US" sz="3500" dirty="0" smtClean="0"/>
            </a:br>
            <a:endParaRPr lang="en-US" sz="3500" dirty="0" smtClean="0"/>
          </a:p>
          <a:p>
            <a:r>
              <a:rPr lang="en-US" sz="4400" b="1" u="sng" dirty="0" smtClean="0"/>
              <a:t>Script</a:t>
            </a:r>
            <a:r>
              <a:rPr lang="en-US" sz="4400" dirty="0" smtClean="0"/>
              <a:t>: Dialogue or actions that are not improvised, but expected or rehearsed. </a:t>
            </a:r>
            <a:endParaRPr lang="en-US" sz="4400" dirty="0" smtClean="0"/>
          </a:p>
          <a:p>
            <a:pPr lvl="1"/>
            <a:r>
              <a:rPr lang="en-US" sz="3500" dirty="0" smtClean="0"/>
              <a:t>The </a:t>
            </a:r>
            <a:r>
              <a:rPr lang="en-US" sz="3500" dirty="0" smtClean="0"/>
              <a:t>waitress’ script would include the greetings and responses she has been trained to use with her customers such as “may I help you,” “my pleasure,” and “come back to see us again”. She may hear scripted dialogue being used by her customers when she hears a mother remind her son to “say please”, or a young man tell his date “I love you” and she replies tentatively with “I love you, too.”</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Eliason Double Doors"/>
          <p:cNvPicPr>
            <a:picLocks noChangeAspect="1" noChangeArrowheads="1"/>
          </p:cNvPicPr>
          <p:nvPr/>
        </p:nvPicPr>
        <p:blipFill>
          <a:blip r:embed="rId3" cstate="print">
            <a:duotone>
              <a:schemeClr val="bg2">
                <a:shade val="45000"/>
                <a:satMod val="135000"/>
              </a:schemeClr>
              <a:prstClr val="white"/>
            </a:duotone>
          </a:blip>
          <a:srcRect l="10000" r="10000" b="23125"/>
          <a:stretch>
            <a:fillRect/>
          </a:stretch>
        </p:blipFill>
        <p:spPr bwMode="auto">
          <a:xfrm>
            <a:off x="1828800" y="1659082"/>
            <a:ext cx="5410200" cy="5198918"/>
          </a:xfrm>
          <a:prstGeom prst="rect">
            <a:avLst/>
          </a:prstGeom>
          <a:noFill/>
        </p:spPr>
      </p:pic>
      <p:sp>
        <p:nvSpPr>
          <p:cNvPr id="3" name="Content Placeholder 2"/>
          <p:cNvSpPr>
            <a:spLocks noGrp="1"/>
          </p:cNvSpPr>
          <p:nvPr>
            <p:ph idx="1"/>
          </p:nvPr>
        </p:nvSpPr>
        <p:spPr>
          <a:xfrm>
            <a:off x="457200" y="990600"/>
            <a:ext cx="8229600" cy="5486400"/>
          </a:xfrm>
        </p:spPr>
        <p:txBody>
          <a:bodyPr>
            <a:normAutofit fontScale="70000" lnSpcReduction="20000"/>
          </a:bodyPr>
          <a:lstStyle/>
          <a:p>
            <a:r>
              <a:rPr lang="en-US" sz="3400" b="1" u="sng" dirty="0" smtClean="0"/>
              <a:t>Front stage</a:t>
            </a:r>
            <a:r>
              <a:rPr lang="en-US" sz="3400" dirty="0" smtClean="0"/>
              <a:t>: A situation in which we interact with others in public or professional setting. On the front stage, the actor occupies a well-defined status with specific role expectations in relation to the audience. </a:t>
            </a:r>
            <a:endParaRPr lang="en-US" sz="3400" dirty="0" smtClean="0"/>
          </a:p>
          <a:p>
            <a:pPr lvl="1"/>
            <a:r>
              <a:rPr lang="en-US" sz="2700" dirty="0" smtClean="0"/>
              <a:t>The </a:t>
            </a:r>
            <a:r>
              <a:rPr lang="en-US" sz="2700" dirty="0" smtClean="0"/>
              <a:t>waitress is acting on the front stage when she is on the dining room floor in front of her customers and boss. Her customers are acting on their respective front stages also, for example, parents are focused on managing their children so they don’t make a scene in public</a:t>
            </a:r>
            <a:r>
              <a:rPr lang="en-US" sz="2700" dirty="0" smtClean="0"/>
              <a:t>.</a:t>
            </a:r>
          </a:p>
          <a:p>
            <a:pPr lvl="1"/>
            <a:endParaRPr lang="en-US" sz="2500" dirty="0" smtClean="0"/>
          </a:p>
          <a:p>
            <a:r>
              <a:rPr lang="en-US" sz="3400" b="1" u="sng" dirty="0" smtClean="0"/>
              <a:t>Back stage</a:t>
            </a:r>
            <a:r>
              <a:rPr lang="en-US" sz="3400" dirty="0" smtClean="0"/>
              <a:t>: Relative to the front stage, it is the place where the front stage audience is not present and the actor can break character. Even back stage, we are still acting but playing a different character for a different audience. </a:t>
            </a:r>
            <a:endParaRPr lang="en-US" sz="3400" dirty="0" smtClean="0"/>
          </a:p>
          <a:p>
            <a:pPr lvl="1"/>
            <a:r>
              <a:rPr lang="en-US" sz="2700" dirty="0" smtClean="0"/>
              <a:t>When </a:t>
            </a:r>
            <a:r>
              <a:rPr lang="en-US" sz="2700" dirty="0" smtClean="0"/>
              <a:t>the waitress goes back to the kitchen, she is back stage so she can complain about her customers or express her desire to get a new job. Yet she is still acting the role of </a:t>
            </a:r>
            <a:r>
              <a:rPr lang="en-US" sz="2700" dirty="0" smtClean="0"/>
              <a:t>coworker, </a:t>
            </a:r>
            <a:r>
              <a:rPr lang="en-US" sz="2700" dirty="0" smtClean="0"/>
              <a:t>and will act differently </a:t>
            </a:r>
            <a:r>
              <a:rPr lang="en-US" sz="2700" dirty="0" smtClean="0"/>
              <a:t>there than </a:t>
            </a:r>
            <a:r>
              <a:rPr lang="en-US" sz="2700" dirty="0" smtClean="0"/>
              <a:t>she would </a:t>
            </a:r>
            <a:r>
              <a:rPr lang="en-US" sz="2700" dirty="0" smtClean="0"/>
              <a:t>at home with her friends and family.</a:t>
            </a:r>
            <a:endParaRPr lang="en-US" sz="2700"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Evaluation</a:t>
            </a:r>
            <a:endParaRPr lang="en-US" b="1" dirty="0"/>
          </a:p>
        </p:txBody>
      </p:sp>
      <p:sp>
        <p:nvSpPr>
          <p:cNvPr id="3" name="Content Placeholder 2"/>
          <p:cNvSpPr>
            <a:spLocks noGrp="1"/>
          </p:cNvSpPr>
          <p:nvPr>
            <p:ph idx="1"/>
          </p:nvPr>
        </p:nvSpPr>
        <p:spPr>
          <a:xfrm>
            <a:off x="457200" y="1828800"/>
            <a:ext cx="8229600" cy="4648200"/>
          </a:xfrm>
        </p:spPr>
        <p:txBody>
          <a:bodyPr>
            <a:normAutofit fontScale="85000" lnSpcReduction="20000"/>
          </a:bodyPr>
          <a:lstStyle/>
          <a:p>
            <a:r>
              <a:rPr lang="en-US" i="1" dirty="0" smtClean="0"/>
              <a:t>Do you agree </a:t>
            </a:r>
            <a:r>
              <a:rPr lang="en-US" i="1" dirty="0" smtClean="0"/>
              <a:t>that the </a:t>
            </a:r>
            <a:r>
              <a:rPr lang="en-US" i="1" dirty="0" smtClean="0"/>
              <a:t>“self” is </a:t>
            </a:r>
            <a:r>
              <a:rPr lang="en-US" i="1" dirty="0" smtClean="0"/>
              <a:t>relative </a:t>
            </a:r>
            <a:br>
              <a:rPr lang="en-US" i="1" dirty="0" smtClean="0"/>
            </a:br>
            <a:r>
              <a:rPr lang="en-US" i="1" dirty="0" smtClean="0"/>
              <a:t>to the different statuses and roles we </a:t>
            </a:r>
            <a:br>
              <a:rPr lang="en-US" i="1" dirty="0" smtClean="0"/>
            </a:br>
            <a:r>
              <a:rPr lang="en-US" i="1" dirty="0" smtClean="0"/>
              <a:t>play in our interactions with others?</a:t>
            </a:r>
          </a:p>
          <a:p>
            <a:endParaRPr lang="en-US" i="1" dirty="0" smtClean="0"/>
          </a:p>
          <a:p>
            <a:r>
              <a:rPr lang="en-US" i="1" dirty="0" smtClean="0"/>
              <a:t>How does this relate to other </a:t>
            </a:r>
            <a:br>
              <a:rPr lang="en-US" i="1" dirty="0" smtClean="0"/>
            </a:br>
            <a:r>
              <a:rPr lang="en-US" i="1" dirty="0" smtClean="0"/>
              <a:t>theories of the self we’ve learned about?</a:t>
            </a:r>
          </a:p>
          <a:p>
            <a:endParaRPr lang="en-US" i="1" dirty="0" smtClean="0"/>
          </a:p>
          <a:p>
            <a:r>
              <a:rPr lang="en-US" i="1" dirty="0" smtClean="0"/>
              <a:t>To what extent do you think we “perform” for an audience in our daily life</a:t>
            </a:r>
            <a:r>
              <a:rPr lang="en-US" i="1" dirty="0" smtClean="0"/>
              <a:t>?</a:t>
            </a:r>
          </a:p>
          <a:p>
            <a:endParaRPr lang="en-US" i="1" dirty="0" smtClean="0"/>
          </a:p>
          <a:p>
            <a:r>
              <a:rPr lang="en-US" i="1" dirty="0" smtClean="0"/>
              <a:t>Can you think of another metaphor to describe human interaction?</a:t>
            </a:r>
            <a:endParaRPr lang="en-US" i="1" dirty="0" smtClean="0"/>
          </a:p>
          <a:p>
            <a:endParaRPr lang="en-US" i="1" dirty="0" smtClean="0"/>
          </a:p>
          <a:p>
            <a:pPr>
              <a:buNone/>
            </a:pPr>
            <a:endParaRPr lang="en-US" i="1" dirty="0" smtClean="0"/>
          </a:p>
        </p:txBody>
      </p:sp>
      <p:pic>
        <p:nvPicPr>
          <p:cNvPr id="29699" name="Picture 3" descr="C:\Documents and Settings\nmosley\Local Settings\Temporary Internet Files\Content.IE5\K6LNZ2LI\MC900229685[1].wmf"/>
          <p:cNvPicPr>
            <a:picLocks noChangeAspect="1" noChangeArrowheads="1"/>
          </p:cNvPicPr>
          <p:nvPr/>
        </p:nvPicPr>
        <p:blipFill>
          <a:blip r:embed="rId2" cstate="print"/>
          <a:srcRect/>
          <a:stretch>
            <a:fillRect/>
          </a:stretch>
        </p:blipFill>
        <p:spPr bwMode="auto">
          <a:xfrm>
            <a:off x="6858000" y="1676400"/>
            <a:ext cx="1676400" cy="163176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Interaction</a:t>
            </a:r>
            <a:endParaRPr lang="en-US" b="1" dirty="0"/>
          </a:p>
        </p:txBody>
      </p:sp>
      <p:sp>
        <p:nvSpPr>
          <p:cNvPr id="3" name="Content Placeholder 2"/>
          <p:cNvSpPr>
            <a:spLocks noGrp="1"/>
          </p:cNvSpPr>
          <p:nvPr>
            <p:ph idx="1"/>
          </p:nvPr>
        </p:nvSpPr>
        <p:spPr>
          <a:xfrm>
            <a:off x="457200" y="1676400"/>
            <a:ext cx="8229600" cy="4449763"/>
          </a:xfrm>
        </p:spPr>
        <p:txBody>
          <a:bodyPr>
            <a:normAutofit lnSpcReduction="10000"/>
          </a:bodyPr>
          <a:lstStyle/>
          <a:p>
            <a:r>
              <a:rPr lang="en-US" dirty="0" smtClean="0"/>
              <a:t>Interaction takes place when the action of one person causes another person or people to act</a:t>
            </a:r>
          </a:p>
          <a:p>
            <a:endParaRPr lang="en-US" dirty="0" smtClean="0"/>
          </a:p>
          <a:p>
            <a:r>
              <a:rPr lang="en-US" dirty="0" smtClean="0"/>
              <a:t>Different types of interaction have different causes and effects:</a:t>
            </a:r>
          </a:p>
          <a:p>
            <a:pPr lvl="1"/>
            <a:r>
              <a:rPr lang="en-US" i="1" dirty="0" smtClean="0"/>
              <a:t>Which types promote </a:t>
            </a:r>
            <a:r>
              <a:rPr lang="en-US" i="1" dirty="0" smtClean="0"/>
              <a:t/>
            </a:r>
            <a:br>
              <a:rPr lang="en-US" i="1" dirty="0" smtClean="0"/>
            </a:br>
            <a:r>
              <a:rPr lang="en-US" i="1" dirty="0" smtClean="0"/>
              <a:t>social </a:t>
            </a:r>
            <a:r>
              <a:rPr lang="en-US" i="1" dirty="0" smtClean="0"/>
              <a:t>stability?</a:t>
            </a:r>
          </a:p>
          <a:p>
            <a:pPr lvl="1"/>
            <a:endParaRPr lang="en-US" i="1" dirty="0" smtClean="0"/>
          </a:p>
          <a:p>
            <a:pPr lvl="1"/>
            <a:r>
              <a:rPr lang="en-US" i="1" dirty="0" smtClean="0"/>
              <a:t>Which promote change?</a:t>
            </a:r>
            <a:endParaRPr lang="en-US" i="1" dirty="0"/>
          </a:p>
        </p:txBody>
      </p:sp>
      <p:pic>
        <p:nvPicPr>
          <p:cNvPr id="15362" name="Picture 2" descr="C:\Documents and Settings\nmosley\Local Settings\Temporary Internet Files\Content.IE5\EUHB35VS\MC900078742[1].wmf"/>
          <p:cNvPicPr>
            <a:picLocks noChangeAspect="1" noChangeArrowheads="1"/>
          </p:cNvPicPr>
          <p:nvPr/>
        </p:nvPicPr>
        <p:blipFill>
          <a:blip r:embed="rId2" cstate="print"/>
          <a:srcRect/>
          <a:stretch>
            <a:fillRect/>
          </a:stretch>
        </p:blipFill>
        <p:spPr bwMode="auto">
          <a:xfrm>
            <a:off x="5562600" y="3886200"/>
            <a:ext cx="2940970" cy="267902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farm4.staticflickr.com/3578/3345031799_ff51aaf115_b.jpg"/>
          <p:cNvPicPr>
            <a:picLocks noChangeAspect="1" noChangeArrowheads="1"/>
          </p:cNvPicPr>
          <p:nvPr/>
        </p:nvPicPr>
        <p:blipFill>
          <a:blip r:embed="rId2" cstate="print">
            <a:lum bright="70000" contrast="-70000"/>
          </a:blip>
          <a:srcRect l="6348" r="4460"/>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b="1" dirty="0" smtClean="0"/>
              <a:t>Conformity</a:t>
            </a:r>
            <a:endParaRPr lang="en-US" b="1" dirty="0"/>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r>
              <a:rPr lang="en-US" dirty="0" smtClean="0"/>
              <a:t>Adapting behavior to fit the behavior and expectations of others </a:t>
            </a:r>
            <a:endParaRPr lang="en-US" dirty="0" smtClean="0"/>
          </a:p>
          <a:p>
            <a:endParaRPr lang="en-US" dirty="0" smtClean="0"/>
          </a:p>
          <a:p>
            <a:r>
              <a:rPr lang="en-US" dirty="0" smtClean="0"/>
              <a:t>Examples:</a:t>
            </a:r>
          </a:p>
          <a:p>
            <a:pPr lvl="1"/>
            <a:r>
              <a:rPr lang="en-US" dirty="0" smtClean="0"/>
              <a:t>Saying the pledge of allegiance when you don’t really care about it but don’t want others to think you are unpatriotic</a:t>
            </a:r>
          </a:p>
          <a:p>
            <a:pPr lvl="1"/>
            <a:r>
              <a:rPr lang="en-US" dirty="0" smtClean="0"/>
              <a:t>Drinking because your friends pressure you to or you want to fit in with a certain </a:t>
            </a:r>
            <a:r>
              <a:rPr lang="en-US" dirty="0" smtClean="0"/>
              <a:t>crowd</a:t>
            </a:r>
          </a:p>
          <a:p>
            <a:pPr lvl="1"/>
            <a:endParaRPr lang="en-US" dirty="0" smtClean="0"/>
          </a:p>
          <a:p>
            <a:r>
              <a:rPr lang="en-US" i="1" dirty="0" smtClean="0"/>
              <a:t>What are the pros and cons of conformity?</a:t>
            </a:r>
            <a:endParaRPr lang="en-US" i="1"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Exchange</a:t>
            </a:r>
            <a:endParaRPr lang="en-US" b="1" dirty="0"/>
          </a:p>
        </p:txBody>
      </p:sp>
      <p:sp>
        <p:nvSpPr>
          <p:cNvPr id="3" name="Content Placeholder 2"/>
          <p:cNvSpPr>
            <a:spLocks noGrp="1"/>
          </p:cNvSpPr>
          <p:nvPr>
            <p:ph idx="1"/>
          </p:nvPr>
        </p:nvSpPr>
        <p:spPr>
          <a:xfrm>
            <a:off x="457200" y="1524000"/>
            <a:ext cx="8229600" cy="5257800"/>
          </a:xfrm>
        </p:spPr>
        <p:txBody>
          <a:bodyPr>
            <a:normAutofit fontScale="85000" lnSpcReduction="20000"/>
          </a:bodyPr>
          <a:lstStyle/>
          <a:p>
            <a:r>
              <a:rPr lang="en-US" dirty="0" smtClean="0"/>
              <a:t>Interaction based on give and take, shared values and trust, with informal rules</a:t>
            </a:r>
          </a:p>
          <a:p>
            <a:pPr lvl="1"/>
            <a:r>
              <a:rPr lang="en-US" dirty="0" smtClean="0"/>
              <a:t>Ex. Greetings, taking turns in conversation, making and keeping </a:t>
            </a:r>
            <a:r>
              <a:rPr lang="en-US" dirty="0" smtClean="0"/>
              <a:t>dates</a:t>
            </a:r>
          </a:p>
          <a:p>
            <a:pPr lvl="1"/>
            <a:endParaRPr lang="en-US" dirty="0" smtClean="0"/>
          </a:p>
          <a:p>
            <a:r>
              <a:rPr lang="en-US" dirty="0" smtClean="0"/>
              <a:t>One person voluntarily does something </a:t>
            </a:r>
            <a:r>
              <a:rPr lang="en-US" dirty="0" smtClean="0"/>
              <a:t>for </a:t>
            </a:r>
            <a:br>
              <a:rPr lang="en-US" dirty="0" smtClean="0"/>
            </a:br>
            <a:r>
              <a:rPr lang="en-US" dirty="0" smtClean="0"/>
              <a:t>another</a:t>
            </a:r>
            <a:r>
              <a:rPr lang="en-US" dirty="0" smtClean="0"/>
              <a:t>, expecting a reward in </a:t>
            </a:r>
            <a:r>
              <a:rPr lang="en-US" dirty="0" smtClean="0"/>
              <a:t>return out of </a:t>
            </a:r>
            <a:br>
              <a:rPr lang="en-US" dirty="0" smtClean="0"/>
            </a:br>
            <a:r>
              <a:rPr lang="en-US" dirty="0" smtClean="0"/>
              <a:t>obligation </a:t>
            </a:r>
            <a:r>
              <a:rPr lang="en-US" dirty="0" smtClean="0"/>
              <a:t>based </a:t>
            </a:r>
            <a:r>
              <a:rPr lang="en-US" dirty="0" smtClean="0"/>
              <a:t>on the norm </a:t>
            </a:r>
            <a:r>
              <a:rPr lang="en-US" dirty="0" smtClean="0"/>
              <a:t>of reciprocity</a:t>
            </a:r>
          </a:p>
          <a:p>
            <a:pPr lvl="1"/>
            <a:r>
              <a:rPr lang="en-US" dirty="0" smtClean="0"/>
              <a:t>Ex. Gift-giving, </a:t>
            </a:r>
            <a:r>
              <a:rPr lang="en-US" dirty="0" smtClean="0"/>
              <a:t>doing a favor, compliments</a:t>
            </a:r>
          </a:p>
          <a:p>
            <a:pPr lvl="1"/>
            <a:endParaRPr lang="en-US" dirty="0" smtClean="0"/>
          </a:p>
          <a:p>
            <a:r>
              <a:rPr lang="en-US" dirty="0" smtClean="0"/>
              <a:t>Exchange theory: Everything we do, even what </a:t>
            </a:r>
            <a:br>
              <a:rPr lang="en-US" dirty="0" smtClean="0"/>
            </a:br>
            <a:r>
              <a:rPr lang="en-US" dirty="0" smtClean="0"/>
              <a:t>may appear to be selfless, is for some return </a:t>
            </a:r>
          </a:p>
          <a:p>
            <a:pPr lvl="1"/>
            <a:r>
              <a:rPr lang="en-US" dirty="0" smtClean="0"/>
              <a:t>Ex. Charity = respect, reward in afterlife, etc.</a:t>
            </a:r>
          </a:p>
          <a:p>
            <a:pPr lvl="1"/>
            <a:r>
              <a:rPr lang="en-US" i="1" dirty="0" smtClean="0"/>
              <a:t>Do you agree?</a:t>
            </a:r>
            <a:endParaRPr lang="en-US" i="1" dirty="0" smtClean="0"/>
          </a:p>
          <a:p>
            <a:endParaRPr lang="en-US" dirty="0"/>
          </a:p>
        </p:txBody>
      </p:sp>
      <p:pic>
        <p:nvPicPr>
          <p:cNvPr id="13314" name="Picture 2" descr="http://imagelib4.circleofmoms.com/live_photo16733556"/>
          <p:cNvPicPr>
            <a:picLocks noChangeAspect="1" noChangeArrowheads="1"/>
          </p:cNvPicPr>
          <p:nvPr/>
        </p:nvPicPr>
        <p:blipFill>
          <a:blip r:embed="rId2" cstate="print"/>
          <a:srcRect t="6499" b="4870"/>
          <a:stretch>
            <a:fillRect/>
          </a:stretch>
        </p:blipFill>
        <p:spPr bwMode="auto">
          <a:xfrm>
            <a:off x="7315200" y="3200400"/>
            <a:ext cx="1828800" cy="15276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greatergood.berkeley.edu/images/uploads/CooperativeLearning-Sean_Locke-lowrez.jpg"/>
          <p:cNvPicPr>
            <a:picLocks noChangeAspect="1" noChangeArrowheads="1"/>
          </p:cNvPicPr>
          <p:nvPr/>
        </p:nvPicPr>
        <p:blipFill>
          <a:blip r:embed="rId2" cstate="print">
            <a:lum bright="52000" contrast="-70000"/>
          </a:blip>
          <a:srcRect l="4500" r="5500"/>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b="1" dirty="0" smtClean="0"/>
              <a:t>Cooperation</a:t>
            </a:r>
            <a:endParaRPr lang="en-US" b="1" dirty="0"/>
          </a:p>
        </p:txBody>
      </p:sp>
      <p:sp>
        <p:nvSpPr>
          <p:cNvPr id="3" name="Content Placeholder 2"/>
          <p:cNvSpPr>
            <a:spLocks noGrp="1"/>
          </p:cNvSpPr>
          <p:nvPr>
            <p:ph idx="1"/>
          </p:nvPr>
        </p:nvSpPr>
        <p:spPr>
          <a:xfrm>
            <a:off x="457200" y="1447800"/>
            <a:ext cx="8229600" cy="5257800"/>
          </a:xfrm>
        </p:spPr>
        <p:txBody>
          <a:bodyPr>
            <a:normAutofit fontScale="77500" lnSpcReduction="20000"/>
          </a:bodyPr>
          <a:lstStyle/>
          <a:p>
            <a:r>
              <a:rPr lang="en-US" dirty="0" smtClean="0"/>
              <a:t>Individuals or groups combine their efforts and resources to reach a shared goal</a:t>
            </a:r>
          </a:p>
          <a:p>
            <a:pPr lvl="1"/>
            <a:r>
              <a:rPr lang="en-US" dirty="0" smtClean="0"/>
              <a:t>Ex. </a:t>
            </a:r>
            <a:r>
              <a:rPr lang="en-US" dirty="0" smtClean="0"/>
              <a:t>Raising money </a:t>
            </a:r>
            <a:r>
              <a:rPr lang="en-US" dirty="0" smtClean="0"/>
              <a:t>for </a:t>
            </a:r>
            <a:r>
              <a:rPr lang="en-US" dirty="0" smtClean="0"/>
              <a:t>charity</a:t>
            </a:r>
            <a:r>
              <a:rPr lang="en-US" dirty="0" smtClean="0"/>
              <a:t>, </a:t>
            </a:r>
            <a:r>
              <a:rPr lang="en-US" dirty="0" smtClean="0"/>
              <a:t>a</a:t>
            </a:r>
            <a:r>
              <a:rPr lang="en-US" dirty="0" smtClean="0"/>
              <a:t>greeing </a:t>
            </a:r>
            <a:r>
              <a:rPr lang="en-US" dirty="0" smtClean="0"/>
              <a:t>on </a:t>
            </a:r>
            <a:r>
              <a:rPr lang="en-US" dirty="0" smtClean="0"/>
              <a:t>rules </a:t>
            </a:r>
            <a:r>
              <a:rPr lang="en-US" dirty="0" smtClean="0"/>
              <a:t>to a game, </a:t>
            </a:r>
            <a:r>
              <a:rPr lang="en-US" dirty="0" smtClean="0"/>
              <a:t>o</a:t>
            </a:r>
            <a:r>
              <a:rPr lang="en-US" dirty="0" smtClean="0"/>
              <a:t>rganizing </a:t>
            </a:r>
            <a:r>
              <a:rPr lang="en-US" dirty="0" smtClean="0"/>
              <a:t>a food rationing system</a:t>
            </a:r>
          </a:p>
          <a:p>
            <a:pPr lvl="1"/>
            <a:endParaRPr lang="en-US" dirty="0" smtClean="0"/>
          </a:p>
          <a:p>
            <a:r>
              <a:rPr lang="en-US" dirty="0" smtClean="0"/>
              <a:t>Cooperation may include friendly competition to motivate members to work harder for the group </a:t>
            </a:r>
          </a:p>
          <a:p>
            <a:pPr lvl="1"/>
            <a:r>
              <a:rPr lang="en-US" dirty="0" smtClean="0"/>
              <a:t>Ex. Co-workers competing for employee of the month in order to improve customer service, which will increase sales profits and salaries for </a:t>
            </a:r>
            <a:r>
              <a:rPr lang="en-US" dirty="0" smtClean="0"/>
              <a:t>all</a:t>
            </a:r>
          </a:p>
          <a:p>
            <a:pPr lvl="1"/>
            <a:endParaRPr lang="en-US" dirty="0" smtClean="0"/>
          </a:p>
          <a:p>
            <a:r>
              <a:rPr lang="en-US" i="1" dirty="0" smtClean="0"/>
              <a:t>How does cooperation differ from exchange</a:t>
            </a:r>
            <a:r>
              <a:rPr lang="en-US" i="1" dirty="0" smtClean="0"/>
              <a:t>?</a:t>
            </a:r>
          </a:p>
          <a:p>
            <a:pPr lvl="1"/>
            <a:r>
              <a:rPr lang="en-US" dirty="0" smtClean="0"/>
              <a:t>Exchange: you offer to </a:t>
            </a:r>
            <a:r>
              <a:rPr lang="en-US" dirty="0" smtClean="0"/>
              <a:t>do your sister’s chores for her </a:t>
            </a:r>
            <a:r>
              <a:rPr lang="en-US" dirty="0" smtClean="0"/>
              <a:t>so she will let you borrow her favorite jeans</a:t>
            </a:r>
          </a:p>
          <a:p>
            <a:pPr lvl="1"/>
            <a:r>
              <a:rPr lang="en-US" dirty="0" smtClean="0"/>
              <a:t>Cooperation: you </a:t>
            </a:r>
            <a:r>
              <a:rPr lang="en-US" dirty="0" smtClean="0"/>
              <a:t>help your sister rake the yard because you can’t leave together to go to the movies until it is done</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Competition</a:t>
            </a:r>
            <a:endParaRPr lang="en-US" b="1" dirty="0"/>
          </a:p>
        </p:txBody>
      </p:sp>
      <p:sp>
        <p:nvSpPr>
          <p:cNvPr id="3" name="Content Placeholder 2"/>
          <p:cNvSpPr>
            <a:spLocks noGrp="1"/>
          </p:cNvSpPr>
          <p:nvPr>
            <p:ph idx="1"/>
          </p:nvPr>
        </p:nvSpPr>
        <p:spPr>
          <a:xfrm>
            <a:off x="457200" y="1600200"/>
            <a:ext cx="8229600" cy="4800600"/>
          </a:xfrm>
        </p:spPr>
        <p:txBody>
          <a:bodyPr>
            <a:normAutofit fontScale="77500" lnSpcReduction="20000"/>
          </a:bodyPr>
          <a:lstStyle/>
          <a:p>
            <a:r>
              <a:rPr lang="en-US" dirty="0" smtClean="0"/>
              <a:t>Individuals or groups oppose each other </a:t>
            </a:r>
            <a:r>
              <a:rPr lang="en-US" dirty="0" smtClean="0"/>
              <a:t/>
            </a:r>
            <a:br>
              <a:rPr lang="en-US" dirty="0" smtClean="0"/>
            </a:br>
            <a:r>
              <a:rPr lang="en-US" dirty="0" smtClean="0"/>
              <a:t>to reach </a:t>
            </a:r>
            <a:r>
              <a:rPr lang="en-US" dirty="0" smtClean="0"/>
              <a:t>a goal that only one can achieve, </a:t>
            </a:r>
            <a:r>
              <a:rPr lang="en-US" dirty="0" smtClean="0"/>
              <a:t/>
            </a:r>
            <a:br>
              <a:rPr lang="en-US" dirty="0" smtClean="0"/>
            </a:br>
            <a:r>
              <a:rPr lang="en-US" dirty="0" smtClean="0"/>
              <a:t>with rules </a:t>
            </a:r>
            <a:r>
              <a:rPr lang="en-US" dirty="0" smtClean="0"/>
              <a:t>agreed to in advance</a:t>
            </a:r>
          </a:p>
          <a:p>
            <a:pPr lvl="1"/>
            <a:r>
              <a:rPr lang="en-US" dirty="0" smtClean="0"/>
              <a:t>Ex. Sporting events, college admissions, elections</a:t>
            </a:r>
          </a:p>
          <a:p>
            <a:pPr lvl="1"/>
            <a:endParaRPr lang="en-US" dirty="0" smtClean="0"/>
          </a:p>
          <a:p>
            <a:r>
              <a:rPr lang="en-US" i="1" dirty="0" smtClean="0"/>
              <a:t>Review: How do </a:t>
            </a:r>
            <a:r>
              <a:rPr lang="en-US" i="1" dirty="0" smtClean="0"/>
              <a:t>the Functionalist and </a:t>
            </a:r>
            <a:r>
              <a:rPr lang="en-US" i="1" dirty="0" smtClean="0"/>
              <a:t>Conflict perspectives differ in their views on competition?</a:t>
            </a:r>
          </a:p>
          <a:p>
            <a:endParaRPr lang="en-US" dirty="0" smtClean="0"/>
          </a:p>
          <a:p>
            <a:r>
              <a:rPr lang="en-US" dirty="0" smtClean="0"/>
              <a:t>When it follows accepted rules of conduct, it can be positive to motivate people to perform</a:t>
            </a:r>
          </a:p>
          <a:p>
            <a:pPr lvl="1"/>
            <a:r>
              <a:rPr lang="en-US" dirty="0" smtClean="0"/>
              <a:t>Ex. A scientist discovers a cure in order to win a Nobel prize</a:t>
            </a:r>
          </a:p>
          <a:p>
            <a:pPr lvl="1">
              <a:buNone/>
            </a:pPr>
            <a:endParaRPr lang="en-US" dirty="0" smtClean="0"/>
          </a:p>
          <a:p>
            <a:r>
              <a:rPr lang="en-US" dirty="0" smtClean="0"/>
              <a:t>It can lead to cheating, strained relationships, psychological stress, inequality, and conflict &gt;&gt;</a:t>
            </a:r>
          </a:p>
        </p:txBody>
      </p:sp>
      <p:pic>
        <p:nvPicPr>
          <p:cNvPr id="11268" name="Picture 4" descr="http://sellingtobigcompanies.blogs.com/selling/images/2008/09/15/olympic_medal.jpg"/>
          <p:cNvPicPr>
            <a:picLocks noChangeAspect="1" noChangeArrowheads="1"/>
          </p:cNvPicPr>
          <p:nvPr/>
        </p:nvPicPr>
        <p:blipFill>
          <a:blip r:embed="rId2" cstate="print"/>
          <a:srcRect/>
          <a:stretch>
            <a:fillRect/>
          </a:stretch>
        </p:blipFill>
        <p:spPr bwMode="auto">
          <a:xfrm>
            <a:off x="7000373" y="0"/>
            <a:ext cx="1534027" cy="24003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http://worldwarera.com/images/ww2_propaganda_united_example_big.jpg"/>
          <p:cNvPicPr>
            <a:picLocks noChangeAspect="1" noChangeArrowheads="1"/>
          </p:cNvPicPr>
          <p:nvPr/>
        </p:nvPicPr>
        <p:blipFill>
          <a:blip r:embed="rId2" cstate="print">
            <a:lum bright="70000" contrast="-70000"/>
          </a:blip>
          <a:srcRect t="10000"/>
          <a:stretch>
            <a:fillRect/>
          </a:stretch>
        </p:blipFill>
        <p:spPr bwMode="auto">
          <a:xfrm>
            <a:off x="-1" y="0"/>
            <a:ext cx="9179859" cy="6858000"/>
          </a:xfrm>
          <a:prstGeom prst="rect">
            <a:avLst/>
          </a:prstGeom>
          <a:noFill/>
        </p:spPr>
      </p:pic>
      <p:sp>
        <p:nvSpPr>
          <p:cNvPr id="2" name="Title 1"/>
          <p:cNvSpPr>
            <a:spLocks noGrp="1"/>
          </p:cNvSpPr>
          <p:nvPr>
            <p:ph type="title"/>
          </p:nvPr>
        </p:nvSpPr>
        <p:spPr/>
        <p:txBody>
          <a:bodyPr/>
          <a:lstStyle/>
          <a:p>
            <a:r>
              <a:rPr lang="en-US" b="1" dirty="0" smtClean="0"/>
              <a:t>Conflict</a:t>
            </a:r>
            <a:endParaRPr lang="en-US" b="1" dirty="0"/>
          </a:p>
        </p:txBody>
      </p:sp>
      <p:sp>
        <p:nvSpPr>
          <p:cNvPr id="3" name="Content Placeholder 2"/>
          <p:cNvSpPr>
            <a:spLocks noGrp="1"/>
          </p:cNvSpPr>
          <p:nvPr>
            <p:ph idx="1"/>
          </p:nvPr>
        </p:nvSpPr>
        <p:spPr>
          <a:xfrm>
            <a:off x="457200" y="1524000"/>
            <a:ext cx="8229600" cy="4876800"/>
          </a:xfrm>
        </p:spPr>
        <p:txBody>
          <a:bodyPr>
            <a:normAutofit fontScale="92500"/>
          </a:bodyPr>
          <a:lstStyle/>
          <a:p>
            <a:r>
              <a:rPr lang="en-US" dirty="0" smtClean="0"/>
              <a:t>Individuals or groups work against and harm each other to win a reward</a:t>
            </a:r>
          </a:p>
          <a:p>
            <a:pPr lvl="1"/>
            <a:r>
              <a:rPr lang="en-US" dirty="0" smtClean="0"/>
              <a:t>Ex. Wars, fights, sabotage</a:t>
            </a:r>
          </a:p>
          <a:p>
            <a:pPr lvl="1"/>
            <a:endParaRPr lang="en-US" dirty="0" smtClean="0"/>
          </a:p>
          <a:p>
            <a:r>
              <a:rPr lang="en-US" i="1" dirty="0" smtClean="0"/>
              <a:t>How is conflict different from competition?</a:t>
            </a:r>
          </a:p>
          <a:p>
            <a:pPr lvl="1"/>
            <a:r>
              <a:rPr lang="en-US" dirty="0" smtClean="0"/>
              <a:t>Rules don’t exist or are broken</a:t>
            </a:r>
          </a:p>
          <a:p>
            <a:pPr lvl="2"/>
            <a:r>
              <a:rPr lang="en-US" dirty="0" smtClean="0"/>
              <a:t>Ex. Steroid use, lying on </a:t>
            </a:r>
            <a:r>
              <a:rPr lang="en-US" dirty="0" smtClean="0"/>
              <a:t>application</a:t>
            </a:r>
            <a:endParaRPr lang="en-US" dirty="0" smtClean="0"/>
          </a:p>
          <a:p>
            <a:pPr lvl="1"/>
            <a:r>
              <a:rPr lang="en-US" dirty="0" smtClean="0"/>
              <a:t>Defeating or harming the opponent </a:t>
            </a:r>
            <a:r>
              <a:rPr lang="en-US" dirty="0" smtClean="0"/>
              <a:t>can become just as or more important </a:t>
            </a:r>
            <a:r>
              <a:rPr lang="en-US" dirty="0" smtClean="0"/>
              <a:t>than winning the reward</a:t>
            </a:r>
          </a:p>
          <a:p>
            <a:pPr lvl="2"/>
            <a:r>
              <a:rPr lang="en-US" dirty="0" smtClean="0"/>
              <a:t>Ex</a:t>
            </a:r>
            <a:r>
              <a:rPr lang="en-US" dirty="0" smtClean="0"/>
              <a:t>. </a:t>
            </a:r>
            <a:r>
              <a:rPr lang="en-US" dirty="0" smtClean="0"/>
              <a:t>Smear campaigns, retaliation</a:t>
            </a:r>
            <a:endParaRPr lang="en-US" dirty="0" smtClean="0"/>
          </a:p>
          <a:p>
            <a:pPr lvl="1">
              <a:buNone/>
            </a:pPr>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jjie.org/wp-content/uploads/2012/04/3336handcuffs.jpg"/>
          <p:cNvPicPr>
            <a:picLocks noChangeAspect="1" noChangeArrowheads="1"/>
          </p:cNvPicPr>
          <p:nvPr/>
        </p:nvPicPr>
        <p:blipFill>
          <a:blip r:embed="rId2" cstate="print">
            <a:lum bright="20000" contrast="-20000"/>
          </a:blip>
          <a:srcRect/>
          <a:stretch>
            <a:fillRect/>
          </a:stretch>
        </p:blipFill>
        <p:spPr bwMode="auto">
          <a:xfrm>
            <a:off x="3352800" y="2133600"/>
            <a:ext cx="4686300" cy="3119738"/>
          </a:xfrm>
          <a:prstGeom prst="rect">
            <a:avLst/>
          </a:prstGeom>
          <a:noFill/>
        </p:spPr>
      </p:pic>
      <p:sp>
        <p:nvSpPr>
          <p:cNvPr id="2" name="Title 1"/>
          <p:cNvSpPr>
            <a:spLocks noGrp="1"/>
          </p:cNvSpPr>
          <p:nvPr>
            <p:ph type="title"/>
          </p:nvPr>
        </p:nvSpPr>
        <p:spPr/>
        <p:txBody>
          <a:bodyPr/>
          <a:lstStyle/>
          <a:p>
            <a:r>
              <a:rPr lang="en-US" b="1" dirty="0" smtClean="0"/>
              <a:t>Coercion</a:t>
            </a:r>
            <a:endParaRPr lang="en-US" b="1" dirty="0"/>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r>
              <a:rPr lang="en-US" dirty="0" smtClean="0"/>
              <a:t>Being forced to give into the will of another</a:t>
            </a:r>
          </a:p>
          <a:p>
            <a:pPr lvl="1"/>
            <a:r>
              <a:rPr lang="en-US" dirty="0" smtClean="0"/>
              <a:t>Ex. Prisoners of war being forced to give up information through torture</a:t>
            </a:r>
          </a:p>
          <a:p>
            <a:r>
              <a:rPr lang="en-US" dirty="0" smtClean="0"/>
              <a:t>Can also be through social pressure, not physical force</a:t>
            </a:r>
          </a:p>
          <a:p>
            <a:pPr lvl="1"/>
            <a:r>
              <a:rPr lang="en-US" dirty="0" smtClean="0"/>
              <a:t>Ex. Negative sanctions like ridicule, bullying, punishment, withholding</a:t>
            </a:r>
          </a:p>
          <a:p>
            <a:pPr lvl="1"/>
            <a:endParaRPr lang="en-US" dirty="0" smtClean="0"/>
          </a:p>
          <a:p>
            <a:r>
              <a:rPr lang="en-US" i="1" dirty="0" smtClean="0"/>
              <a:t>How is coercion different than conflict?</a:t>
            </a:r>
          </a:p>
          <a:p>
            <a:pPr lvl="1"/>
            <a:r>
              <a:rPr lang="en-US" dirty="0" smtClean="0"/>
              <a:t>Coercion is achieved by a significant imbalance in power of one over the other</a:t>
            </a:r>
          </a:p>
          <a:p>
            <a:pPr lvl="2"/>
            <a:r>
              <a:rPr lang="en-US" dirty="0" smtClean="0"/>
              <a:t>Ex. Government – citizen, Boss – worker, Stronger – weaker</a:t>
            </a:r>
          </a:p>
          <a:p>
            <a:pPr lvl="1"/>
            <a:r>
              <a:rPr lang="en-US" dirty="0" smtClean="0"/>
              <a:t>Will often go hand-in-hand, one can lead to the other</a:t>
            </a:r>
          </a:p>
          <a:p>
            <a:pPr lvl="2"/>
            <a:r>
              <a:rPr lang="en-US" dirty="0" smtClean="0"/>
              <a:t>Ex. An oppressive regime causes a civil war, sabotage includes blackmail, the loser is forced to pay reparations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http://www.csmonitor.com/var/ezflow_site/storage/images/media/content/2012/0611-tax-wars/12805317-1-eng-US/0611-tax-wars_full_600.jpg"/>
          <p:cNvPicPr>
            <a:picLocks noChangeAspect="1" noChangeArrowheads="1"/>
          </p:cNvPicPr>
          <p:nvPr/>
        </p:nvPicPr>
        <p:blipFill>
          <a:blip r:embed="rId2" cstate="print">
            <a:lum bright="59000" contrast="-59000"/>
          </a:blip>
          <a:srcRect l="3704" r="7407"/>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b="1" dirty="0" smtClean="0"/>
              <a:t>Accommodation</a:t>
            </a:r>
            <a:endParaRPr lang="en-US" b="1"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Parties compromise in order to share resources, settle a dispute, or resolve conflict</a:t>
            </a:r>
          </a:p>
          <a:p>
            <a:pPr lvl="1"/>
            <a:r>
              <a:rPr lang="en-US" dirty="0" smtClean="0"/>
              <a:t>Ex. Cease-fire to end a stalemate, labor-management negotiations, mediation to finalize a divorce settlement</a:t>
            </a:r>
          </a:p>
          <a:p>
            <a:r>
              <a:rPr lang="en-US" dirty="0" smtClean="0"/>
              <a:t>On </a:t>
            </a:r>
            <a:r>
              <a:rPr lang="en-US" dirty="0" smtClean="0"/>
              <a:t>a continuum, it is in between:</a:t>
            </a:r>
          </a:p>
          <a:p>
            <a:pPr lvl="1"/>
            <a:r>
              <a:rPr lang="en-US" dirty="0" smtClean="0"/>
              <a:t>Conformity, exchange, or cooperation</a:t>
            </a:r>
          </a:p>
          <a:p>
            <a:pPr lvl="1"/>
            <a:r>
              <a:rPr lang="en-US" dirty="0" smtClean="0"/>
              <a:t>Competition, conflict, or coercion</a:t>
            </a:r>
          </a:p>
          <a:p>
            <a:pPr lvl="1"/>
            <a:r>
              <a:rPr lang="en-US" i="1" dirty="0" smtClean="0"/>
              <a:t>What </a:t>
            </a:r>
            <a:r>
              <a:rPr lang="en-US" i="1" dirty="0" smtClean="0"/>
              <a:t>would the continuum represent?</a:t>
            </a:r>
          </a:p>
          <a:p>
            <a:pPr lvl="1">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1587</TotalTime>
  <Words>1254</Words>
  <Application>Microsoft Office PowerPoint</Application>
  <PresentationFormat>On-screen Show (4:3)</PresentationFormat>
  <Paragraphs>114</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Unit 6 – Interaction</vt:lpstr>
      <vt:lpstr>Interaction</vt:lpstr>
      <vt:lpstr>Conformity</vt:lpstr>
      <vt:lpstr>Exchange</vt:lpstr>
      <vt:lpstr>Cooperation</vt:lpstr>
      <vt:lpstr>Competition</vt:lpstr>
      <vt:lpstr>Conflict</vt:lpstr>
      <vt:lpstr>Coercion</vt:lpstr>
      <vt:lpstr>Accommodation</vt:lpstr>
      <vt:lpstr>Comparison</vt:lpstr>
      <vt:lpstr>Dramaturgy</vt:lpstr>
      <vt:lpstr>Slide 12</vt:lpstr>
      <vt:lpstr>Slide 13</vt:lpstr>
      <vt:lpstr>Slide 14</vt:lpstr>
      <vt:lpstr>Evaluation</vt:lpstr>
    </vt:vector>
  </TitlesOfParts>
  <Company>Wake County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Wake County Public Schools</dc:creator>
  <cp:lastModifiedBy>nmosley</cp:lastModifiedBy>
  <cp:revision>109</cp:revision>
  <dcterms:created xsi:type="dcterms:W3CDTF">2012-07-15T18:13:19Z</dcterms:created>
  <dcterms:modified xsi:type="dcterms:W3CDTF">2012-10-08T00:27:57Z</dcterms:modified>
</cp:coreProperties>
</file>