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 varScale="1">
        <p:scale>
          <a:sx n="71" d="100"/>
          <a:sy n="71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6E47-6060-443A-8DC9-35143634855E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1242-1C93-4F7C-A2A0-C82659C4A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1"/>
            <a:ext cx="91440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Unit 6 – Legal Process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081748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Objective 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Compare different law enforcement agencies, courts, and trials at the federal and state levels.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u="sng" dirty="0" smtClean="0"/>
              <a:t>Objective 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Evaluate the degree to which due process has been protected by Supreme Court decisions.</a:t>
            </a:r>
            <a:endParaRPr lang="en-US" sz="2000" dirty="0"/>
          </a:p>
        </p:txBody>
      </p:sp>
      <p:pic>
        <p:nvPicPr>
          <p:cNvPr id="6" name="Picture 5" descr="legal process.jpg"/>
          <p:cNvPicPr>
            <a:picLocks noChangeAspect="1"/>
          </p:cNvPicPr>
          <p:nvPr/>
        </p:nvPicPr>
        <p:blipFill>
          <a:blip r:embed="rId2" cstate="print"/>
          <a:srcRect l="11628" t="6061" r="11628"/>
          <a:stretch>
            <a:fillRect/>
          </a:stretch>
        </p:blipFill>
        <p:spPr>
          <a:xfrm>
            <a:off x="762000" y="1920583"/>
            <a:ext cx="4038600" cy="3832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a.abcnews.go.com/images/US/ht_hayes_sketch_101108_main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-1"/>
            <a:ext cx="9220200" cy="69207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Criminal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Arrest</a:t>
            </a:r>
          </a:p>
          <a:p>
            <a:pPr lvl="1"/>
            <a:r>
              <a:rPr lang="en-US" sz="2200" dirty="0" smtClean="0"/>
              <a:t>Proper warrants</a:t>
            </a:r>
          </a:p>
          <a:p>
            <a:pPr lvl="1"/>
            <a:r>
              <a:rPr lang="en-US" sz="2200" dirty="0" smtClean="0"/>
              <a:t>Miranda warning</a:t>
            </a:r>
          </a:p>
          <a:p>
            <a:pPr lvl="1"/>
            <a:r>
              <a:rPr lang="en-US" sz="2200" dirty="0" smtClean="0"/>
              <a:t>Access to lawyer</a:t>
            </a:r>
            <a:br>
              <a:rPr lang="en-US" sz="2200" dirty="0" smtClean="0"/>
            </a:br>
            <a:endParaRPr lang="en-US" sz="2800" dirty="0" smtClean="0"/>
          </a:p>
          <a:p>
            <a:r>
              <a:rPr lang="en-US" sz="2800" dirty="0" smtClean="0"/>
              <a:t>Pre-trial</a:t>
            </a:r>
          </a:p>
          <a:p>
            <a:pPr lvl="1"/>
            <a:r>
              <a:rPr lang="en-US" sz="2400" dirty="0" smtClean="0"/>
              <a:t>Preliminary hearing</a:t>
            </a:r>
          </a:p>
          <a:p>
            <a:pPr lvl="2"/>
            <a:r>
              <a:rPr lang="en-US" sz="2000" dirty="0" smtClean="0"/>
              <a:t>Charges, bail set</a:t>
            </a:r>
          </a:p>
          <a:p>
            <a:pPr lvl="2"/>
            <a:r>
              <a:rPr lang="en-US" sz="2000" dirty="0" smtClean="0"/>
              <a:t>Grand jury indictment in felony cases</a:t>
            </a:r>
          </a:p>
          <a:p>
            <a:pPr lvl="1"/>
            <a:r>
              <a:rPr lang="en-US" sz="2400" dirty="0" smtClean="0"/>
              <a:t>Arraignment, plea:</a:t>
            </a:r>
          </a:p>
          <a:p>
            <a:pPr lvl="2"/>
            <a:r>
              <a:rPr lang="en-US" sz="2000" dirty="0" smtClean="0"/>
              <a:t>Guilty, No Contest, or Plea Bargain: no trial</a:t>
            </a:r>
          </a:p>
          <a:p>
            <a:pPr lvl="3"/>
            <a:r>
              <a:rPr lang="en-US" sz="1600" i="1" dirty="0" smtClean="0"/>
              <a:t>What are the pros/cons of plea bargaining?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Trial</a:t>
            </a:r>
          </a:p>
          <a:p>
            <a:pPr lvl="1"/>
            <a:r>
              <a:rPr lang="en-US" dirty="0" smtClean="0"/>
              <a:t>Jury selection (</a:t>
            </a:r>
            <a:r>
              <a:rPr lang="en-US" dirty="0" err="1" smtClean="0"/>
              <a:t>voir</a:t>
            </a:r>
            <a:r>
              <a:rPr lang="en-US" dirty="0" smtClean="0"/>
              <a:t> dire)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Evidence and testimony, cross-examination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Jury deliberation and verdict</a:t>
            </a:r>
          </a:p>
          <a:p>
            <a:pPr lvl="2"/>
            <a:r>
              <a:rPr lang="en-US" dirty="0" smtClean="0"/>
              <a:t>Acquit: cannot be retried (double jeopardy)</a:t>
            </a:r>
          </a:p>
          <a:p>
            <a:pPr lvl="2"/>
            <a:r>
              <a:rPr lang="en-US" dirty="0" smtClean="0"/>
              <a:t>Hung jury: Retrial or prosecution drops charges</a:t>
            </a:r>
          </a:p>
          <a:p>
            <a:pPr lvl="2"/>
            <a:r>
              <a:rPr lang="en-US" dirty="0" smtClean="0"/>
              <a:t>Guilt: beyond all reasonable doubt</a:t>
            </a:r>
          </a:p>
          <a:p>
            <a:pPr lvl="3"/>
            <a:r>
              <a:rPr lang="en-US" dirty="0" smtClean="0"/>
              <a:t>Sentencing by judge</a:t>
            </a:r>
          </a:p>
          <a:p>
            <a:pPr lvl="3"/>
            <a:r>
              <a:rPr lang="en-US" dirty="0" smtClean="0"/>
              <a:t>Can appeal</a:t>
            </a:r>
          </a:p>
          <a:p>
            <a:pPr lvl="3"/>
            <a:r>
              <a:rPr lang="en-US" dirty="0" smtClean="0"/>
              <a:t>Possibility of parole?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horelinerecordsmanagement.com/Portals/85764/images/iStock_000011344147XSmal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889700"/>
            <a:ext cx="1981200" cy="29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4038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Complaint</a:t>
            </a:r>
          </a:p>
          <a:p>
            <a:pPr lvl="1"/>
            <a:r>
              <a:rPr lang="en-US" dirty="0" smtClean="0"/>
              <a:t>Plaintiff files lawsuit</a:t>
            </a:r>
          </a:p>
          <a:p>
            <a:pPr lvl="1"/>
            <a:r>
              <a:rPr lang="en-US" dirty="0" smtClean="0"/>
              <a:t>Defendant summoned</a:t>
            </a:r>
          </a:p>
          <a:p>
            <a:pPr lvl="2"/>
            <a:r>
              <a:rPr lang="en-US" dirty="0" smtClean="0"/>
              <a:t>Pleadings, counter-suit?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Pre-trial</a:t>
            </a:r>
          </a:p>
          <a:p>
            <a:pPr lvl="1"/>
            <a:r>
              <a:rPr lang="en-US" dirty="0" smtClean="0"/>
              <a:t>Discovery</a:t>
            </a:r>
          </a:p>
          <a:p>
            <a:pPr lvl="2"/>
            <a:r>
              <a:rPr lang="en-US" dirty="0" smtClean="0"/>
              <a:t>All evidence and witnesses shared on both sides</a:t>
            </a:r>
          </a:p>
          <a:p>
            <a:pPr lvl="1"/>
            <a:r>
              <a:rPr lang="en-US" dirty="0" smtClean="0"/>
              <a:t>Conference</a:t>
            </a:r>
          </a:p>
          <a:p>
            <a:pPr lvl="2"/>
            <a:r>
              <a:rPr lang="en-US" dirty="0" smtClean="0"/>
              <a:t>Most end before trial</a:t>
            </a:r>
          </a:p>
          <a:p>
            <a:pPr lvl="3"/>
            <a:r>
              <a:rPr lang="en-US" dirty="0" smtClean="0"/>
              <a:t>Lawsuit dropped</a:t>
            </a:r>
          </a:p>
          <a:p>
            <a:pPr lvl="3"/>
            <a:r>
              <a:rPr lang="en-US" dirty="0" smtClean="0"/>
              <a:t>Settle out of court</a:t>
            </a:r>
          </a:p>
          <a:p>
            <a:pPr lvl="3"/>
            <a:r>
              <a:rPr lang="en-US" dirty="0" smtClean="0"/>
              <a:t>Mediation</a:t>
            </a:r>
          </a:p>
          <a:p>
            <a:pPr lvl="3"/>
            <a:r>
              <a:rPr lang="en-US" dirty="0" smtClean="0"/>
              <a:t>Arbitration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Trial</a:t>
            </a:r>
          </a:p>
          <a:p>
            <a:pPr lvl="1"/>
            <a:r>
              <a:rPr lang="en-US" dirty="0" smtClean="0"/>
              <a:t>Jury may be requested</a:t>
            </a:r>
          </a:p>
          <a:p>
            <a:pPr lvl="1"/>
            <a:r>
              <a:rPr lang="en-US" dirty="0" smtClean="0"/>
              <a:t>Evidence and testimony, cross-examination</a:t>
            </a:r>
          </a:p>
          <a:p>
            <a:pPr lvl="1"/>
            <a:r>
              <a:rPr lang="en-US" dirty="0" smtClean="0"/>
              <a:t>Decision</a:t>
            </a:r>
          </a:p>
          <a:p>
            <a:pPr lvl="2"/>
            <a:r>
              <a:rPr lang="en-US" dirty="0" smtClean="0"/>
              <a:t>Plaintiff wins: produced a “preponderance of evidence” that defendant caused harm</a:t>
            </a:r>
          </a:p>
          <a:p>
            <a:pPr lvl="3"/>
            <a:r>
              <a:rPr lang="en-US" dirty="0" smtClean="0"/>
              <a:t>Remedy set: Monetary compensation, injunction issued, rights restored</a:t>
            </a:r>
          </a:p>
          <a:p>
            <a:pPr lvl="2"/>
            <a:r>
              <a:rPr lang="en-US" dirty="0" smtClean="0"/>
              <a:t>Defendant wins: court costs paid by plaintiff</a:t>
            </a:r>
          </a:p>
          <a:p>
            <a:pPr lvl="1"/>
            <a:r>
              <a:rPr lang="en-US" dirty="0" smtClean="0"/>
              <a:t>Appeal</a:t>
            </a:r>
          </a:p>
          <a:p>
            <a:pPr lvl="2"/>
            <a:r>
              <a:rPr lang="en-US" dirty="0" smtClean="0"/>
              <a:t>Either side can appeal for reversal or different remedy</a:t>
            </a:r>
          </a:p>
        </p:txBody>
      </p:sp>
      <p:pic>
        <p:nvPicPr>
          <p:cNvPr id="4102" name="Picture 6" descr="http://www.dreamstime.com/writing-a-check-thumb5838488.jpg"/>
          <p:cNvPicPr>
            <a:picLocks noChangeAspect="1" noChangeArrowheads="1"/>
          </p:cNvPicPr>
          <p:nvPr/>
        </p:nvPicPr>
        <p:blipFill>
          <a:blip r:embed="rId3" cstate="print"/>
          <a:srcRect b="10526"/>
          <a:stretch>
            <a:fillRect/>
          </a:stretch>
        </p:blipFill>
        <p:spPr bwMode="auto">
          <a:xfrm>
            <a:off x="6629399" y="0"/>
            <a:ext cx="2514601" cy="1648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Punishment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en-US" i="1" dirty="0" smtClean="0"/>
              <a:t>Why do criminals receive different punishments? </a:t>
            </a:r>
            <a:br>
              <a:rPr lang="en-US" i="1" dirty="0" smtClean="0"/>
            </a:br>
            <a:endParaRPr lang="en-US" i="1" dirty="0" smtClean="0"/>
          </a:p>
          <a:p>
            <a:pPr marL="0">
              <a:buNone/>
            </a:pPr>
            <a:r>
              <a:rPr lang="en-US" i="1" dirty="0" smtClean="0"/>
              <a:t>What purposes do they serve – punishment, safety, retaliation, deterrence, rehabilitation, etc.?</a:t>
            </a:r>
          </a:p>
          <a:p>
            <a:pPr lvl="1"/>
            <a:r>
              <a:rPr lang="en-US" dirty="0" smtClean="0"/>
              <a:t>Warning, Fine, Community Service, or Probation?</a:t>
            </a:r>
          </a:p>
          <a:p>
            <a:pPr lvl="1"/>
            <a:r>
              <a:rPr lang="en-US" dirty="0" smtClean="0"/>
              <a:t>Incarceration or Institutionalization? </a:t>
            </a:r>
          </a:p>
          <a:p>
            <a:pPr lvl="1"/>
            <a:r>
              <a:rPr lang="en-US" dirty="0" smtClean="0"/>
              <a:t>Minimum or Maximum security prison?</a:t>
            </a:r>
          </a:p>
          <a:p>
            <a:pPr lvl="1"/>
            <a:r>
              <a:rPr lang="en-US" dirty="0" smtClean="0"/>
              <a:t>Prison with or without possibility of parole?</a:t>
            </a:r>
          </a:p>
          <a:p>
            <a:pPr lvl="1"/>
            <a:r>
              <a:rPr lang="en-US" dirty="0" smtClean="0"/>
              <a:t>Life Sentence or Death Penalty?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Civil remedies?</a:t>
            </a:r>
          </a:p>
          <a:p>
            <a:pPr lvl="1"/>
            <a:r>
              <a:rPr lang="en-US" dirty="0" smtClean="0"/>
              <a:t>Compensatory damages</a:t>
            </a:r>
          </a:p>
          <a:p>
            <a:pPr lvl="1"/>
            <a:r>
              <a:rPr lang="en-US" dirty="0" smtClean="0"/>
              <a:t>Punitive damages</a:t>
            </a:r>
          </a:p>
          <a:p>
            <a:pPr lvl="1"/>
            <a:r>
              <a:rPr lang="en-US" dirty="0" smtClean="0"/>
              <a:t>Injunctions</a:t>
            </a:r>
          </a:p>
        </p:txBody>
      </p:sp>
      <p:pic>
        <p:nvPicPr>
          <p:cNvPr id="2049" name="Picture 1" descr="C:\Documents and Settings\nmosley\Local Settings\Temporary Internet Files\Content.IE5\3AQHN61V\MC9003206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0108">
            <a:off x="6157281" y="3557296"/>
            <a:ext cx="2533193" cy="2695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3hEMhzEB7Js/TgFTZYtgwvI/AAAAAAAABPE/wbHB9YT8pe0/s1600/juvieSL0019_500px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1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Juvenile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Civil cases: custody, rights, injury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Criminal cases: Neglect, Delinquency</a:t>
            </a:r>
          </a:p>
          <a:p>
            <a:endParaRPr lang="en-US" dirty="0" smtClean="0"/>
          </a:p>
          <a:p>
            <a:r>
              <a:rPr lang="en-US" dirty="0" smtClean="0"/>
              <a:t>How do they differ from adult cases?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Special courts, officers, and lawyers</a:t>
            </a:r>
          </a:p>
          <a:p>
            <a:pPr lvl="1"/>
            <a:r>
              <a:rPr lang="en-US" dirty="0" smtClean="0"/>
              <a:t>Closed to public, records sealed, no jury</a:t>
            </a:r>
          </a:p>
          <a:p>
            <a:pPr lvl="1"/>
            <a:r>
              <a:rPr lang="en-US" dirty="0" smtClean="0"/>
              <a:t>Can start with a petition by school or parent</a:t>
            </a:r>
          </a:p>
          <a:p>
            <a:pPr lvl="1"/>
            <a:r>
              <a:rPr lang="en-US" dirty="0" smtClean="0"/>
              <a:t>Punishment focused on rehabilitation</a:t>
            </a:r>
          </a:p>
          <a:p>
            <a:pPr lvl="2"/>
            <a:r>
              <a:rPr lang="en-US" dirty="0" smtClean="0"/>
              <a:t>Stern lecture, special school, correctional facility</a:t>
            </a:r>
          </a:p>
          <a:p>
            <a:pPr lvl="1"/>
            <a:r>
              <a:rPr lang="en-US" dirty="0" smtClean="0"/>
              <a:t>If neglect is found, court becomes guardian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zastavki.com/pictures/1920x1200/2009/Independence_Day_Constitution_016620_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4925" r="1493"/>
          <a:stretch>
            <a:fillRect/>
          </a:stretch>
        </p:blipFill>
        <p:spPr bwMode="auto">
          <a:xfrm>
            <a:off x="-27296" y="0"/>
            <a:ext cx="917129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4038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Writ of Habeas corpus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Ex post facto laws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Bills of attainder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Rule of Law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Due process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Equal protection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98637"/>
            <a:ext cx="4038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Double jeopardy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Eminent domain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Self-incrimination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Probable cause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Grand jury indictment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Appeal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762001"/>
          <a:ext cx="8229600" cy="530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362200"/>
                <a:gridCol w="2438400"/>
                <a:gridCol w="1981200"/>
              </a:tblGrid>
              <a:tr h="5333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FEDERAL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LOCAL</a:t>
                      </a:r>
                      <a:endParaRPr lang="en-US" sz="2000" dirty="0"/>
                    </a:p>
                  </a:txBody>
                  <a:tcPr/>
                </a:tc>
              </a:tr>
              <a:tr h="2209800">
                <a:tc>
                  <a:txBody>
                    <a:bodyPr/>
                    <a:lstStyle/>
                    <a:p>
                      <a:r>
                        <a:rPr lang="en-US" dirty="0" smtClean="0"/>
                        <a:t>Courts/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Judicial Officers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U.S. Supreme Court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Circuit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Cts</a:t>
                      </a:r>
                      <a:r>
                        <a:rPr lang="en-US" baseline="0" dirty="0" smtClean="0"/>
                        <a:t> of Appeals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Federal District </a:t>
                      </a:r>
                      <a:r>
                        <a:rPr lang="en-US" baseline="0" dirty="0" err="1" smtClean="0"/>
                        <a:t>Cts</a:t>
                      </a: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U.S. Attorney 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N.C. Supreme</a:t>
                      </a:r>
                      <a:r>
                        <a:rPr lang="en-US" baseline="0" dirty="0" smtClean="0"/>
                        <a:t> Court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Courts of Appeals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Superior Court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District Courts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N.C.</a:t>
                      </a:r>
                      <a:r>
                        <a:rPr lang="en-US" baseline="0" dirty="0" smtClean="0"/>
                        <a:t> Attorney 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District Attorneys</a:t>
                      </a:r>
                      <a:br>
                        <a:rPr lang="en-US" dirty="0" smtClean="0"/>
                      </a:b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Public Defenders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Law Enforcement Agencies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Dept of Justice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 FBI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 Marshals Service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 DEA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 ATF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Homeland Security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Secret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Dept</a:t>
                      </a:r>
                      <a:r>
                        <a:rPr lang="en-US" baseline="0" dirty="0" smtClean="0"/>
                        <a:t> of Public Safety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N.C. Highway Patrol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N.C. National Guard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Dept of Justice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 State Bureau</a:t>
                      </a:r>
                      <a:r>
                        <a:rPr lang="en-US" baseline="0" dirty="0" smtClean="0"/>
                        <a:t> of Investigation (SBI)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Dept of Correction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Wake County Sheriff</a:t>
                      </a:r>
                      <a:r>
                        <a:rPr lang="en-US" baseline="0" dirty="0" smtClean="0"/>
                        <a:t> Department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Raleigh Police Department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C:\Documents and Settings\nmosley\Local Settings\Temporary Internet Files\Content.IE5\1HVT1Y74\MC9004339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1476375" cy="1476375"/>
          </a:xfrm>
          <a:prstGeom prst="rect">
            <a:avLst/>
          </a:prstGeom>
          <a:noFill/>
        </p:spPr>
      </p:pic>
      <p:pic>
        <p:nvPicPr>
          <p:cNvPr id="12291" name="Picture 3" descr="C:\Documents and Settings\nmosley\Local Settings\Temporary Internet Files\Content.IE5\EUHB35VS\MC9004348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1295257" cy="1295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jimmysllama.files.wordpress.com/2013/03/due-process.png"/>
          <p:cNvPicPr>
            <a:picLocks noChangeAspect="1" noChangeArrowheads="1"/>
          </p:cNvPicPr>
          <p:nvPr/>
        </p:nvPicPr>
        <p:blipFill>
          <a:blip r:embed="rId2" cstate="print"/>
          <a:srcRect r="2625"/>
          <a:stretch>
            <a:fillRect/>
          </a:stretch>
        </p:blipFill>
        <p:spPr bwMode="auto">
          <a:xfrm>
            <a:off x="381000" y="2209800"/>
            <a:ext cx="4419600" cy="3962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Due Process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7200" y="1600201"/>
            <a:ext cx="4572000" cy="3429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Procedures that must be followed to protect life, liberty, and property</a:t>
            </a:r>
          </a:p>
          <a:p>
            <a:endParaRPr lang="en-US" dirty="0" smtClean="0"/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Amendment: Federal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Amendment: States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102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Can you resist arrest if due process is being violated?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Exclusionary Rule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4th Amendment – must have probable cause or search warrant to search or seize property</a:t>
            </a:r>
          </a:p>
          <a:p>
            <a:endParaRPr lang="en-US" dirty="0" smtClean="0"/>
          </a:p>
          <a:p>
            <a:r>
              <a:rPr lang="en-US" dirty="0" err="1" smtClean="0"/>
              <a:t>Mapp</a:t>
            </a:r>
            <a:r>
              <a:rPr lang="en-US" dirty="0" smtClean="0"/>
              <a:t> v. Ohio</a:t>
            </a:r>
          </a:p>
          <a:p>
            <a:pPr lvl="1"/>
            <a:r>
              <a:rPr lang="en-US" dirty="0" smtClean="0"/>
              <a:t>Search must be strictly limited </a:t>
            </a:r>
            <a:br>
              <a:rPr lang="en-US" dirty="0" smtClean="0"/>
            </a:br>
            <a:r>
              <a:rPr lang="en-US" dirty="0" smtClean="0"/>
              <a:t>to the terms of the warrant</a:t>
            </a:r>
          </a:p>
          <a:p>
            <a:pPr lvl="1"/>
            <a:r>
              <a:rPr lang="en-US" dirty="0" smtClean="0"/>
              <a:t>Any evidence gained from an</a:t>
            </a:r>
            <a:br>
              <a:rPr lang="en-US" dirty="0" smtClean="0"/>
            </a:br>
            <a:r>
              <a:rPr lang="en-US" dirty="0" smtClean="0"/>
              <a:t>illegal search must be excluded </a:t>
            </a:r>
            <a:br>
              <a:rPr lang="en-US" dirty="0" smtClean="0"/>
            </a:br>
            <a:r>
              <a:rPr lang="en-US" dirty="0" smtClean="0"/>
              <a:t>from the trial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i="1" dirty="0" smtClean="0"/>
              <a:t>Do you think this is fair?</a:t>
            </a:r>
            <a:endParaRPr lang="en-US" i="1" dirty="0"/>
          </a:p>
        </p:txBody>
      </p:sp>
      <p:pic>
        <p:nvPicPr>
          <p:cNvPr id="9224" name="Picture 8" descr="http://letopusa.files.wordpress.com/2010/10/snowwhiteapple1.jpg"/>
          <p:cNvPicPr>
            <a:picLocks noChangeAspect="1" noChangeArrowheads="1"/>
          </p:cNvPicPr>
          <p:nvPr/>
        </p:nvPicPr>
        <p:blipFill>
          <a:blip r:embed="rId2" cstate="print"/>
          <a:srcRect r="7143"/>
          <a:stretch>
            <a:fillRect/>
          </a:stretch>
        </p:blipFill>
        <p:spPr bwMode="auto">
          <a:xfrm>
            <a:off x="5853793" y="3200400"/>
            <a:ext cx="3290207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aynechurch.net/UnerasedHistory/wp-content/uploads/2011/06/MirandaWarn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945" b="5635"/>
          <a:stretch>
            <a:fillRect/>
          </a:stretch>
        </p:blipFill>
        <p:spPr bwMode="auto">
          <a:xfrm>
            <a:off x="457200" y="609600"/>
            <a:ext cx="8458200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Miranda Rights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Miranda v. Arizona: suspects must be informed of rights at time of arrest, before any questioning takes place</a:t>
            </a:r>
          </a:p>
          <a:p>
            <a:endParaRPr lang="en-US" dirty="0" smtClean="0"/>
          </a:p>
          <a:p>
            <a:r>
              <a:rPr lang="en-US" dirty="0" smtClean="0"/>
              <a:t>Rights included in the warning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Amendment: Right to remain silent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Amendment: Right to lawyer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Defense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lnSpcReduction="10000"/>
          </a:bodyPr>
          <a:lstStyle/>
          <a:p>
            <a:r>
              <a:rPr lang="en-US" sz="2400" i="1" dirty="0" smtClean="0"/>
              <a:t>When must the government provide a </a:t>
            </a:r>
            <a:br>
              <a:rPr lang="en-US" sz="2400" i="1" dirty="0" smtClean="0"/>
            </a:br>
            <a:r>
              <a:rPr lang="en-US" sz="2400" i="1" dirty="0" smtClean="0"/>
              <a:t>lawyer for someone accused of a crime?</a:t>
            </a:r>
          </a:p>
          <a:p>
            <a:endParaRPr lang="en-US" dirty="0" smtClean="0"/>
          </a:p>
          <a:p>
            <a:r>
              <a:rPr lang="en-US" dirty="0" smtClean="0"/>
              <a:t>Gideon v. </a:t>
            </a:r>
            <a:r>
              <a:rPr lang="en-US" dirty="0" err="1" smtClean="0"/>
              <a:t>Wainright</a:t>
            </a:r>
            <a:endParaRPr lang="en-US" dirty="0" smtClean="0"/>
          </a:p>
          <a:p>
            <a:pPr lvl="1"/>
            <a:r>
              <a:rPr lang="en-US" dirty="0" smtClean="0"/>
              <a:t>Having a lawyer is essential </a:t>
            </a:r>
            <a:br>
              <a:rPr lang="en-US" dirty="0" smtClean="0"/>
            </a:br>
            <a:r>
              <a:rPr lang="en-US" dirty="0" smtClean="0"/>
              <a:t>to due process</a:t>
            </a:r>
          </a:p>
          <a:p>
            <a:pPr lvl="1"/>
            <a:r>
              <a:rPr lang="en-US" dirty="0" smtClean="0"/>
              <a:t>Public defense must be offered if necessary for any charge that could result </a:t>
            </a:r>
            <a:r>
              <a:rPr lang="en-US" smtClean="0"/>
              <a:t>in </a:t>
            </a:r>
            <a:r>
              <a:rPr lang="en-US" smtClean="0"/>
              <a:t>prison </a:t>
            </a:r>
            <a:r>
              <a:rPr lang="en-US" dirty="0" smtClean="0"/>
              <a:t>time, at the federal or state level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2" name="Picture 4" descr="http://84d1f3.medialib.glogster.com/media/b9/b9935ba353fb081edc06155de0ec9d8bafb31a26914f6bdf9b6d6b679f58b1d4/gideon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81200"/>
            <a:ext cx="2209800" cy="2452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4" name="Picture 6" descr="http://ws.assoc-amazon.com/widgets/q?_encoding=UTF8&amp;ASIN=0679723129&amp;Format=_SL160_&amp;ID=AsinImage&amp;MarketPlace=US&amp;ServiceVersion=20070822&amp;WS=1&amp;tag=concthefutu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4538">
            <a:off x="7309384" y="4200608"/>
            <a:ext cx="990600" cy="152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GQg5k77HmLM/Tj7N1xRLCNI/AAAAAAAAAtk/paWTqqMgHUk/s1600/electric-chair.png"/>
          <p:cNvPicPr>
            <a:picLocks noChangeAspect="1" noChangeArrowheads="1"/>
          </p:cNvPicPr>
          <p:nvPr/>
        </p:nvPicPr>
        <p:blipFill>
          <a:blip r:embed="rId2" cstate="print">
            <a:lum bright="52000" contrast="-54000"/>
          </a:blip>
          <a:srcRect t="826" b="8279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Capital Punishment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 smtClean="0"/>
              <a:t>Do you believe that the death penalty violates the 8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 Amendment as “cruel and unusual punishment”?</a:t>
            </a:r>
          </a:p>
          <a:p>
            <a:endParaRPr lang="en-US" i="1" dirty="0" smtClean="0"/>
          </a:p>
          <a:p>
            <a:r>
              <a:rPr lang="en-US" dirty="0" smtClean="0"/>
              <a:t>Furman v. GA and Gregg v. GA</a:t>
            </a:r>
          </a:p>
          <a:p>
            <a:pPr lvl="1"/>
            <a:r>
              <a:rPr lang="en-US" dirty="0" smtClean="0"/>
              <a:t>Limitations: Cannot be biased or arbitrary, cannot be used for the mentally ill or juveniles</a:t>
            </a:r>
          </a:p>
          <a:p>
            <a:pPr lvl="1"/>
            <a:r>
              <a:rPr lang="en-US" dirty="0" smtClean="0"/>
              <a:t>Used by federal government and many states</a:t>
            </a:r>
          </a:p>
          <a:p>
            <a:pPr lvl="1"/>
            <a:r>
              <a:rPr lang="en-US" dirty="0" smtClean="0"/>
              <a:t>States had to come up with a system to meet constitutional standards </a:t>
            </a:r>
          </a:p>
          <a:p>
            <a:pPr lvl="2"/>
            <a:r>
              <a:rPr lang="en-US" i="1" dirty="0" smtClean="0"/>
              <a:t>In North Carolina?</a:t>
            </a:r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Crimes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Crimes against People vs. Property</a:t>
            </a:r>
          </a:p>
          <a:p>
            <a:pPr lvl="1"/>
            <a:r>
              <a:rPr lang="en-US" dirty="0" smtClean="0"/>
              <a:t>Murder, manslaughter, assault, battery</a:t>
            </a:r>
          </a:p>
          <a:p>
            <a:pPr lvl="1"/>
            <a:r>
              <a:rPr lang="en-US" dirty="0" smtClean="0"/>
              <a:t>Theft, Arson, Vandalism, Trespassing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Felonies vs. Misdemeanors</a:t>
            </a:r>
          </a:p>
          <a:p>
            <a:pPr lvl="1"/>
            <a:r>
              <a:rPr lang="en-US" dirty="0" smtClean="0"/>
              <a:t>More or less than 1 year in prison</a:t>
            </a:r>
          </a:p>
          <a:p>
            <a:pPr lvl="1"/>
            <a:r>
              <a:rPr lang="en-US" dirty="0" smtClean="0"/>
              <a:t>Can vary depending on state and previous record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Federal vs. State</a:t>
            </a:r>
          </a:p>
          <a:p>
            <a:pPr lvl="1"/>
            <a:r>
              <a:rPr lang="en-US" dirty="0" smtClean="0"/>
              <a:t>Federal priorities: Threats to national security like Terrorism or Espionage, Human or Drug Trafficking, Organized crime, Bank robbery,  “White-collar” crimes like fraud, Kidnapping, etc.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Victimless?</a:t>
            </a:r>
          </a:p>
        </p:txBody>
      </p:sp>
      <p:pic>
        <p:nvPicPr>
          <p:cNvPr id="3074" name="Picture 2" descr="C:\Documents and Settings\nmosley\Local Settings\Temporary Internet Files\Content.IE5\3DUJN7CB\MC9002792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71600"/>
            <a:ext cx="1085180" cy="2261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527</Words>
  <Application>Microsoft Office PowerPoint</Application>
  <PresentationFormat>On-screen Show (4:3)</PresentationFormat>
  <Paragraphs>168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Unit 6 – Legal Process</vt:lpstr>
      <vt:lpstr>Review…</vt:lpstr>
      <vt:lpstr>Slide 3</vt:lpstr>
      <vt:lpstr>Due Process</vt:lpstr>
      <vt:lpstr>Exclusionary Rule</vt:lpstr>
      <vt:lpstr>Miranda Rights</vt:lpstr>
      <vt:lpstr>Public Defense</vt:lpstr>
      <vt:lpstr>Capital Punishment</vt:lpstr>
      <vt:lpstr>Types of Crimes</vt:lpstr>
      <vt:lpstr>Criminal Cases</vt:lpstr>
      <vt:lpstr>Civil Cases</vt:lpstr>
      <vt:lpstr>Punishment</vt:lpstr>
      <vt:lpstr>Juvenile Cases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1 - American Government</dc:title>
  <dc:creator>Wake County Public Schools</dc:creator>
  <cp:lastModifiedBy>nmosley</cp:lastModifiedBy>
  <cp:revision>32</cp:revision>
  <dcterms:created xsi:type="dcterms:W3CDTF">2012-07-05T19:13:31Z</dcterms:created>
  <dcterms:modified xsi:type="dcterms:W3CDTF">2013-11-07T15:12:49Z</dcterms:modified>
</cp:coreProperties>
</file>