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9" r:id="rId15"/>
    <p:sldId id="268" r:id="rId16"/>
    <p:sldId id="270" r:id="rId17"/>
    <p:sldId id="271" r:id="rId18"/>
    <p:sldId id="277" r:id="rId19"/>
    <p:sldId id="272" r:id="rId20"/>
    <p:sldId id="274" r:id="rId21"/>
    <p:sldId id="278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E013C-3CA1-4751-B563-60F59D6D4FB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46348-56F1-40BC-8AC7-6E193D4DE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6348-56F1-40BC-8AC7-6E193D4DE9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2E4B-86F8-40B1-A492-A76698923AC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85ABC-9171-4C3F-B4D8-0796DFC03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media.commercialappeal.com/media/img/photos/2010/09/10/11anniversary_t607.jpeg"/>
          <p:cNvPicPr>
            <a:picLocks noChangeAspect="1" noChangeArrowheads="1"/>
          </p:cNvPicPr>
          <p:nvPr/>
        </p:nvPicPr>
        <p:blipFill>
          <a:blip r:embed="rId2" cstate="print"/>
          <a:srcRect r="255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Hopes, New Fears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Unit 9: Carter to Obama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nj.com/star-ledger/photo/2012/07/11316360-standard.jpg"/>
          <p:cNvPicPr>
            <a:picLocks noChangeAspect="1" noChangeArrowheads="1"/>
          </p:cNvPicPr>
          <p:nvPr/>
        </p:nvPicPr>
        <p:blipFill>
          <a:blip r:embed="rId2" cstate="print">
            <a:lum bright="43000" contrast="-62000"/>
          </a:blip>
          <a:srcRect l="5734" r="8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Foreign </a:t>
            </a:r>
            <a:r>
              <a:rPr lang="en-US" b="1" dirty="0"/>
              <a:t>Events and </a:t>
            </a:r>
            <a:r>
              <a:rPr lang="en-US" b="1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Cold War</a:t>
            </a:r>
          </a:p>
          <a:p>
            <a:pPr lvl="1"/>
            <a:r>
              <a:rPr lang="en-US" dirty="0" smtClean="0"/>
              <a:t>1989</a:t>
            </a:r>
            <a:r>
              <a:rPr lang="en-US" dirty="0"/>
              <a:t>: Fall of Berlin Wall, Tiananmen Square</a:t>
            </a:r>
          </a:p>
          <a:p>
            <a:pPr lvl="1"/>
            <a:r>
              <a:rPr lang="en-US" dirty="0"/>
              <a:t>1991: Soviet Union dissolves, Commonwealth of Independent States formed. Other counties in the former Soviet bloc make transitions also</a:t>
            </a:r>
          </a:p>
          <a:p>
            <a:pPr lvl="1"/>
            <a:r>
              <a:rPr lang="en-US" dirty="0"/>
              <a:t>1992-1993: Bush and Russian president Boris Yeltsin declare end to Cold War, sign START II to cut nuclear arsenals by 2/3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thumb/e/e0/DesertStormMap_v2.svg/1500px-DesertStormMap_v2.svg.png"/>
          <p:cNvPicPr>
            <a:picLocks noChangeAspect="1" noChangeArrowheads="1"/>
          </p:cNvPicPr>
          <p:nvPr/>
        </p:nvPicPr>
        <p:blipFill>
          <a:blip r:embed="rId2" cstate="print">
            <a:lum bright="48000" contrast="-65000"/>
          </a:blip>
          <a:srcRect l="3129"/>
          <a:stretch>
            <a:fillRect/>
          </a:stretch>
        </p:blipFill>
        <p:spPr bwMode="auto">
          <a:xfrm>
            <a:off x="0" y="0"/>
            <a:ext cx="943667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Foreign Events and </a:t>
            </a:r>
            <a:r>
              <a:rPr lang="en-US" b="1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pPr lvl="0"/>
            <a:r>
              <a:rPr lang="en-US" dirty="0"/>
              <a:t>Operation Desert Storm – “1</a:t>
            </a:r>
            <a:r>
              <a:rPr lang="en-US" baseline="30000" dirty="0"/>
              <a:t>st</a:t>
            </a:r>
            <a:r>
              <a:rPr lang="en-US" dirty="0"/>
              <a:t> Iraq War”</a:t>
            </a:r>
          </a:p>
          <a:p>
            <a:pPr lvl="1"/>
            <a:r>
              <a:rPr lang="en-US" dirty="0"/>
              <a:t>Goal: to protect our access to oil in the Persian Gulf</a:t>
            </a:r>
          </a:p>
          <a:p>
            <a:pPr lvl="1"/>
            <a:r>
              <a:rPr lang="en-US" dirty="0"/>
              <a:t>Saddam Hussein attacks Kuwait. </a:t>
            </a:r>
          </a:p>
          <a:p>
            <a:pPr lvl="1"/>
            <a:r>
              <a:rPr lang="en-US" dirty="0"/>
              <a:t>UN-coalition: forces led by US defeat Iraq in less than 5 days with &lt; 400 casualties. </a:t>
            </a:r>
          </a:p>
          <a:p>
            <a:pPr lvl="1"/>
            <a:r>
              <a:rPr lang="en-US" dirty="0"/>
              <a:t>But…Saddam Hussein remains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power.  </a:t>
            </a:r>
            <a:r>
              <a:rPr lang="en-US" dirty="0" smtClean="0"/>
              <a:t>In </a:t>
            </a:r>
            <a:r>
              <a:rPr lang="en-US" dirty="0"/>
              <a:t>treaty, promises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weapons </a:t>
            </a:r>
            <a:r>
              <a:rPr lang="en-US" dirty="0"/>
              <a:t>inspections</a:t>
            </a:r>
          </a:p>
        </p:txBody>
      </p:sp>
      <p:pic>
        <p:nvPicPr>
          <p:cNvPr id="11270" name="Picture 6" descr="http://www.wallpaperhi.com/thumbnails/detail/20120221/oil%20desert%20storm%20tanks%202040x1512%20wallpaper_www.wallpaperhi.com_5.jpg"/>
          <p:cNvPicPr>
            <a:picLocks noChangeAspect="1" noChangeArrowheads="1"/>
          </p:cNvPicPr>
          <p:nvPr/>
        </p:nvPicPr>
        <p:blipFill>
          <a:blip r:embed="rId3" cstate="print"/>
          <a:srcRect l="19512" t="27488"/>
          <a:stretch>
            <a:fillRect/>
          </a:stretch>
        </p:blipFill>
        <p:spPr bwMode="auto">
          <a:xfrm>
            <a:off x="6324600" y="4800600"/>
            <a:ext cx="2362200" cy="157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oney-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Domestic Events and Policies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Financial Issues</a:t>
            </a:r>
            <a:endParaRPr lang="en-US" sz="3200" dirty="0" smtClean="0"/>
          </a:p>
          <a:p>
            <a:pPr lvl="1"/>
            <a:r>
              <a:rPr lang="en-US" sz="3200" dirty="0" smtClean="0"/>
              <a:t>Savings and Loan Crisis</a:t>
            </a:r>
          </a:p>
          <a:p>
            <a:pPr lvl="2"/>
            <a:r>
              <a:rPr lang="en-US" sz="2800" dirty="0" smtClean="0"/>
              <a:t>Issues with deregulation</a:t>
            </a:r>
          </a:p>
          <a:p>
            <a:pPr lvl="1"/>
            <a:r>
              <a:rPr lang="en-US" sz="3200" dirty="0" smtClean="0"/>
              <a:t>Debt</a:t>
            </a:r>
          </a:p>
          <a:p>
            <a:pPr lvl="2"/>
            <a:r>
              <a:rPr lang="en-US" sz="2800" dirty="0" smtClean="0"/>
              <a:t>From increased military spending, cutting taxes</a:t>
            </a:r>
          </a:p>
          <a:p>
            <a:pPr lvl="2"/>
            <a:r>
              <a:rPr lang="en-US" sz="2800" dirty="0" smtClean="0"/>
              <a:t>Had to break campaign promise</a:t>
            </a:r>
          </a:p>
          <a:p>
            <a:pPr lvl="1"/>
            <a:r>
              <a:rPr lang="en-US" sz="3200" dirty="0" smtClean="0"/>
              <a:t>Recession 1990-92</a:t>
            </a:r>
          </a:p>
          <a:p>
            <a:r>
              <a:rPr lang="en-US" sz="3600" dirty="0" smtClean="0"/>
              <a:t>Americans with Disabilities Act</a:t>
            </a:r>
          </a:p>
          <a:p>
            <a:endParaRPr lang="en-US" dirty="0"/>
          </a:p>
        </p:txBody>
      </p:sp>
      <p:sp>
        <p:nvSpPr>
          <p:cNvPr id="1028" name="AutoShape 4" descr="data:image/jpeg;base64,/9j/4AAQSkZJRgABAQAAAQABAAD/2wCEAAkGBxQTEhUUExQWFhQXGBcYGBgYFxcZFxoYHBUYHBYYFx4cHSggHBolHBUXIjEiJSkrLi8wGB8zODMsNygtLisBCgoKDg0OGhAQGywkHSQsLCwsLCwsLCwsLCwtLCwsLCwsNCwsLCwsLCwsLCwsLCwsLCwsLCwsLCwsLCwsLCwsLP/AABEIALcBEwMBIgACEQEDEQH/xAAcAAACAgMBAQAAAAAAAAAAAAAFBgMEAAECBwj/xABFEAACAQIEAwYDBQUFBgcBAAABAhEAAwQSITEFQVEGEyJhcZEygaFCkrHB0RQjUuHwFTNicoIHQ1OTwtMWRKKy0uLxg//EABkBAAMBAQEAAAAAAAAAAAAAAAABAgMEBf/EAC4RAAICAQMDAgMIAwAAAAAAAAABAhEDEiExE0FRImEEsfAjMoGRodHh8RRxwf/aAAwDAQACEQMRAD8A9xrKysoAysrKygDK5d65e5SZ2l7SsZtYVlmJa7IhRE+DqY5+3lDl2RSQZ4txcq3dWfFePzCebeccq1wzhot+O4c1w6sxPPy94+Qqpwd7KWxcVlEgG53mjgmNyTpz12MzJo3buKw0KsPIgj6VAzsV0BQnGEIRplTqCYnz5L6z71Mt26JiHA9c2/PmPrtSsKE3id7vcRcF/wAWU3AtsnQqswI3giCTz160H4wLxRO6DKIki3dNtNTsqLClQI1mSdafeKYKzeJLE27g0zAxMRGbqPWPaqNzs/fIGS7aYCYLBuc75d9Su5nTeTIdjFLAvibroLwtsrMwfNAv200HeRAi2ogmNDrPUM3+zzHu4u2yHCJlKhplZEkCdcuun+U1JheyL/buqoMZu7XxNAAgs3iI02JNMfDeH27CZLYgbk8yeppiLcVxesq0SJgyPI9R71t7gAJJgDrQTGcWZtLfhX+ONT/l6eppCLuPdFZS9wgAyEHMgaaDU9aoYrjrbIgHm+/3R+dLd/jllSQGZ2M/DqT8yRPyodf41cuHJaUKx5sdR6Dr706HQcxnFQs95dCzrAK2503gan35CgeL41hgynIbjTo2QEnbYtqdhS9xO13bkNqx3YgFyfrH4+VHOzHC2cAn4OsayPPpTpAFcG5cSMLlG4zd2DrzjerlnD5TIslDyKhQfdYNGMFhABoNPrXeIxAAhQJ5n9Kxy5Y41ci4Qc3SIMJxS5yYx0Ya/XWi3CxdPjdyFPI8/SdhXHC+FfbuD0U/if0q7fwRZgzHMBMLA1BGxrDHDLNrJL8FdfizSThFaF+ZY7xp1Xw9Z5ekVtcQpjlMwDodNzVLNcXUgyeQkqijaAN2Ncf2hoc6AkEjWPbzIGpOwrp6qXP6mXTvgKA1uh6vbM5WKky0yQN4J10j1+VTZn3DKywddvr0960WT6RLiWq5ZhQjFcXVZA8ZHQ6T0E0E43xnEpbNyBaRRmJK5my8wpmMxGwjUxUxzxk6iweNx5G97wFDMfx21bMFpaJCjc/LpSfgOIvehs1260yBbVyog6SYA6bkDyFWOHdmHUz8C5mK942d1DfEgCmCswfi5DfWW2xUZx3tNfGXuxkVyVBEF5ClvtCNgeVFOyXG+9Bs3HzXkkSQAWAO+mkjnU1vs1YnNcDXWiAXOw6KFgAfLXnNVuKcBRYvWFyXUMjKd/UbGdqQxpDVlB8Lx+yyAs6qxGqnkefyrKNxB6srKytiTm40CqONx+QDSRz11qziG5V5zax4vY+66qYANsNuMq/QAkE1jOT3ouKG/GtZxNprTsyhxBhihjpI5eXOl+72GyKBauZgAAA8A6fDJAIkCBMDQD1qwTXdnFOnwsR5cvaslNovSK+O4fct/wB4DbE6hjCt/rnKw/zZfnW8LiGtOrgMHk5ScyrA6kEZ51IUGI111Ad7XGQRFxQR5foaiu8Dw90E2T3ZOpygQfJkIiDz05VammKgJY7R3Elm7sAkwFzKXYbqo8QJkRMAb6yDRvhPELd5iwQBwviWAHgnpsw8wfkJpcx/Zu9bObuxc0C5rZy6DqrBioA5KY8qFrfcXCELKYg5X/ebjSFAYL6Tt4uVVyIfL9wnKJEyBDaH/FllZXSdCZ0+ddi2CRDMnQAiATpy8/M0hLxS4BAuOzEbM5dEnUFw+YF4PwiI5nkGrs32iLyl7IAIC3B4QTrKkGRIESQY1GgkSUAbtPdQw4LjkygEjU7jQ7RsDVyqV7HlTItl7cAh0Mz1iNPcitcTxeXD3LgBEKdCCD0NAha7SdoF/wAyBoVQYzsJn5CDPpGmkqD32J8bFmfrso6DlH01ECs48tzOigbDLn5TqW06kKs/5aHXjJOabni3GmvQ/pVIZcvcQt2AyoHe4dGLBYEDSNuu2tDsBhrzOt23acgtAPKeunLzIohheF3sQzFE0ABZm5QIPkTC8qYuD4PugU7xjaXZSBqxEsZiYk9eVFgVLXADdfPiGLa7A6H59NOVObYbKihVEbRMCPah1i5IzddtKtLm0Ek1hmzLGrf5Fwxub2I8NdvalyFBkBBBMdSY3PSj/DOFxDuNeS9PM+dawOCFtRcIztyCwY9Oprq3iXUEuZYkhUgS3QjmBvv0rDHD1LJmW/Zdl9fW5pJ+nTD+wrWVRHEANGGsgHLqAx2E8z6Vat3lbZgfQ16CnF8M5XFo7qO7h1YEEDXfkT86lrl2AEnQCm0q3BX2KWI4evxTljUk668jqdxy5DpQXFYyR3ducs7ndiTqT86zjXFc065baySSYEDck9KF4PEMzIbYt3Qys0F4FuASLl0gEAHQBTBn55fJnLrzccWy7vz9fqdqXTjc+eyKfaD9qswyIyqupcDNO0TAaBvvG2tawnbW+oUOi3ZE6QGj5Ezprt8zvRHD8cZFAly8yc6hVVFJzFiMwUlgVBbINQYgGd8Zxtq4kd0l52EB7efIbkAsiOgknKSQZA0Ooho7seOOOOmKOecnJ2y1h+2GGIC3Jsk7TBH/AKZj5gVebC2r+tu5bfSCTLnyOjCDOu3KkfG8Hsrcyw1tgAlxrkG2rHWHZXgSpJGZy0EaVNawOQK4Um0CbaNbfMCZ1gtlc/DACZhvEyTWlIg9Dw9gqqqWLkAAsfiaBufM1thSFY7RX1ui2lwMMs5bkd4zEnwlGKsoULJJEnMNIBphtdpgqzfTIoGr5hlHrroNtT1pAaxXZtXdmDFQTMDbzrVXV4/hSAe+QAgESw2IkH5gg1uihWHqytVHfaBWrdIkFcdxvd2bj8wCB6nRfqaF8AwqWsNsFBUk+kc+cxUXae53lyzhxzOdoPISB/1H5UVvlVSCpZYykATpHMdP1rnNAMFMGVIgwdNtAdfkRXBqyzZvCbZ0QswXNuYlNPin8vOq74e65LZHTyOSD4d/Pf3FZNFKRwa0twgyCQeorkWbqjxgE9Rp9JNQ3LwG+nrU2WGMPxx1+IBvXQ/T9Kmu4zD3oF60J6lQ0HqCNRQBboqQGq1NE0gk3Zi05zWbz8/CWNxdf8xzL8iKBcQ7JYlCSpFwaDRiGgbDXUKJnc1dViNRoav4fjN1dzmH+Lf33q1l8hpFGzcu2To5tkkfE2QmJ85gz0M+UUUPae46G3c7t0YauZTSRsYyn01J8qaP7TsXRluqNeTDMPeqeL7JWLizZdrc/wADSk+Y2q1NMmhdwDi5IcQymGDDXNEyOoIOnkPOoFwKG6CAAAo0jSGYa+RyqR/qq1xHs5iEZPDKhSrOnw5dJGQePWF6xkEEQI4wGMRy+TxXBMgfF4WGbwmCQAogx7TFUA2cCyqGUAAyD6ggL+K/UUF4lYNpmXJoWBUL0mI+X4QavJiYKldZGo2lTv8A1+lTXbhusABJ5df6jesM2dY15b4RePG5P2B+AwRHhEkty6eQ8qaOHYVbQl9H89h5Kdqm4fgRbHVjufyHlVyKMHwzUupk3l8gyZk1pjwRtaB12PUaH6b1rIeoaNpEH3H6VhsDlK+mn02+laGYdGHsf0P0rroxsqXsIhGoZPPUgaydjoD8qj/YWmUYEEdYXQ6CB9gdBud6I9+BvK+ug99vrXN8IAWbTzGh9xrWMsUHv/BanLgHWHuqACSADqWGgWdZkak8guwiqXEsebhgaIP6k1HjcebhiTlG0/nFS4DBT4mGnIdfM/pXm65Zn04N6e7Oulj9cludcNwWzEacgfxNWcfw6y4Y3FGohmBKkrEEFlIMeU1cURSt2g42GPdKYQkhmH2o5A7BdpPmN5APoY8ShHTE455LeqTLtnhykq2HvDIjTkgZSRsCUgwCSdc29Dn4O6NdZ7XjuEkXrRbNbLXLjEyv7w5VdQAFg5dYFUrHHrzkWsOFt21BlgAYGvNtC3yEnlWr/aHEWn7vxs4PMK0jXWF8fMbx8Na6TJ5UixnAS7kY5UuE2kZkFx7ssWdgFWG0LKbhbkxEiBUvKHFu93eS4Liq162HS2zFfCFUAuzksqk5eZHlRzC8dsXyq3UHeSQnhknzQ7rprM7azV3+y1UoLbvbKhgiSGQSBOjSfYjnHOlwXGSkrQtqVfEJaZjiFLwwZUJZ8kksIlLakiPCDI1Ph8Vu5wzC3yyK7qUZsyE94oZCVJIfMQoJMQVFWrvA3UW0KJdspmZwpK3btwgBWbOdYgzNzXTpBDG1dDLbulrNu7/eho7tW0OQFwUa3yjMS0mYHhosdEz9k1JknCOT9pkJY+uZmP1rKKcHwztbkLh4Fy8km00nJedM2twnxZc2/OsqiRuqpin19KssYpc7UY3u7Da+J/Avz3PyWTSm+w4oo9nn77EXbzQVJypPIDaPlHv7FOP8WGFthzaZwWC+DLoT8OaToCdJ6kVDwPCd3aUc4k+tEsVh1vWntts6lTG4kRI8+dZlCjc7bMZizAmJLZhOmgEAkwdgOXmJ7/ty8y5ibdpeTXITnrox+s6zVDsxwU99ctYgn924CgSMxGoI6IQQQJ/mftcGtWyAXto5Anu7VpCSxKq0kMwk6CSZI+VNpBYtYzHXnfwXjctkDSyjuysIDRkWCpgkEnQkgzoarYvhD3FYMuKlxlBY2beUnUEZrimfD01E073sBbLMG712yTlNx4IlvhGYLMmOUSvlVPPZWCmHGjMrnICUIGaP9QMryMjmQCqDUIdvhd6xIW4Mw+LxXbkHT/dpbYDdT8XOedXbGOxKAB7D3TMFkQWhGuoW488vLcU8XjdLMoAiMysEIiGHgObQkqYBGxBkcqgt4G43ds5hgTnWfCVyuBAEjMSUY6mIMHrDQ1IApxNJAY5CeTeH5CdD8jVyajv9j1ZStxzcEyuYTHhKtMzIII+YJ3NUT2aezHc3bggAQSGUwNyCIk+UVm0WmEjW7d5kMqxU+RoQcZft/wB5bDDqmh9j+tRYftNhnJXvAjAwVueAzEx4tD8qQxuwvaF10cBh1Gh/Srb3sJiILhQw1BYZXBjcMOcdDSqbo5VHdaVPofwqtbQaUH7dkZiEzNJ8MxJkzGgFMvDcALQ11Y7n8h5V5b2P4pcS7AYkZWgHUbrtPqaeOH9rkeZAMblfUiYPKQdZ5Go+DipPqzdyfBeZutMeBmrdU8PxS0+zieh0P1q3XpWclHVaFaqO9dCgkmAKTaSthR3fuqiksYFLWMxXeNpovTl6+tQ8S4ibhkmFGg/rrVfDY5DAD93cE+C4MjEjoSQPnI/KvKyZZfFS0w+6u/k7YwWFXLkJphSq5ihY6Qoned25wN9j6E6VbsY0AHvIBBGgnMQfhOT4gWIaF1OnyHGHxJBRJEAAHMCHOmhUlobzILelSLjUzDMpVpgZlg9TBPlr09TpXZjhGCpHNOUpO2Q8VR7n7tLirPxCfHl5x7/UUtds+DMBb7lCyBGRgBJ3DAn1O/y6Uy3OHrcGZHYHQFpYkrBIXUzGoO+sCZGlddzcVlggW1mQNWfaNIAXckx0EVonRlJalTPPsDxFbdrIFMklhq2WYJDOVbdV9QYmdwOcNishLW2Fy62x1IUzruBJgT7fN3OHDCbuGTOx0CiGYACT1iQBLRoROWtYPh+EDsyKmYKs5tVXaCGMiSY1B1I051WpGMccltf7i7wXBZGW+8wDmZz9ponKvUltZ6TMc2Xg9p7tw37mgghF6CrK8MFxhcuN3gHwqNLYHlqZokBUt2bxjpRlYRW61SKIEwiKICKBroFAGpk7eZrKmispiO8S+kUm8Y/f4y3aHw2hLf5jBPloMvufKWfH4kIGc7KCfavMeA8VKNce5lfv2bOpLKRmBLFSATGpEchzFJ7spHot25lGmnTSfpWcPxc777Hl9KTOJdsLaAd3bLBpgM8EHUk7N4T1nWq3AO2Cm8BcTuwxVS2eVzMTkGwMmG9jUO7GN3ajClcuJt724z+aTv5RPsfKrRS3iLYc5oKsDlJEqYLKY13UbaiPWrtlgRlOoIO+xHMUvcPBwmINg/3T+K2ddNdvWdPb+ImmhNWEbWI8QuC2DLujFVZjG4dSNCphJ035krFWMEtwMwYDJqQRlAnMYygawVic2oIOrTpdBrAaZKQA412ltWH7sA3LukqpACztmbkdRoATqOooFiu2F9ZLWrNsZcw7y6FMZiuxYH4so2+15EUD/s97eIxC3XKXGVwrZV0ZivjBJ3cd4AeXeydjAnE8B1Cqe7VRADglwY8RDyoI8JMqBoYg83SLG4du8oz3bQNqY7yy2ca7A7ifIkfWmrAYq3fTPaYMv1B6EcjXnOFwhsC2YRVUsLsWbYa5aYBmQQviJyAAat4yfDGhz/ZxYuF7lzUWimUyCMzypWJ18P7z7460mkA1XcEp3Fef9q+yyLdLZfBc3MbN5/1tA3NeoFKr4zBLcQowkH+pFTQWfOeKw16xdufs1x7eXN4J8MgwTlMrEzy/Gr1ntpibSjvba3RpJWUYdZ3B9hyp27Udm3TcxE5bkQGHJbnT19R0pI4lhAoYMrK/2vbQyNPbQ1ezD/RP2W7WWReGdskhh49ByjXblTFbtmBENbXKCZBVl78t7BTrNee47g4I0UknSfzq52d4a9s+G49uToVY+hDLBB16g/nWP+PBRpF9SV7j7guJ3FyEscoyCNIKm4yz7AQfKjfDe1DohYkgBVeFMjKSRseYj60rrfvLla6qXgpBDDwkR1IJU6+ldpiLRt3BmKM6hFFyFAGYkDMNDz58qlKcOHZdxlyj03CdqhKq4GYiY2aPMHnQ3H9pbd5ygbLlJENpzielK7tN+02QsDlkgkrmBEMCI289CKB8QfxXfVvzrm+MyylHT2svDBRdnqGL7ONdVGW6UZTmAE5c32SSDJI9vKl+7wbE2rpa7aW/aYszySZzDxEwNGkKQQpIy5RANQ8G4g/doyuwJUTrzjnR/C9pbi/GA49j9NPpXVjcYR0oyknJ2xb4VjFRQq3mskBjctuk2iOS5YOZmmCxj0G1HP7UdEm9ZgAIzm2QyhmXRMrErOuoBXcdQaJtjsJfjvEytyJEEejLr+FUW7F2TDYa89uCCMrBlDCfF5tqdTJ1rZSTIaLuB4tZJy973RBEggqMxnwkOGUbbBuVHbTgiQwYdRH5Uk4ns/i0zNK4gnMJaJGYySoOmfQDM2YjlQu7cNotcvWrlk+FUS2XyoQQWdvFDemYT9aZNDhx7tALIAtwzk6ggxHrI1ofh+PplU37YUmGQWgVOzAMdRAykxrOu0a0Pw3HPhjEfu3ZoGIyeFAuhZySGltggY6wYgxLexat3QvYZS1wDJ3eZWAOqqQAw2DQDG3swoO4fG2YW4ZTcW84AA3EKFOqCf5zRTh4aCzXBcDGVygBQsAACPQnUneJ0pSvWsPeuTcvXUZYGV1XwjSFGXRQPMVvE8NxCMosXGNkGFKuSqgnxF8upO5J/wDygVDrWiaS7/aV7TqiEuogE3Bqx5kfaUdKbrV6UDEFZAJB5aSQaKAkmsoBie06KxULmAMTmAnr9a1QFMj4zew2LsvYe8UV4BghW0IMSwIjSg9rsVbPwYnPpHiAJImTJVh7xJ5zQVqhZormWWSNdCDWJ7FXZmbb76zcVvlmLKOWw5UucT7HXxobZiZGW4jaxEnwqdvz2mr1vH3F+F2HoxH51ION3v8AiMfUz+IoeV+A0Db2Vxr3LCi6GW7b8LZhBJHwvoTII895onxrAftFnw6XF8SeTDdT5Hb2PKkrhfaNkurnjKdGMQY66aaU/wCGua+R/oGrhK9yWqKPAOI99bEznXRpmfXX+tKK0ucTX9lxIvLpbumHGsB+ZPqBPyJpgJkSpAmIMTpOukjlWhJFj+HWrwi6gaNidx6Eail+72ZwqlovXFJGqq4JAjSAFJG+41ozicAWHibM3LRQOWmxOmv3j5VUawynxLaPwzmcAADSQIjYbZRvHWkNFE8JwiGWFy6dDDH4uUgaZhqevToKJLjyFy27apAGRTA0PRTlAA30OwNdLiMgLNcTISICqVXXc55ANVO9tXCBbe2TLNBuqGJaQQxRiTA0HlHSgCc98SJuhddQqFgdRl2A6MNz8+V3DW2MN3pYHYZVVfwn60q47jVu1mCAPlzBsigLK/Euc6ueXwNqDrUeK7YX1utbC2RlI5OwZSPCytmXQ+nvoaaQDdi7lqCtxk1+ySNflvzFKmP7KWcSrdwwK7ZWDBQdCMhgEb8vTpUeN7UhlUmzbzEussCwzqF9PCRcGp5hhykirvaXEGQGyA6AKAoVo0nKBvpoZooEVsT2UNrRkcIOfxL1nMPTyqqvDLZM2zB5gEa6DfXeI96uNZvXxmYXLpJBUQxg5VBJ5CCDE9Z12q5b7MYl4bugG2OcoB66AmdaBgkIJgjykbjyMajy3nqa5xOAUjxGAdJYAg/6on60zf8Agq8R/eKhkGFzlfMZdND6+kV3e7LWlYNcxRWIkKUUSNoLZmHvUyqtxoRrfDLthg1pzl3gHQjnptNbx2DuiWjMrgmR59Pemzi97CWrfhulmB55nJnfUiKp8I7QWiroELAaiYETMjnppPvXBBXk6U91ymdLfp1Lkg4HiF7tUJhgIIOntO9E5pdxfGEectsKTly+YZoB8qpnjThfDAKgkjcEi5lgTsOddEnFcMzpjaa2l4rqpIPkYoJhOOBjDKRq+o1EKdz70QwuLS4JUgg0CD2G7Q3k3OYf4hP13opZ7Towi4h+UMPYxSpFaNVqaFpQ0Xv2C7oygaz8LLB6+HQGq1vslh21wt9rZH/Dfz1mDNAM1bDc+Y5jf3p9SSFpQTxPZ/FWc/drbuqyshEANlPNYA8Q/iJP6j7+LW14Rbu2LsKqMC0EjVmaQCzazlAgxE1fwfHryfbzDo/i+u/1ova7QWrgy3rf4Mv11q1lT5JcGCn7VG3li5aulhpKw6wPEboBJWCPPepLHEMVjTkQJbtaZ7gDEeYXMdT5EetWcb2bsYjxWb7W255craTtDDMPemGxbSygRZgaCSSx8yTqT51paoijrDYG2ihVUQBGoBPqfOsqs19idz8qyp1BR5piruUlToRoQRrNULmMHWvUcbw5XOaBPOvLu3XZMYdu+tJ+6diXGsI5iNtlMekkjmBWSx70aORGMUDz+tdd9VrA9hiUR87HM0lRcZQix9rQlz5DKNee9WB2VfdrokbrbBOvqxJ+lJwoFIEXLtPvYfjPe2+6Y+O3t1Kcj8tvakfHYEIocFih1zQCAOp1B9dNIM1Bwu9esXs6qQ6FiJHhZQYif8QP49KI7CbPZ8dhVv2mttzG/Rvst8jrSrwjjzIDh74uJctGDkh50iBOpGoI01AB1k0y8Nxq3EW4vwsJ8x1B8wdPlQftrwC5fCXMOFNwEBgTlzLyObqvnOhNbIk44p2phYsGWgnxKCdxIEGARmAEg0Gw/aG+fEbs5kIBZU8BI8LQF5HffQnQxFXOG9jroBN1raTmOjG5GaJ0KqOU6yPWrycIwtrRsQdohWRPpbAI+VNtIKFvDXHLLdgs0nVzOYQQyljM+Fj1A0NQWbehWQygnLHjYrpEhMwzDaNtN+dNQxGAtmVTO3Ugsfd623atF0SyAPUD8BUvJErSxet8IvOSUt3CNgCApZhvcJOgzGWI1gkxNEcH2RvMBnCJlBC5mNwqpIMAKFEaCAc0bDTSp73ay6fhVB8ifzodiuMXrmjOY6CAPYb1LyjUWGB2ew1ofv72fw5YORYXooRQQJ5CKmHEMFZ/u7YY9cv4ltaUyawms3kkylFDPe7WnZLaj1JP4RQ+/wBpL7faj0A/SaCs9cM9TbfcdIs4riVxvidj6saG3rvnWr10ASSAPPShl/ilofbB9Nfw0ooZHxd9B6/ka67OpPejqqj3zVQxeOVxAB351vBY5rc5DExJgHaY/E1CX2il2He1Ba1wcwMxAZQgUiSPCSZO2/SoMU+Fsx3l1QRuM0lvFm1Ua/FrVDEXzc+MsR0kx7bVW/Yrf8NbJxXYltmsb2xw6E91bZmO5y5QffX6Uv4vtdff4QE9yR6bUxf2enn9K0eGIf8A8rRZUuxm4yfcC8L7d4q2fG63FEaOIMeTLr7zTjwzt7hrmjk2m/xAlfvDl6xQY8HQ/wAP3az+wU6J7VLlB9gSkh/w+KRwGRlZTsVII9xUtIOF4V3RzW5Q9VMT6660awvE7y/EMw+QP00+lZui0xjNaG9ULPEwdwR6iri3gdRRYyXvD1pm4BfzWvNSR+YpVfXaiXZR2L3EOnwt67/yqkS+BqC1qtm4BzrKrYgs1Bi8MrqyOoZWBDA7EHep2rRrSSEhRwdxsJe7i4ZtPrbb57ac+R2+z1qfE8MS0GcHwwwVAyoCGObKG01kHLrpmI2ovxnhi4i0UbQ7q3NW5Ef1tQjgmPcMcPf0upt0I8p3Gx+fkakGgTeSVKW10Yd5bfKxHiJYhywOVzMyf4ttINI22Ck3IETqYnL1aNAY3jT02Dlirc0t8d4f3tq5bmM6Ms9MwIn61DQ0C+xHbdf2g2SMthjCuxiLhICyDsrHTrMecN/abiV22yhHKqV5RvPXevEbvDhbDWr6kEOLgzklCVDDxRqUgnbn6mn3hnaH9psLbukd/YOU+IEshGjaHcQJnyPWrnH07BF77l2/inf42ZvViajBrisJrno1O5rJqhf4tZQw11AekyfYa0Ovdq7AMLmc+QgfWq0sVoYZrCaScf2wux+6tKD1clvoIpW4j2lxryGuso6KAnsRr9auONyJc0j1nEYpEEuyqOrEKPrQTGdscKkgObhHK2J+phfrXkl0sxliSepJJ+tdWwRWvQXknqMesf8A7QG2t4f5u35KPzoNf7aYltzlHRQB9d/rQZLp/r+VTgzyn5/yp6YrsLU33IMTxNnbMxY+pJ/GrWH4hUHdA8j9K6t2TroY/CiSi1wCbCtnH+dXbOLB50P4dbg5W2P0P6UcXgwP2R7VhpT4NNzdu9U63K5Tgg5A/IkVYXgrD7ZX1INHTY7IxcrtXrTWlQqrPmLbQPrpVI4wQ5C+FdjI1Omn1o0tAEVepFuUDw/FA32Y+dWlxy+dIVhUXKkDUFfi1pdGuAHpzqxb4hbMfvF121GvpRTC0FQ1SLcI2MfOqIY10HooLC1vHsN4P0PvTN2Sx6G7HizMCIgQABmJn5R86Rw9Guy1yL89EufVSPzoqgbGO54iSZ1JO5rVczWUqJsb2NdBq4cVwrQa6pEIlbqKDdouFm6ouW/71NVjTMOaH8vmOZourzqNq2B7fnWb8lAHhPERft9HXRh0PX+uYNZibVVuP4JsPd/arQ8J/vV/B/Tr/M0QVxdt5kPxDTSYPmPI/hQ0AvcTsWysXAhXo+WPrSxibOFQ+G34tIyyu+ggyBzjTrFOGM4VMlmZjykhQNDtlA015zsOlAsRwu4mucCdAcjseoEAz/FzA0GlRQ7A7O8Hu7eUdTp65pj6Tz+dHEqx0uMSCQJUCA0EwNBOnkdSPkWxty3aMu7m5HhVmOk7EIJYT1YVRxXF7eYqwuKQTOVQDtAJzNvHOOdWiWCmwKwIt6RIzDXX/CYI+YG/KtnAacvltXHGMcC0WRCwDnIBdjz30UCY2BnoIkPi8MbpUiWaAHUks2YbOoMnKdNtj7m9NisvYvBuNVC5epO34fjVDNbAId1c7wokR5GAKxMGxXICC4ZYUeLJowaYneV8O4gnQ7kOHdjMRcg93lHVjHt1FFJchuL18of7tCNjJOkEHl9Kg7s78vMc+m4/CvSsF/s9gfvX+6I06SeX9eVFMN2YwlrZQT1+L67Unkih6Gzya3gXb4VLdIB+mlFrPZu+xEW4HVjlPsNa9PCIvwoAPkPoK4a90gegqHl9i1jEzDdkm+0R8gfxJq/a7N213APqZ+m1Hblw9aru1RqbHpQuY/AorkDb0o9gbyrYRiJYnIPM5iB9BQTid394flVu3fTuLQzgMrZwILfaY6getZYtXUlRo6pEt7jJOXIAB4MwI18TEECOkULfFu0EklTkZhqQP3h2HIQNvKusQCq5raE5QNWMAkTBgeZNBrL3naCwQE7IAP51s7X3mTfgIM+TuixAC5yZMRmOg9daB4viSLnAJZn00ELvV61w+SSynSdTmJ0YgTpz3rm9w9cufINC0SYkAmCNOcT86tJLsZOTFwY51J5T1rm7fZolyZ9vYUxtgUZspXYTrofhB08td6iHDrcF8mzR8RjaZHly2/WtFJeCGn5AFpJeBr0j8vOjTWDmsrzkn08Ux8qIWuHqGWEjTNP2gIG/vET1qxhxpnCGdtf8ubcA+mnOplKwSoO4HcUyYPal3hwbPlKmOv8ApB16akj5UwcKdmZgUKgHwkz4l1E6jQyDp0KnnWTRaZfGGQ7op9VFTYfDInwqBPQAVJaSp1t1NFEcVqp+6rKqiBtvJUCLrRB0qq8LqSB66V0T4EgVfxK2CM7QrsFE/wARmPeD/U0RU0C7WcDt422iNdKZHzgoVkkKyjf/ADHarXBwyItp3NxkEBzALAbExpPWsVSKYVyhgVYSCCIPMcwaScZePD7pRlc4e7ORkIlTGoM6Bhp6gDzpzBrjH4RL9tkcaHy1B5MPMVSAT+JdokRGy95nAJBuKraAmSAHBI1iR5Uh4zid9rhzXXzK0jUhT4jlIUQCJU6eVM+G7F4tnKultUVmAfvDDA6SqgMYIjQkUdtdjbSa3breYVu7B05x4m+ZNPZCPM8Vhyzlmhc5LEXDBzH4gJGZxJgEA6QDtVhOAXbrBglxzABKrow0glmK+IDnGvrJPpdpcHYnu7YLdYkn1Y61ze4432VUD3/r2qXlXYagJOH7C37mXOqW0WSFLZjmMDMxAEkhVEaCByo3g+w1m2JvXGYfwzkT7q7/AI0RucVun7UegAqlcuE6kkn3qXkZWgtWlw9kZbNoCOgCj9ajuY5jtA9B+smqxNck1nbZVI3caTJ1PmZNRO1c374USSAOpMCgWO7R210UPcP+BGI+9EfWhK+AbDFy5Va5iBSxe4piLh0QWx5yzR9APrRjsxwY3nc3WLQF0J01J5bculPZSUXyw5VnV3HclBY+Qn+Vcrhr9zZco89TTphuDouyir1vAjpXQsaJsQE7IlzNxix+nsKNYPs8qCAtNq4QVKuGFWoJC1CfxfhkWH05D/3CkzC4Q59Bry0n6SJ969V4/hx3D/6f/cP0pF/Z1UFizqB9pPiHSIHXSvN+Kk1njFe3zN8auDZwwGmijWGBdAwMbATvNcXLZkwoI5HOmvw7DN1JHqB10o4biZMLcxN5G11U94gMCZ0nLMgaz1BqVcbOjYkozC5mDWe8CEH92vweKQTPTX1rt0HPZbtWJklDEkaCdusGZ8oqVcDP2G+YA/E/hQzFYs5CzXbfed0LmQ2bc5+duSIJnTNMVyeLOkKmIWD3ei2VGUs0XFIC6lRLab0aWFoLvgABJ0jn086VMRdxBuuLZuMgaAyroRpMQNd/pRHH8YddBimJzgR3WQ93Hx6jQzPhgnSu7/FlVyDib8ZwNCv92UHi1jK2aYEn0pqLJbIMSmMa6fDd7rNp3YYDJOh8Osx11ohfwuNOIfuBdCT4SWIUCByc7TNUf29ZXPcxTAm7myvp3YLd2V1HjIyzy+KOVRWMWSrgjEM7Zchy6IM2sjvJYgc9NtdNKNIBzi2G4gXaCzCPD3bQu3QGd+tWOI/tffThxfyZV3DxOUT8em8zPOg7XGCQUxOcMCGVdGURKsBoCddVPTzqbE48KZQYpfGp3Y/u4GZTM+Oc2sHSKNIHo2BDd2neAC5lGYDaY1rKQk4gpEk4oHpmRo8sxdSfYVlGkLPczSz28t/uAejj8DTNS723cDCvPVY9cw/nWmRelhHk86JFd4bFG24dTDAyP66VRfFr1FQtih1rjo2s9Y4TxBb9sOvow6HmKlx2M7pC8TECOsnnXmXAuP8A7PdDTKHRx5dR5in7jF9Ww+ZSCrZcpGx1n8K1vYitwZiOP3n2OUf4R+dDnukmSZPmZNaitTWRZlYKrX8fbT4nUeU6+w1+lDr/AGitj4QW+g/r5UUAaJqJ7gGpNLN/jzttC+gk+5qk+NJ1LE+pmnQWNF3iKDYz6VRv8QY7HL7E/WggxNdrf86KCy+EUmWBc9WJNEMNiba/7v6/yoKt7zqQXfOigDnFOK2+6ICsDp061J2S4lbXvSQ0AJ05Z6Wsa/gNXOyribg5EL/1frWaX28X7fuXfoaGhO2ChSSmpQOoHm+WG+h0qc9rV+EKM4a4DIOX92s6c9dPSgS8IUggsT4cq6RAz5tddTMdKkPCp1zw5LkmNDnWGET021rasxPpDqdsLZIIXw/ug0g5puAnTlpU47TqDfkCLUREyZ2npS6OEKCIaF/d5hEk5Ph1nSeelTpgSGusHjvI+yPCQN9d6pLL3/57/wAC9IRxnHxcwzlwAJXKw2YeQ3EedCOD8Rs94M5Ea7ieX61VxmA7rD3BmzEsp2gD0HnQHCtrXDmi+rBy52+bNov0tI9IOOwnNV/5f8qja9gT/u1/5f8AKlJGNd5/KuzUzCkMrDAf8Nf+Wa5nAja0v/LpbzVyX8qWqQUhnXEYMbWlH/8ANa6/b8MNkH3RSt3laL/1p+tFsKQyPxS0Phtj6D/pNcHjjcrdv5u3/bpd7ytd5S38hSGJe0Fz+C199/8A4VIvaFudtPvv/wBulrvPKsD0eryFIaR2gH/DH3m/7dZSuWrKN/IUj22qmLw4cQdqysrvOcEYjgNo/YX2FDMTwG2PsL7CtVlS0i0wbd4Lb/hX2FTW1y2jaHwzK+R5j0M1lZUOKKsqtaND8ZhC2hYx0BgfSsrKnQkOwRc4InT6n9aiPBE6fU/rWVlKkBz/AGKnQ/eP61g4Gnn94/rWVlFIZLb7Poev3j+tTp2XQ82+8361lZTUUBOnY1T9p/vt+tSf+Bh/xH++aysqtCFZHd/2fz/vX++a1hv9n7IZW9cHo5FZWU9CCy0Ox94bYi598/rW/wDwtiRtiH961WVVIVmHs9ix/wCZPsv6Vn9iYwf+Y/8ASn6VlZRQ7K2O4PjWUqbykear+QoTZ7NYpT8dv2P61lZWU8UW7aKUnRdTg2L62j7j867/ALKxXS2f9RH5VlZT6aFZycBih9hP+Z/9a2MBiP4F++P0rKyl00FnR4ff/gH3hUZwl7/hn7yf/KsrKOmgsjNi7/AfdP1rXd3Oa/Vf1rKyjpoDAlz+H6itEONx9RWVlToQHBunp+FbrKyp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TEhUUExQWFhQXGBcYGBgYFxcZFxoYHBUYHBYYFx4cHSggHBolHBUXIjEiJSkrLi8wGB8zODMsNygtLisBCgoKDg0OGhAQGywkHSQsLCwsLCwsLCwsLCwtLCwsLCwsNCwsLCwsLCwsLCwsLCwsLCwsLCwsLCwsLCwsLCwsLP/AABEIALcBEwMBIgACEQEDEQH/xAAcAAACAgMBAQAAAAAAAAAAAAAFBgMEAAECBwj/xABFEAACAQIEAwYDBQUFBgcBAAABAhEAAwQSITEFQVEGEyJhcZEygaFCkrHB0RQjUuHwFTNicoIHQ1OTwtMWRKKy0uLxg//EABkBAAMBAQEAAAAAAAAAAAAAAAABAgMEBf/EAC4RAAICAQMDAgMIAwAAAAAAAAABAhEDEiExE0FRImEEsfAjMoGRodHh8RRxwf/aAAwDAQACEQMRAD8A9xrKysoAysrKygDK5d65e5SZ2l7SsZtYVlmJa7IhRE+DqY5+3lDl2RSQZ4txcq3dWfFePzCebeccq1wzhot+O4c1w6sxPPy94+Qqpwd7KWxcVlEgG53mjgmNyTpz12MzJo3buKw0KsPIgj6VAzsV0BQnGEIRplTqCYnz5L6z71Mt26JiHA9c2/PmPrtSsKE3id7vcRcF/wAWU3AtsnQqswI3giCTz160H4wLxRO6DKIki3dNtNTsqLClQI1mSdafeKYKzeJLE27g0zAxMRGbqPWPaqNzs/fIGS7aYCYLBuc75d9Su5nTeTIdjFLAvibroLwtsrMwfNAv200HeRAi2ogmNDrPUM3+zzHu4u2yHCJlKhplZEkCdcuun+U1JheyL/buqoMZu7XxNAAgs3iI02JNMfDeH27CZLYgbk8yeppiLcVxesq0SJgyPI9R71t7gAJJgDrQTGcWZtLfhX+ONT/l6eppCLuPdFZS9wgAyEHMgaaDU9aoYrjrbIgHm+/3R+dLd/jllSQGZ2M/DqT8yRPyodf41cuHJaUKx5sdR6Dr706HQcxnFQs95dCzrAK2503gan35CgeL41hgynIbjTo2QEnbYtqdhS9xO13bkNqx3YgFyfrH4+VHOzHC2cAn4OsayPPpTpAFcG5cSMLlG4zd2DrzjerlnD5TIslDyKhQfdYNGMFhABoNPrXeIxAAhQJ5n9Kxy5Y41ci4Qc3SIMJxS5yYx0Ya/XWi3CxdPjdyFPI8/SdhXHC+FfbuD0U/if0q7fwRZgzHMBMLA1BGxrDHDLNrJL8FdfizSThFaF+ZY7xp1Xw9Z5ekVtcQpjlMwDodNzVLNcXUgyeQkqijaAN2Ncf2hoc6AkEjWPbzIGpOwrp6qXP6mXTvgKA1uh6vbM5WKky0yQN4J10j1+VTZn3DKywddvr0960WT6RLiWq5ZhQjFcXVZA8ZHQ6T0E0E43xnEpbNyBaRRmJK5my8wpmMxGwjUxUxzxk6iweNx5G97wFDMfx21bMFpaJCjc/LpSfgOIvehs1260yBbVyog6SYA6bkDyFWOHdmHUz8C5mK942d1DfEgCmCswfi5DfWW2xUZx3tNfGXuxkVyVBEF5ClvtCNgeVFOyXG+9Bs3HzXkkSQAWAO+mkjnU1vs1YnNcDXWiAXOw6KFgAfLXnNVuKcBRYvWFyXUMjKd/UbGdqQxpDVlB8Lx+yyAs6qxGqnkefyrKNxB6srKytiTm40CqONx+QDSRz11qziG5V5zax4vY+66qYANsNuMq/QAkE1jOT3ouKG/GtZxNprTsyhxBhihjpI5eXOl+72GyKBauZgAAA8A6fDJAIkCBMDQD1qwTXdnFOnwsR5cvaslNovSK+O4fct/wB4DbE6hjCt/rnKw/zZfnW8LiGtOrgMHk5ScyrA6kEZ51IUGI111Ad7XGQRFxQR5foaiu8Dw90E2T3ZOpygQfJkIiDz05VammKgJY7R3Elm7sAkwFzKXYbqo8QJkRMAb6yDRvhPELd5iwQBwviWAHgnpsw8wfkJpcx/Zu9bObuxc0C5rZy6DqrBioA5KY8qFrfcXCELKYg5X/ebjSFAYL6Tt4uVVyIfL9wnKJEyBDaH/FllZXSdCZ0+ddi2CRDMnQAiATpy8/M0hLxS4BAuOzEbM5dEnUFw+YF4PwiI5nkGrs32iLyl7IAIC3B4QTrKkGRIESQY1GgkSUAbtPdQw4LjkygEjU7jQ7RsDVyqV7HlTItl7cAh0Mz1iNPcitcTxeXD3LgBEKdCCD0NAha7SdoF/wAyBoVQYzsJn5CDPpGmkqD32J8bFmfrso6DlH01ECs48tzOigbDLn5TqW06kKs/5aHXjJOabni3GmvQ/pVIZcvcQt2AyoHe4dGLBYEDSNuu2tDsBhrzOt23acgtAPKeunLzIohheF3sQzFE0ABZm5QIPkTC8qYuD4PugU7xjaXZSBqxEsZiYk9eVFgVLXADdfPiGLa7A6H59NOVObYbKihVEbRMCPah1i5IzddtKtLm0Ek1hmzLGrf5Fwxub2I8NdvalyFBkBBBMdSY3PSj/DOFxDuNeS9PM+dawOCFtRcIztyCwY9Oprq3iXUEuZYkhUgS3QjmBvv0rDHD1LJmW/Zdl9fW5pJ+nTD+wrWVRHEANGGsgHLqAx2E8z6Vat3lbZgfQ16CnF8M5XFo7qO7h1YEEDXfkT86lrl2AEnQCm0q3BX2KWI4evxTljUk668jqdxy5DpQXFYyR3ducs7ndiTqT86zjXFc065baySSYEDck9KF4PEMzIbYt3Qys0F4FuASLl0gEAHQBTBn55fJnLrzccWy7vz9fqdqXTjc+eyKfaD9qswyIyqupcDNO0TAaBvvG2tawnbW+oUOi3ZE6QGj5Ezprt8zvRHD8cZFAly8yc6hVVFJzFiMwUlgVBbINQYgGd8Zxtq4kd0l52EB7efIbkAsiOgknKSQZA0Ooho7seOOOOmKOecnJ2y1h+2GGIC3Jsk7TBH/AKZj5gVebC2r+tu5bfSCTLnyOjCDOu3KkfG8Hsrcyw1tgAlxrkG2rHWHZXgSpJGZy0EaVNawOQK4Um0CbaNbfMCZ1gtlc/DACZhvEyTWlIg9Dw9gqqqWLkAAsfiaBufM1thSFY7RX1ui2lwMMs5bkd4zEnwlGKsoULJJEnMNIBphtdpgqzfTIoGr5hlHrroNtT1pAaxXZtXdmDFQTMDbzrVXV4/hSAe+QAgESw2IkH5gg1uihWHqytVHfaBWrdIkFcdxvd2bj8wCB6nRfqaF8AwqWsNsFBUk+kc+cxUXae53lyzhxzOdoPISB/1H5UVvlVSCpZYykATpHMdP1rnNAMFMGVIgwdNtAdfkRXBqyzZvCbZ0QswXNuYlNPin8vOq74e65LZHTyOSD4d/Pf3FZNFKRwa0twgyCQeorkWbqjxgE9Rp9JNQ3LwG+nrU2WGMPxx1+IBvXQ/T9Kmu4zD3oF60J6lQ0HqCNRQBboqQGq1NE0gk3Zi05zWbz8/CWNxdf8xzL8iKBcQ7JYlCSpFwaDRiGgbDXUKJnc1dViNRoav4fjN1dzmH+Lf33q1l8hpFGzcu2To5tkkfE2QmJ85gz0M+UUUPae46G3c7t0YauZTSRsYyn01J8qaP7TsXRluqNeTDMPeqeL7JWLizZdrc/wADSk+Y2q1NMmhdwDi5IcQymGDDXNEyOoIOnkPOoFwKG6CAAAo0jSGYa+RyqR/qq1xHs5iEZPDKhSrOnw5dJGQePWF6xkEEQI4wGMRy+TxXBMgfF4WGbwmCQAogx7TFUA2cCyqGUAAyD6ggL+K/UUF4lYNpmXJoWBUL0mI+X4QavJiYKldZGo2lTv8A1+lTXbhusABJ5df6jesM2dY15b4RePG5P2B+AwRHhEkty6eQ8qaOHYVbQl9H89h5Kdqm4fgRbHVjufyHlVyKMHwzUupk3l8gyZk1pjwRtaB12PUaH6b1rIeoaNpEH3H6VhsDlK+mn02+laGYdGHsf0P0rroxsqXsIhGoZPPUgaydjoD8qj/YWmUYEEdYXQ6CB9gdBud6I9+BvK+ug99vrXN8IAWbTzGh9xrWMsUHv/BanLgHWHuqACSADqWGgWdZkak8guwiqXEsebhgaIP6k1HjcebhiTlG0/nFS4DBT4mGnIdfM/pXm65Zn04N6e7Oulj9cludcNwWzEacgfxNWcfw6y4Y3FGohmBKkrEEFlIMeU1cURSt2g42GPdKYQkhmH2o5A7BdpPmN5APoY8ShHTE455LeqTLtnhykq2HvDIjTkgZSRsCUgwCSdc29Dn4O6NdZ7XjuEkXrRbNbLXLjEyv7w5VdQAFg5dYFUrHHrzkWsOFt21BlgAYGvNtC3yEnlWr/aHEWn7vxs4PMK0jXWF8fMbx8Na6TJ5UixnAS7kY5UuE2kZkFx7ssWdgFWG0LKbhbkxEiBUvKHFu93eS4Liq162HS2zFfCFUAuzksqk5eZHlRzC8dsXyq3UHeSQnhknzQ7rprM7azV3+y1UoLbvbKhgiSGQSBOjSfYjnHOlwXGSkrQtqVfEJaZjiFLwwZUJZ8kksIlLakiPCDI1Ph8Vu5wzC3yyK7qUZsyE94oZCVJIfMQoJMQVFWrvA3UW0KJdspmZwpK3btwgBWbOdYgzNzXTpBDG1dDLbulrNu7/eho7tW0OQFwUa3yjMS0mYHhosdEz9k1JknCOT9pkJY+uZmP1rKKcHwztbkLh4Fy8km00nJedM2twnxZc2/OsqiRuqpin19KssYpc7UY3u7Da+J/Avz3PyWTSm+w4oo9nn77EXbzQVJypPIDaPlHv7FOP8WGFthzaZwWC+DLoT8OaToCdJ6kVDwPCd3aUc4k+tEsVh1vWntts6lTG4kRI8+dZlCjc7bMZizAmJLZhOmgEAkwdgOXmJ7/ty8y5ibdpeTXITnrox+s6zVDsxwU99ctYgn924CgSMxGoI6IQQQJ/mftcGtWyAXto5Anu7VpCSxKq0kMwk6CSZI+VNpBYtYzHXnfwXjctkDSyjuysIDRkWCpgkEnQkgzoarYvhD3FYMuKlxlBY2beUnUEZrimfD01E073sBbLMG712yTlNx4IlvhGYLMmOUSvlVPPZWCmHGjMrnICUIGaP9QMryMjmQCqDUIdvhd6xIW4Mw+LxXbkHT/dpbYDdT8XOedXbGOxKAB7D3TMFkQWhGuoW488vLcU8XjdLMoAiMysEIiGHgObQkqYBGxBkcqgt4G43ds5hgTnWfCVyuBAEjMSUY6mIMHrDQ1IApxNJAY5CeTeH5CdD8jVyajv9j1ZStxzcEyuYTHhKtMzIII+YJ3NUT2aezHc3bggAQSGUwNyCIk+UVm0WmEjW7d5kMqxU+RoQcZft/wB5bDDqmh9j+tRYftNhnJXvAjAwVueAzEx4tD8qQxuwvaF10cBh1Gh/Srb3sJiILhQw1BYZXBjcMOcdDSqbo5VHdaVPofwqtbQaUH7dkZiEzNJ8MxJkzGgFMvDcALQ11Y7n8h5V5b2P4pcS7AYkZWgHUbrtPqaeOH9rkeZAMblfUiYPKQdZ5Go+DipPqzdyfBeZutMeBmrdU8PxS0+zieh0P1q3XpWclHVaFaqO9dCgkmAKTaSthR3fuqiksYFLWMxXeNpovTl6+tQ8S4ibhkmFGg/rrVfDY5DAD93cE+C4MjEjoSQPnI/KvKyZZfFS0w+6u/k7YwWFXLkJphSq5ihY6Qoned25wN9j6E6VbsY0AHvIBBGgnMQfhOT4gWIaF1OnyHGHxJBRJEAAHMCHOmhUlobzILelSLjUzDMpVpgZlg9TBPlr09TpXZjhGCpHNOUpO2Q8VR7n7tLirPxCfHl5x7/UUtds+DMBb7lCyBGRgBJ3DAn1O/y6Uy3OHrcGZHYHQFpYkrBIXUzGoO+sCZGlddzcVlggW1mQNWfaNIAXckx0EVonRlJalTPPsDxFbdrIFMklhq2WYJDOVbdV9QYmdwOcNishLW2Fy62x1IUzruBJgT7fN3OHDCbuGTOx0CiGYACT1iQBLRoROWtYPh+EDsyKmYKs5tVXaCGMiSY1B1I051WpGMccltf7i7wXBZGW+8wDmZz9ponKvUltZ6TMc2Xg9p7tw37mgghF6CrK8MFxhcuN3gHwqNLYHlqZokBUt2bxjpRlYRW61SKIEwiKICKBroFAGpk7eZrKmispiO8S+kUm8Y/f4y3aHw2hLf5jBPloMvufKWfH4kIGc7KCfavMeA8VKNce5lfv2bOpLKRmBLFSATGpEchzFJ7spHot25lGmnTSfpWcPxc777Hl9KTOJdsLaAd3bLBpgM8EHUk7N4T1nWq3AO2Cm8BcTuwxVS2eVzMTkGwMmG9jUO7GN3ajClcuJt724z+aTv5RPsfKrRS3iLYc5oKsDlJEqYLKY13UbaiPWrtlgRlOoIO+xHMUvcPBwmINg/3T+K2ddNdvWdPb+ImmhNWEbWI8QuC2DLujFVZjG4dSNCphJ035krFWMEtwMwYDJqQRlAnMYygawVic2oIOrTpdBrAaZKQA412ltWH7sA3LukqpACztmbkdRoATqOooFiu2F9ZLWrNsZcw7y6FMZiuxYH4so2+15EUD/s97eIxC3XKXGVwrZV0ZivjBJ3cd4AeXeydjAnE8B1Cqe7VRADglwY8RDyoI8JMqBoYg83SLG4du8oz3bQNqY7yy2ca7A7ifIkfWmrAYq3fTPaYMv1B6EcjXnOFwhsC2YRVUsLsWbYa5aYBmQQviJyAAat4yfDGhz/ZxYuF7lzUWimUyCMzypWJ18P7z7460mkA1XcEp3Fef9q+yyLdLZfBc3MbN5/1tA3NeoFKr4zBLcQowkH+pFTQWfOeKw16xdufs1x7eXN4J8MgwTlMrEzy/Gr1ntpibSjvba3RpJWUYdZ3B9hyp27Udm3TcxE5bkQGHJbnT19R0pI4lhAoYMrK/2vbQyNPbQ1ezD/RP2W7WWReGdskhh49ByjXblTFbtmBENbXKCZBVl78t7BTrNee47g4I0UknSfzq52d4a9s+G49uToVY+hDLBB16g/nWP+PBRpF9SV7j7guJ3FyEscoyCNIKm4yz7AQfKjfDe1DohYkgBVeFMjKSRseYj60rrfvLla6qXgpBDDwkR1IJU6+ldpiLRt3BmKM6hFFyFAGYkDMNDz58qlKcOHZdxlyj03CdqhKq4GYiY2aPMHnQ3H9pbd5ygbLlJENpzielK7tN+02QsDlkgkrmBEMCI289CKB8QfxXfVvzrm+MyylHT2svDBRdnqGL7ONdVGW6UZTmAE5c32SSDJI9vKl+7wbE2rpa7aW/aYszySZzDxEwNGkKQQpIy5RANQ8G4g/doyuwJUTrzjnR/C9pbi/GA49j9NPpXVjcYR0oyknJ2xb4VjFRQq3mskBjctuk2iOS5YOZmmCxj0G1HP7UdEm9ZgAIzm2QyhmXRMrErOuoBXcdQaJtjsJfjvEytyJEEejLr+FUW7F2TDYa89uCCMrBlDCfF5tqdTJ1rZSTIaLuB4tZJy973RBEggqMxnwkOGUbbBuVHbTgiQwYdRH5Uk4ns/i0zNK4gnMJaJGYySoOmfQDM2YjlQu7cNotcvWrlk+FUS2XyoQQWdvFDemYT9aZNDhx7tALIAtwzk6ggxHrI1ofh+PplU37YUmGQWgVOzAMdRAykxrOu0a0Pw3HPhjEfu3ZoGIyeFAuhZySGltggY6wYgxLexat3QvYZS1wDJ3eZWAOqqQAw2DQDG3swoO4fG2YW4ZTcW84AA3EKFOqCf5zRTh4aCzXBcDGVygBQsAACPQnUneJ0pSvWsPeuTcvXUZYGV1XwjSFGXRQPMVvE8NxCMosXGNkGFKuSqgnxF8upO5J/wDygVDrWiaS7/aV7TqiEuogE3Bqx5kfaUdKbrV6UDEFZAJB5aSQaKAkmsoBie06KxULmAMTmAnr9a1QFMj4zew2LsvYe8UV4BghW0IMSwIjSg9rsVbPwYnPpHiAJImTJVh7xJ5zQVqhZormWWSNdCDWJ7FXZmbb76zcVvlmLKOWw5UucT7HXxobZiZGW4jaxEnwqdvz2mr1vH3F+F2HoxH51ION3v8AiMfUz+IoeV+A0Db2Vxr3LCi6GW7b8LZhBJHwvoTII895onxrAftFnw6XF8SeTDdT5Hb2PKkrhfaNkurnjKdGMQY66aaU/wCGua+R/oGrhK9yWqKPAOI99bEznXRpmfXX+tKK0ucTX9lxIvLpbumHGsB+ZPqBPyJpgJkSpAmIMTpOukjlWhJFj+HWrwi6gaNidx6Eail+72ZwqlovXFJGqq4JAjSAFJG+41ozicAWHibM3LRQOWmxOmv3j5VUawynxLaPwzmcAADSQIjYbZRvHWkNFE8JwiGWFy6dDDH4uUgaZhqevToKJLjyFy27apAGRTA0PRTlAA30OwNdLiMgLNcTISICqVXXc55ANVO9tXCBbe2TLNBuqGJaQQxRiTA0HlHSgCc98SJuhddQqFgdRl2A6MNz8+V3DW2MN3pYHYZVVfwn60q47jVu1mCAPlzBsigLK/Euc6ueXwNqDrUeK7YX1utbC2RlI5OwZSPCytmXQ+nvoaaQDdi7lqCtxk1+ySNflvzFKmP7KWcSrdwwK7ZWDBQdCMhgEb8vTpUeN7UhlUmzbzEussCwzqF9PCRcGp5hhykirvaXEGQGyA6AKAoVo0nKBvpoZooEVsT2UNrRkcIOfxL1nMPTyqqvDLZM2zB5gEa6DfXeI96uNZvXxmYXLpJBUQxg5VBJ5CCDE9Z12q5b7MYl4bugG2OcoB66AmdaBgkIJgjykbjyMajy3nqa5xOAUjxGAdJYAg/6on60zf8Agq8R/eKhkGFzlfMZdND6+kV3e7LWlYNcxRWIkKUUSNoLZmHvUyqtxoRrfDLthg1pzl3gHQjnptNbx2DuiWjMrgmR59Pemzi97CWrfhulmB55nJnfUiKp8I7QWiroELAaiYETMjnppPvXBBXk6U91ymdLfp1Lkg4HiF7tUJhgIIOntO9E5pdxfGEectsKTly+YZoB8qpnjThfDAKgkjcEi5lgTsOddEnFcMzpjaa2l4rqpIPkYoJhOOBjDKRq+o1EKdz70QwuLS4JUgg0CD2G7Q3k3OYf4hP13opZ7Towi4h+UMPYxSpFaNVqaFpQ0Xv2C7oygaz8LLB6+HQGq1vslh21wt9rZH/Dfz1mDNAM1bDc+Y5jf3p9SSFpQTxPZ/FWc/drbuqyshEANlPNYA8Q/iJP6j7+LW14Rbu2LsKqMC0EjVmaQCzazlAgxE1fwfHryfbzDo/i+u/1ova7QWrgy3rf4Mv11q1lT5JcGCn7VG3li5aulhpKw6wPEboBJWCPPepLHEMVjTkQJbtaZ7gDEeYXMdT5EetWcb2bsYjxWb7W255craTtDDMPemGxbSygRZgaCSSx8yTqT51paoijrDYG2ihVUQBGoBPqfOsqs19idz8qyp1BR5piruUlToRoQRrNULmMHWvUcbw5XOaBPOvLu3XZMYdu+tJ+6diXGsI5iNtlMekkjmBWSx70aORGMUDz+tdd9VrA9hiUR87HM0lRcZQix9rQlz5DKNee9WB2VfdrokbrbBOvqxJ+lJwoFIEXLtPvYfjPe2+6Y+O3t1Kcj8tvakfHYEIocFih1zQCAOp1B9dNIM1Bwu9esXs6qQ6FiJHhZQYif8QP49KI7CbPZ8dhVv2mttzG/Rvst8jrSrwjjzIDh74uJctGDkh50iBOpGoI01AB1k0y8Nxq3EW4vwsJ8x1B8wdPlQftrwC5fCXMOFNwEBgTlzLyObqvnOhNbIk44p2phYsGWgnxKCdxIEGARmAEg0Gw/aG+fEbs5kIBZU8BI8LQF5HffQnQxFXOG9jroBN1raTmOjG5GaJ0KqOU6yPWrycIwtrRsQdohWRPpbAI+VNtIKFvDXHLLdgs0nVzOYQQyljM+Fj1A0NQWbehWQygnLHjYrpEhMwzDaNtN+dNQxGAtmVTO3Ugsfd623atF0SyAPUD8BUvJErSxet8IvOSUt3CNgCApZhvcJOgzGWI1gkxNEcH2RvMBnCJlBC5mNwqpIMAKFEaCAc0bDTSp73ay6fhVB8ifzodiuMXrmjOY6CAPYb1LyjUWGB2ew1ofv72fw5YORYXooRQQJ5CKmHEMFZ/u7YY9cv4ltaUyawms3kkylFDPe7WnZLaj1JP4RQ+/wBpL7faj0A/SaCs9cM9TbfcdIs4riVxvidj6saG3rvnWr10ASSAPPShl/ilofbB9Nfw0ooZHxd9B6/ka67OpPejqqj3zVQxeOVxAB351vBY5rc5DExJgHaY/E1CX2il2He1Ba1wcwMxAZQgUiSPCSZO2/SoMU+Fsx3l1QRuM0lvFm1Ua/FrVDEXzc+MsR0kx7bVW/Yrf8NbJxXYltmsb2xw6E91bZmO5y5QffX6Uv4vtdff4QE9yR6bUxf2enn9K0eGIf8A8rRZUuxm4yfcC8L7d4q2fG63FEaOIMeTLr7zTjwzt7hrmjk2m/xAlfvDl6xQY8HQ/wAP3az+wU6J7VLlB9gSkh/w+KRwGRlZTsVII9xUtIOF4V3RzW5Q9VMT6660awvE7y/EMw+QP00+lZui0xjNaG9ULPEwdwR6iri3gdRRYyXvD1pm4BfzWvNSR+YpVfXaiXZR2L3EOnwt67/yqkS+BqC1qtm4BzrKrYgs1Bi8MrqyOoZWBDA7EHep2rRrSSEhRwdxsJe7i4ZtPrbb57ac+R2+z1qfE8MS0GcHwwwVAyoCGObKG01kHLrpmI2ovxnhi4i0UbQ7q3NW5Ef1tQjgmPcMcPf0upt0I8p3Gx+fkakGgTeSVKW10Yd5bfKxHiJYhywOVzMyf4ttINI22Ck3IETqYnL1aNAY3jT02Dlirc0t8d4f3tq5bmM6Ms9MwIn61DQ0C+xHbdf2g2SMthjCuxiLhICyDsrHTrMecN/abiV22yhHKqV5RvPXevEbvDhbDWr6kEOLgzklCVDDxRqUgnbn6mn3hnaH9psLbukd/YOU+IEshGjaHcQJnyPWrnH07BF77l2/inf42ZvViajBrisJrno1O5rJqhf4tZQw11AekyfYa0Ovdq7AMLmc+QgfWq0sVoYZrCaScf2wux+6tKD1clvoIpW4j2lxryGuso6KAnsRr9auONyJc0j1nEYpEEuyqOrEKPrQTGdscKkgObhHK2J+phfrXkl0sxliSepJJ+tdWwRWvQXknqMesf8A7QG2t4f5u35KPzoNf7aYltzlHRQB9d/rQZLp/r+VTgzyn5/yp6YrsLU33IMTxNnbMxY+pJ/GrWH4hUHdA8j9K6t2TroY/CiSi1wCbCtnH+dXbOLB50P4dbg5W2P0P6UcXgwP2R7VhpT4NNzdu9U63K5Tgg5A/IkVYXgrD7ZX1INHTY7IxcrtXrTWlQqrPmLbQPrpVI4wQ5C+FdjI1Omn1o0tAEVepFuUDw/FA32Y+dWlxy+dIVhUXKkDUFfi1pdGuAHpzqxb4hbMfvF121GvpRTC0FQ1SLcI2MfOqIY10HooLC1vHsN4P0PvTN2Sx6G7HizMCIgQABmJn5R86Rw9Guy1yL89EufVSPzoqgbGO54iSZ1JO5rVczWUqJsb2NdBq4cVwrQa6pEIlbqKDdouFm6ouW/71NVjTMOaH8vmOZourzqNq2B7fnWb8lAHhPERft9HXRh0PX+uYNZibVVuP4JsPd/arQ8J/vV/B/Tr/M0QVxdt5kPxDTSYPmPI/hQ0AvcTsWysXAhXo+WPrSxibOFQ+G34tIyyu+ggyBzjTrFOGM4VMlmZjykhQNDtlA015zsOlAsRwu4mucCdAcjseoEAz/FzA0GlRQ7A7O8Hu7eUdTp65pj6Tz+dHEqx0uMSCQJUCA0EwNBOnkdSPkWxty3aMu7m5HhVmOk7EIJYT1YVRxXF7eYqwuKQTOVQDtAJzNvHOOdWiWCmwKwIt6RIzDXX/CYI+YG/KtnAacvltXHGMcC0WRCwDnIBdjz30UCY2BnoIkPi8MbpUiWaAHUks2YbOoMnKdNtj7m9NisvYvBuNVC5epO34fjVDNbAId1c7wokR5GAKxMGxXICC4ZYUeLJowaYneV8O4gnQ7kOHdjMRcg93lHVjHt1FFJchuL18of7tCNjJOkEHl9Kg7s78vMc+m4/CvSsF/s9gfvX+6I06SeX9eVFMN2YwlrZQT1+L67Unkih6Gzya3gXb4VLdIB+mlFrPZu+xEW4HVjlPsNa9PCIvwoAPkPoK4a90gegqHl9i1jEzDdkm+0R8gfxJq/a7N213APqZ+m1Hblw9aru1RqbHpQuY/AorkDb0o9gbyrYRiJYnIPM5iB9BQTid394flVu3fTuLQzgMrZwILfaY6getZYtXUlRo6pEt7jJOXIAB4MwI18TEECOkULfFu0EklTkZhqQP3h2HIQNvKusQCq5raE5QNWMAkTBgeZNBrL3naCwQE7IAP51s7X3mTfgIM+TuixAC5yZMRmOg9daB4viSLnAJZn00ELvV61w+SSynSdTmJ0YgTpz3rm9w9cufINC0SYkAmCNOcT86tJLsZOTFwY51J5T1rm7fZolyZ9vYUxtgUZspXYTrofhB08td6iHDrcF8mzR8RjaZHly2/WtFJeCGn5AFpJeBr0j8vOjTWDmsrzkn08Ux8qIWuHqGWEjTNP2gIG/vET1qxhxpnCGdtf8ubcA+mnOplKwSoO4HcUyYPal3hwbPlKmOv8ApB16akj5UwcKdmZgUKgHwkz4l1E6jQyDp0KnnWTRaZfGGQ7op9VFTYfDInwqBPQAVJaSp1t1NFEcVqp+6rKqiBtvJUCLrRB0qq8LqSB66V0T4EgVfxK2CM7QrsFE/wARmPeD/U0RU0C7WcDt422iNdKZHzgoVkkKyjf/ADHarXBwyItp3NxkEBzALAbExpPWsVSKYVyhgVYSCCIPMcwaScZePD7pRlc4e7ORkIlTGoM6Bhp6gDzpzBrjH4RL9tkcaHy1B5MPMVSAT+JdokRGy95nAJBuKraAmSAHBI1iR5Uh4zid9rhzXXzK0jUhT4jlIUQCJU6eVM+G7F4tnKultUVmAfvDDA6SqgMYIjQkUdtdjbSa3breYVu7B05x4m+ZNPZCPM8Vhyzlmhc5LEXDBzH4gJGZxJgEA6QDtVhOAXbrBglxzABKrow0glmK+IDnGvrJPpdpcHYnu7YLdYkn1Y61ze4432VUD3/r2qXlXYagJOH7C37mXOqW0WSFLZjmMDMxAEkhVEaCByo3g+w1m2JvXGYfwzkT7q7/AI0RucVun7UegAqlcuE6kkn3qXkZWgtWlw9kZbNoCOgCj9ajuY5jtA9B+smqxNck1nbZVI3caTJ1PmZNRO1c374USSAOpMCgWO7R210UPcP+BGI+9EfWhK+AbDFy5Va5iBSxe4piLh0QWx5yzR9APrRjsxwY3nc3WLQF0J01J5bculPZSUXyw5VnV3HclBY+Qn+Vcrhr9zZco89TTphuDouyir1vAjpXQsaJsQE7IlzNxix+nsKNYPs8qCAtNq4QVKuGFWoJC1CfxfhkWH05D/3CkzC4Q59Bry0n6SJ969V4/hx3D/6f/cP0pF/Z1UFizqB9pPiHSIHXSvN+Kk1njFe3zN8auDZwwGmijWGBdAwMbATvNcXLZkwoI5HOmvw7DN1JHqB10o4biZMLcxN5G11U94gMCZ0nLMgaz1BqVcbOjYkozC5mDWe8CEH92vweKQTPTX1rt0HPZbtWJklDEkaCdusGZ8oqVcDP2G+YA/E/hQzFYs5CzXbfed0LmQ2bc5+duSIJnTNMVyeLOkKmIWD3ei2VGUs0XFIC6lRLab0aWFoLvgABJ0jn086VMRdxBuuLZuMgaAyroRpMQNd/pRHH8YddBimJzgR3WQ93Hx6jQzPhgnSu7/FlVyDib8ZwNCv92UHi1jK2aYEn0pqLJbIMSmMa6fDd7rNp3YYDJOh8Osx11ohfwuNOIfuBdCT4SWIUCByc7TNUf29ZXPcxTAm7myvp3YLd2V1HjIyzy+KOVRWMWSrgjEM7Zchy6IM2sjvJYgc9NtdNKNIBzi2G4gXaCzCPD3bQu3QGd+tWOI/tffThxfyZV3DxOUT8em8zPOg7XGCQUxOcMCGVdGURKsBoCddVPTzqbE48KZQYpfGp3Y/u4GZTM+Oc2sHSKNIHo2BDd2neAC5lGYDaY1rKQk4gpEk4oHpmRo8sxdSfYVlGkLPczSz28t/uAejj8DTNS723cDCvPVY9cw/nWmRelhHk86JFd4bFG24dTDAyP66VRfFr1FQtih1rjo2s9Y4TxBb9sOvow6HmKlx2M7pC8TECOsnnXmXAuP8A7PdDTKHRx5dR5in7jF9Ww+ZSCrZcpGx1n8K1vYitwZiOP3n2OUf4R+dDnukmSZPmZNaitTWRZlYKrX8fbT4nUeU6+w1+lDr/AGitj4QW+g/r5UUAaJqJ7gGpNLN/jzttC+gk+5qk+NJ1LE+pmnQWNF3iKDYz6VRv8QY7HL7E/WggxNdrf86KCy+EUmWBc9WJNEMNiba/7v6/yoKt7zqQXfOigDnFOK2+6ICsDp061J2S4lbXvSQ0AJ05Z6Wsa/gNXOyribg5EL/1frWaX28X7fuXfoaGhO2ChSSmpQOoHm+WG+h0qc9rV+EKM4a4DIOX92s6c9dPSgS8IUggsT4cq6RAz5tddTMdKkPCp1zw5LkmNDnWGET021rasxPpDqdsLZIIXw/ug0g5puAnTlpU47TqDfkCLUREyZ2npS6OEKCIaF/d5hEk5Ph1nSeelTpgSGusHjvI+yPCQN9d6pLL3/57/wAC9IRxnHxcwzlwAJXKw2YeQ3EedCOD8Rs94M5Ea7ieX61VxmA7rD3BmzEsp2gD0HnQHCtrXDmi+rBy52+bNov0tI9IOOwnNV/5f8qja9gT/u1/5f8AKlJGNd5/KuzUzCkMrDAf8Nf+Wa5nAja0v/LpbzVyX8qWqQUhnXEYMbWlH/8ANa6/b8MNkH3RSt3laL/1p+tFsKQyPxS0Phtj6D/pNcHjjcrdv5u3/bpd7ytd5S38hSGJe0Fz+C199/8A4VIvaFudtPvv/wBulrvPKsD0eryFIaR2gH/DH3m/7dZSuWrKN/IUj22qmLw4cQdqysrvOcEYjgNo/YX2FDMTwG2PsL7CtVlS0i0wbd4Lb/hX2FTW1y2jaHwzK+R5j0M1lZUOKKsqtaND8ZhC2hYx0BgfSsrKnQkOwRc4InT6n9aiPBE6fU/rWVlKkBz/AGKnQ/eP61g4Gnn94/rWVlFIZLb7Poev3j+tTp2XQ82+8361lZTUUBOnY1T9p/vt+tSf+Bh/xH++aysqtCFZHd/2fz/vX++a1hv9n7IZW9cHo5FZWU9CCy0Ox94bYi598/rW/wDwtiRtiH961WVVIVmHs9ix/wCZPsv6Vn9iYwf+Y/8ASn6VlZRQ7K2O4PjWUqbykear+QoTZ7NYpT8dv2P61lZWU8UW7aKUnRdTg2L62j7j867/ALKxXS2f9RH5VlZT6aFZycBih9hP+Z/9a2MBiP4F++P0rKyl00FnR4ff/gH3hUZwl7/hn7yf/KsrKOmgsjNi7/AfdP1rXd3Oa/Vf1rKyjpoDAlz+H6itEONx9RWVlToQHBunp+FbrKyp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://dreamatico.com/data_images/money/money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http://dreamatico.com/data_images/money/money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http://dreamatico.com/data_images/money/money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a-veterans.com/images/cotton_fla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0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Bill Clinton </a:t>
            </a:r>
            <a:r>
              <a:rPr lang="en-US" b="1" dirty="0" smtClean="0"/>
              <a:t>(1993-2001)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Democrat, 2 terms</a:t>
            </a:r>
          </a:p>
          <a:p>
            <a:r>
              <a:rPr lang="en-US" dirty="0" smtClean="0"/>
              <a:t>New Democrat</a:t>
            </a:r>
          </a:p>
          <a:p>
            <a:pPr lvl="1"/>
            <a:r>
              <a:rPr lang="en-US" dirty="0"/>
              <a:t>“New”: balance budget, reform welfare, streamline </a:t>
            </a:r>
            <a:r>
              <a:rPr lang="en-US" dirty="0" err="1"/>
              <a:t>gov’t</a:t>
            </a:r>
            <a:r>
              <a:rPr lang="en-US" dirty="0"/>
              <a:t>, supported death penalty</a:t>
            </a:r>
            <a:endParaRPr lang="en-US" sz="1600" dirty="0"/>
          </a:p>
          <a:p>
            <a:pPr lvl="1"/>
            <a:r>
              <a:rPr lang="en-US" dirty="0"/>
              <a:t> “Old”:  Universal health care coverage, more student aid, gays in the </a:t>
            </a:r>
            <a:r>
              <a:rPr lang="en-US" dirty="0" smtClean="0"/>
              <a:t>military</a:t>
            </a:r>
          </a:p>
          <a:p>
            <a:pPr lvl="1"/>
            <a:endParaRPr lang="en-US" dirty="0"/>
          </a:p>
        </p:txBody>
      </p:sp>
      <p:pic>
        <p:nvPicPr>
          <p:cNvPr id="10242" name="Picture 2" descr="http://www.slate.com/content/dam/slate/archive/2008/11/1_123125_123054_2180708_2203590_081125_pol_clintonstn.jpg.CROP.original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04999"/>
            <a:ext cx="2971800" cy="353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ssets.nydailynews.com/polopoly_fs/1.11440.1354891390!/img/httpImage/image.jpg_gen/derivatives/gallery_1200/bill-clinton-relationship-monica-lewinsky.jpg"/>
          <p:cNvPicPr>
            <a:picLocks noChangeAspect="1" noChangeArrowheads="1"/>
          </p:cNvPicPr>
          <p:nvPr/>
        </p:nvPicPr>
        <p:blipFill>
          <a:blip r:embed="rId2" cstate="print">
            <a:lum bright="52000" contrast="-7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Domestic Events and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Military and security</a:t>
            </a:r>
          </a:p>
          <a:p>
            <a:pPr lvl="1"/>
            <a:r>
              <a:rPr lang="en-US" dirty="0" smtClean="0"/>
              <a:t>Don’t ask, don’t tell</a:t>
            </a:r>
          </a:p>
          <a:p>
            <a:pPr lvl="1"/>
            <a:r>
              <a:rPr lang="en-US" dirty="0" smtClean="0"/>
              <a:t>Oklahoma City bombings, Unabomber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Battle with Republican Congress</a:t>
            </a:r>
          </a:p>
          <a:p>
            <a:pPr lvl="1"/>
            <a:r>
              <a:rPr lang="en-US" dirty="0"/>
              <a:t>Newt Gingrich – Contract with America</a:t>
            </a:r>
          </a:p>
          <a:p>
            <a:pPr lvl="1"/>
            <a:r>
              <a:rPr lang="en-US" dirty="0"/>
              <a:t>Budget showdown &gt; </a:t>
            </a:r>
            <a:r>
              <a:rPr lang="en-US" dirty="0" err="1"/>
              <a:t>gov’t</a:t>
            </a:r>
            <a:r>
              <a:rPr lang="en-US" dirty="0"/>
              <a:t> shutdown – Reps.  get blame, Clinton re-elected but…</a:t>
            </a:r>
          </a:p>
          <a:p>
            <a:pPr lvl="1"/>
            <a:r>
              <a:rPr lang="en-US" dirty="0"/>
              <a:t>Impeachment:  Perjury and obstruction of justice during investigations of Monica </a:t>
            </a:r>
            <a:r>
              <a:rPr lang="en-US" dirty="0" err="1"/>
              <a:t>Lewinksy</a:t>
            </a:r>
            <a:r>
              <a:rPr lang="en-US" dirty="0"/>
              <a:t> scandal and Paula Jones lawsuit</a:t>
            </a:r>
          </a:p>
          <a:p>
            <a:pPr lvl="1"/>
            <a:r>
              <a:rPr lang="en-US" dirty="0"/>
              <a:t>Found not guilty, but Americans were mad</a:t>
            </a:r>
          </a:p>
          <a:p>
            <a:pPr lvl="1"/>
            <a:r>
              <a:rPr lang="en-US" dirty="0"/>
              <a:t>Also implicated in Whitewater scandal in AK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lintonfoundation.org/files/wysiwyg/timeline8.jpg"/>
          <p:cNvPicPr>
            <a:picLocks noChangeAspect="1" noChangeArrowheads="1"/>
          </p:cNvPicPr>
          <p:nvPr/>
        </p:nvPicPr>
        <p:blipFill>
          <a:blip r:embed="rId2" cstate="print">
            <a:lum bright="59000" contrast="-72000"/>
          </a:blip>
          <a:srcRect l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Domestic Events and </a:t>
            </a:r>
            <a:r>
              <a:rPr lang="en-US" b="1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Balancing the Budget</a:t>
            </a:r>
          </a:p>
          <a:p>
            <a:pPr lvl="1"/>
            <a:r>
              <a:rPr lang="en-US" dirty="0" smtClean="0"/>
              <a:t>Sacrificed programs he wanted to cut spending and balance the budget.</a:t>
            </a:r>
            <a:endParaRPr lang="en-US" sz="1600" dirty="0" smtClean="0"/>
          </a:p>
          <a:p>
            <a:pPr lvl="1"/>
            <a:r>
              <a:rPr lang="en-US" dirty="0" smtClean="0"/>
              <a:t>Robust economy: (fueled by the “new” internet economy”) kept tax revenues high</a:t>
            </a:r>
            <a:endParaRPr lang="en-US" sz="1600" dirty="0" smtClean="0"/>
          </a:p>
          <a:p>
            <a:pPr lvl="1"/>
            <a:r>
              <a:rPr lang="en-US" dirty="0" smtClean="0"/>
              <a:t>By 1998 the government had a surplus</a:t>
            </a:r>
            <a:endParaRPr lang="en-US" sz="1600" dirty="0" smtClean="0"/>
          </a:p>
          <a:p>
            <a:pPr lvl="1"/>
            <a:r>
              <a:rPr lang="en-US" dirty="0" smtClean="0"/>
              <a:t>Worked with Congress to cut welfare rolls by 50% - work requirements, time limits</a:t>
            </a:r>
            <a:endParaRPr lang="en-US" sz="1600" dirty="0" smtClean="0"/>
          </a:p>
          <a:p>
            <a:r>
              <a:rPr lang="en-US" dirty="0" smtClean="0"/>
              <a:t>Health Care</a:t>
            </a:r>
          </a:p>
          <a:p>
            <a:pPr lvl="1"/>
            <a:r>
              <a:rPr lang="en-US" dirty="0"/>
              <a:t>Problems:  Insurance companies, </a:t>
            </a:r>
            <a:r>
              <a:rPr lang="en-US" dirty="0" err="1"/>
              <a:t>drs</a:t>
            </a:r>
            <a:r>
              <a:rPr lang="en-US" dirty="0"/>
              <a:t>, health management orgs. couldn’t agree</a:t>
            </a:r>
          </a:p>
          <a:p>
            <a:pPr lvl="1"/>
            <a:r>
              <a:rPr lang="en-US" dirty="0"/>
              <a:t>Hillary Clinton: put in charge of proposals; not well received by Reps – failed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s1.reutersmedia.net/resources/r/?m=02&amp;d=20100805&amp;t=2&amp;i=172401814&amp;w=&amp;fh=&amp;fw=&amp;ll=580&amp;pl=378&amp;r=2010-08-05T101848Z_01_BTRE6740SNJ00_RTROPTP_0_RWAND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23" r="8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Foreign Events and </a:t>
            </a:r>
            <a:r>
              <a:rPr lang="en-US" b="1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867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Trade</a:t>
            </a:r>
          </a:p>
          <a:p>
            <a:pPr lvl="1"/>
            <a:r>
              <a:rPr lang="en-US" sz="2200" dirty="0"/>
              <a:t>NAFTA (North American Free Trade Agreement) – eliminate trade barriers like tariffs between U.S., Mexico, and Canada</a:t>
            </a:r>
          </a:p>
          <a:p>
            <a:pPr lvl="1"/>
            <a:r>
              <a:rPr lang="en-US" sz="2200" dirty="0"/>
              <a:t>Normal trading status extended to China</a:t>
            </a:r>
          </a:p>
          <a:p>
            <a:r>
              <a:rPr lang="en-US" sz="2800" dirty="0" smtClean="0"/>
              <a:t>Peacekeeping</a:t>
            </a:r>
          </a:p>
          <a:p>
            <a:pPr lvl="1"/>
            <a:r>
              <a:rPr lang="en-US" sz="2200" dirty="0"/>
              <a:t>Africa: </a:t>
            </a:r>
            <a:r>
              <a:rPr lang="en-US" sz="2200" dirty="0" smtClean="0"/>
              <a:t>Rwandan genocide, Black </a:t>
            </a:r>
            <a:r>
              <a:rPr lang="en-US" sz="2200" dirty="0"/>
              <a:t>Hawks shot down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in Somalia, </a:t>
            </a:r>
            <a:r>
              <a:rPr lang="en-US" sz="2200" dirty="0"/>
              <a:t>al-Qaeda </a:t>
            </a:r>
            <a:r>
              <a:rPr lang="en-US" sz="2200" dirty="0" smtClean="0"/>
              <a:t>bombs </a:t>
            </a:r>
            <a:r>
              <a:rPr lang="en-US" sz="2200" dirty="0"/>
              <a:t>U.S. </a:t>
            </a:r>
            <a:r>
              <a:rPr lang="en-US" sz="2200" dirty="0" smtClean="0"/>
              <a:t>Embassy</a:t>
            </a:r>
            <a:endParaRPr lang="en-US" sz="2200" dirty="0"/>
          </a:p>
          <a:p>
            <a:pPr lvl="1"/>
            <a:r>
              <a:rPr lang="en-US" sz="2200" dirty="0"/>
              <a:t>Former </a:t>
            </a:r>
            <a:r>
              <a:rPr lang="en-US" sz="2200" dirty="0" smtClean="0"/>
              <a:t>Yugoslavia: U.S</a:t>
            </a:r>
            <a:r>
              <a:rPr lang="en-US" sz="2200" dirty="0"/>
              <a:t>. aids </a:t>
            </a:r>
            <a:r>
              <a:rPr lang="en-US" sz="2200" dirty="0" smtClean="0"/>
              <a:t>NATO </a:t>
            </a:r>
            <a:r>
              <a:rPr lang="en-US" sz="2200" dirty="0"/>
              <a:t>mission to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protect </a:t>
            </a:r>
            <a:r>
              <a:rPr lang="en-US" sz="2200" dirty="0"/>
              <a:t>“safe zones” in </a:t>
            </a:r>
            <a:r>
              <a:rPr lang="en-US" sz="2200" dirty="0" smtClean="0"/>
              <a:t>Bosnia, UN </a:t>
            </a:r>
            <a:r>
              <a:rPr lang="en-US" sz="2200" dirty="0"/>
              <a:t>investigates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Milosevic</a:t>
            </a:r>
            <a:r>
              <a:rPr lang="en-US" sz="2200" dirty="0"/>
              <a:t>, </a:t>
            </a:r>
            <a:r>
              <a:rPr lang="en-US" sz="2200" dirty="0" smtClean="0"/>
              <a:t>“ethnic </a:t>
            </a:r>
            <a:r>
              <a:rPr lang="en-US" sz="2200" dirty="0"/>
              <a:t>cleansing” in </a:t>
            </a:r>
            <a:r>
              <a:rPr lang="en-US" sz="2200" dirty="0" smtClean="0"/>
              <a:t>Kosovo</a:t>
            </a:r>
            <a:endParaRPr lang="en-US" sz="2200" dirty="0"/>
          </a:p>
          <a:p>
            <a:pPr lvl="1"/>
            <a:r>
              <a:rPr lang="en-US" sz="2200" dirty="0"/>
              <a:t>Oslo Accords: historic, though largely symbolic, first negotiation between Israel and the Palestinian Liberation </a:t>
            </a:r>
            <a:r>
              <a:rPr lang="en-US" sz="2200" dirty="0" smtClean="0"/>
              <a:t>Organization</a:t>
            </a:r>
            <a:endParaRPr lang="en-US" sz="2200" dirty="0"/>
          </a:p>
        </p:txBody>
      </p:sp>
      <p:pic>
        <p:nvPicPr>
          <p:cNvPr id="7176" name="Picture 8" descr="http://www.japanfocus.org/data/nato-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267200"/>
            <a:ext cx="1504950" cy="1207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a-veterans.com/images/cotton_fla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0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George W. Bush </a:t>
            </a:r>
            <a:r>
              <a:rPr lang="en-US" b="1" dirty="0" smtClean="0"/>
              <a:t>(2001-2009)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Republican, 2 terms</a:t>
            </a:r>
          </a:p>
          <a:p>
            <a:pPr lvl="0"/>
            <a:r>
              <a:rPr lang="en-US" dirty="0" smtClean="0"/>
              <a:t>Election of 2000</a:t>
            </a:r>
          </a:p>
          <a:p>
            <a:pPr lvl="1"/>
            <a:r>
              <a:rPr lang="en-US" dirty="0" smtClean="0"/>
              <a:t>Florida – hanging </a:t>
            </a:r>
            <a:r>
              <a:rPr lang="en-US" dirty="0" err="1" smtClean="0"/>
              <a:t>chads</a:t>
            </a:r>
            <a:r>
              <a:rPr lang="en-US" dirty="0" smtClean="0"/>
              <a:t>, confusing ballots, Governor Jeb Bush</a:t>
            </a:r>
          </a:p>
          <a:p>
            <a:pPr lvl="1"/>
            <a:r>
              <a:rPr lang="en-US" i="1" dirty="0" smtClean="0"/>
              <a:t>Bush v. Gore</a:t>
            </a:r>
            <a:r>
              <a:rPr lang="en-US" dirty="0" smtClean="0"/>
              <a:t>: Five weeks later the Supreme Court stopped the manual recounts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 descr="http://images.politico.com/global/blogs/0912_Bush_AP_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999" y="2057400"/>
            <a:ext cx="3429001" cy="291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lockwise from top left: Aftermath of the September 11 attacks; American infantry in Afghanistan; an American soldier and Afghan interpreter in Zabul Province, Afghanistan; explosion of an Iraqi car bomb in Baghdad"/>
          <p:cNvPicPr>
            <a:picLocks noChangeAspect="1" noChangeArrowheads="1"/>
          </p:cNvPicPr>
          <p:nvPr/>
        </p:nvPicPr>
        <p:blipFill>
          <a:blip r:embed="rId2" cstate="print">
            <a:lum bright="66000" contrast="-59000"/>
          </a:blip>
          <a:srcRect r="3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Foreign Events and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September 11</a:t>
            </a:r>
          </a:p>
          <a:p>
            <a:pPr marL="742950" lvl="2" indent="-342900"/>
            <a:r>
              <a:rPr lang="en-US" sz="2800" dirty="0" smtClean="0"/>
              <a:t>Patriot Act: </a:t>
            </a:r>
            <a:r>
              <a:rPr lang="en-US" sz="2800" dirty="0" err="1" smtClean="0"/>
              <a:t>Gitmo</a:t>
            </a:r>
            <a:r>
              <a:rPr lang="en-US" sz="2800" dirty="0" smtClean="0"/>
              <a:t>, enhanced interrogation, </a:t>
            </a:r>
            <a:br>
              <a:rPr lang="en-US" sz="2800" dirty="0" smtClean="0"/>
            </a:br>
            <a:r>
              <a:rPr lang="en-US" sz="2800" dirty="0" smtClean="0"/>
              <a:t>racial profiling, wiretapping</a:t>
            </a:r>
          </a:p>
          <a:p>
            <a:r>
              <a:rPr lang="en-US" dirty="0" smtClean="0"/>
              <a:t>War on Terror</a:t>
            </a:r>
          </a:p>
          <a:p>
            <a:pPr lvl="1"/>
            <a:r>
              <a:rPr lang="en-US" dirty="0" smtClean="0"/>
              <a:t>Afghanistan: Osama bin Laden, al-Qaeda and Taliban strongholds</a:t>
            </a:r>
            <a:endParaRPr lang="en-US" sz="1600" dirty="0" smtClean="0"/>
          </a:p>
          <a:p>
            <a:r>
              <a:rPr lang="en-US" dirty="0" smtClean="0"/>
              <a:t>Iraq</a:t>
            </a:r>
          </a:p>
          <a:p>
            <a:pPr lvl="1"/>
            <a:r>
              <a:rPr lang="en-US" dirty="0" smtClean="0"/>
              <a:t>Saddam Hussein and WMDs, fails to get UN coalition, Sunni vs. </a:t>
            </a:r>
            <a:r>
              <a:rPr lang="en-US" dirty="0" err="1" smtClean="0"/>
              <a:t>Shia</a:t>
            </a:r>
            <a:r>
              <a:rPr lang="en-US" dirty="0" smtClean="0"/>
              <a:t> civil conflict, Abu </a:t>
            </a:r>
            <a:r>
              <a:rPr lang="en-US" dirty="0" err="1" smtClean="0"/>
              <a:t>Graib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upload.wikimedia.org/wikipedia/commons/5/55/Katrina-14501.jpg"/>
          <p:cNvPicPr>
            <a:picLocks noChangeAspect="1" noChangeArrowheads="1"/>
          </p:cNvPicPr>
          <p:nvPr/>
        </p:nvPicPr>
        <p:blipFill>
          <a:blip r:embed="rId2" cstate="print">
            <a:lum bright="63000" contrast="-75000"/>
          </a:blip>
          <a:srcRect l="8301" r="29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Domestic Events and </a:t>
            </a:r>
            <a:r>
              <a:rPr lang="en-US" b="1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 Great Recession</a:t>
            </a:r>
          </a:p>
          <a:p>
            <a:pPr lvl="1"/>
            <a:r>
              <a:rPr lang="en-US" dirty="0" smtClean="0"/>
              <a:t>Dotcom </a:t>
            </a:r>
            <a:r>
              <a:rPr lang="en-US" dirty="0"/>
              <a:t>and housing bubbles </a:t>
            </a:r>
            <a:r>
              <a:rPr lang="en-US" dirty="0" smtClean="0"/>
              <a:t>burst</a:t>
            </a:r>
          </a:p>
          <a:p>
            <a:pPr lvl="1"/>
            <a:r>
              <a:rPr lang="en-US" dirty="0" smtClean="0"/>
              <a:t>Bailouts for banks, industries “too big to fail”</a:t>
            </a:r>
          </a:p>
          <a:p>
            <a:pPr lvl="0"/>
            <a:r>
              <a:rPr lang="en-US" dirty="0" smtClean="0"/>
              <a:t>Budget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ax </a:t>
            </a:r>
            <a:r>
              <a:rPr lang="en-US" dirty="0"/>
              <a:t>cuts + 2 wars = huge deficit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spending and regulation efforts alienates more conservative </a:t>
            </a:r>
            <a:r>
              <a:rPr lang="en-US" dirty="0" smtClean="0"/>
              <a:t>Republicans</a:t>
            </a:r>
          </a:p>
          <a:p>
            <a:r>
              <a:rPr lang="en-US" dirty="0" smtClean="0"/>
              <a:t>Other Issues</a:t>
            </a:r>
          </a:p>
          <a:p>
            <a:pPr lvl="1"/>
            <a:r>
              <a:rPr lang="en-US" dirty="0" smtClean="0"/>
              <a:t>Katrina disaster and FEMA</a:t>
            </a:r>
          </a:p>
          <a:p>
            <a:pPr lvl="1"/>
            <a:r>
              <a:rPr lang="en-US" dirty="0" smtClean="0"/>
              <a:t>Environmentalism – Inconvenient Truth, Kyoto Protocol, “Drill baby drill”</a:t>
            </a:r>
          </a:p>
          <a:p>
            <a:pPr lvl="1"/>
            <a:r>
              <a:rPr lang="en-US" dirty="0" smtClean="0"/>
              <a:t>No Child Left Behind Act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a-veterans.com/images/cotton_fla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0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Jimmy Carter </a:t>
            </a:r>
            <a:r>
              <a:rPr lang="en-US" b="1" dirty="0" smtClean="0"/>
              <a:t>(1977-1981)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114800" cy="3992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Democrat, 1 term</a:t>
            </a:r>
          </a:p>
          <a:p>
            <a:r>
              <a:rPr lang="en-US" dirty="0" smtClean="0"/>
              <a:t>Washington “outsider”</a:t>
            </a:r>
          </a:p>
          <a:p>
            <a:pPr lvl="1"/>
            <a:r>
              <a:rPr lang="en-US" dirty="0" smtClean="0"/>
              <a:t>helped him win election after Johnson and Nixon, but he had trouble with the politics of the job</a:t>
            </a:r>
          </a:p>
          <a:p>
            <a:r>
              <a:rPr lang="en-US" dirty="0" smtClean="0"/>
              <a:t>Model Ex-President</a:t>
            </a:r>
          </a:p>
          <a:p>
            <a:pPr lvl="1"/>
            <a:r>
              <a:rPr lang="en-US" dirty="0" smtClean="0"/>
              <a:t>Habitat for Humanity</a:t>
            </a:r>
            <a:endParaRPr lang="en-US" sz="1600" dirty="0" smtClean="0"/>
          </a:p>
          <a:p>
            <a:pPr lvl="1"/>
            <a:r>
              <a:rPr lang="en-US" dirty="0" smtClean="0"/>
              <a:t>Middle East diplomacy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sz="1600" dirty="0"/>
          </a:p>
          <a:p>
            <a:pPr lvl="1"/>
            <a:endParaRPr lang="en-US" dirty="0"/>
          </a:p>
        </p:txBody>
      </p:sp>
      <p:pic>
        <p:nvPicPr>
          <p:cNvPr id="28674" name="Picture 2" descr="http://graphics8.nytimes.com/images/blogs/thelede/posts/0112car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535" y="2286000"/>
            <a:ext cx="4156465" cy="2667000"/>
          </a:xfrm>
          <a:prstGeom prst="rect">
            <a:avLst/>
          </a:prstGeom>
          <a:noFill/>
        </p:spPr>
      </p:pic>
      <p:sp>
        <p:nvSpPr>
          <p:cNvPr id="20482" name="AutoShape 2" descr="data:image/jpeg;base64,/9j/4AAQSkZJRgABAQAAAQABAAD/2wCEAAkGBxQSEhUTExQWFhUXGRgXGBgYGBodGhoaHBgcHB0dGyEcHiggIRwlHBohIjEhJSkrLy4uHB8zODMsNyktOisBCgoKDg0OGxAQGzQlICY0LDQ0LDQsLDQsMDQsLDQsNCwsNCwsLC8sLCwtLC0sLCwsLCwsLCwsLC8sLCwsLCwsNP/AABEIAOEA4QMBIgACEQEDEQH/xAAcAAACAwEBAQEAAAAAAAAAAAAABgQFBwMBAgj/xABHEAACAQIEBAMECAMFBgUFAAABAgMEEQAFEiEGEzFBIlFhBzJxgRQjQlKRobHRcsHhFTNikvAkQ4Kiw/EXNHN0s1Njg6Oy/8QAGgEAAgMBAQAAAAAAAAAAAAAAAAQCAwUBBv/EADQRAAEDAQYCCQMFAAMAAAAAAAEAAgMRBBIhMUHwBVETIjJhcYGRobHB0eEUI0JS8RUzov/aAAwDAQACEQMRAD8A3HBgwYEIwYMGBCMGDBgQjBgxVV2eImyeM+nT8e/yxRaLTFZ23pXUG8uak1jnGgVriFU5rEnVrnyXf+mF2armnNtyPursPn/XEeqaCAqKmphhLe6rOoY722ufPvuMYruLzzmlkir3nLfn5JgQNb2yrifiL7ifNj/IfviG+cTN0NvRQP6nEqeh0ITFEkj22EjlQdvMK1v8uIa1M89DHJAVjmlELAhLiMO6a/C3UqhbrbcdB0xX+mt82Ms13w/FPqpVjbk1eXqG7yfiRjz6JOezf5v64oM958OYZfTtWVDw1PPWS5jQkpGCtjDGhG7D8MNmT5UadpQJJXjcqyiWV5GQ6dLAM5LaNgRcnct6YHcGZSr5HGvf+F0TcgoX0Scdm/zf1x7/ALQveT8ScWebZklPEZZL2BVQqi7MzMFVVHdmYgD472GOX9plXijmTlmUlYzqDAsFLaGItZ9IYi1wdJ3va8f+HaMWyOHn/i70vMKGmbzL1a/owH/fEyDiI/bT5qf5H98ePnUHNkhZiHjCs90bSoe+klraADpPfscdfocMihlClWAKsh2IIuCLbEEb3xL9Nb4cY5q9zvzVcrG7MKdTZtE/RrHybb+mJ2FefJj9hr+h/fHCKpmgNtwPI7r8v6Ym3i88GFqjw/sMt+fkoGBruwU34MVNDniNs/gPn9n+nzxag42rPaorQ29E6u9Uu5jmmhXuDBgwwoowYMGBCMGDBgQjBgwYEIwYMGBCMGDBgQjEesrFiF2PwHc/DHDNMzWIW6ueg/mfTC6kbzsWY/Fj0A/12xj2/inRO6GEXpDpoPHfir4ob3WdkutbmMkx0i4B6KO/x88V+b1tPQoJKuSxNgsa7sxN7DyF7HckDbrj2fimGnTVDTVdSneWnhLoR5hmKh19UuPXHb6RSZ1QypE4eOQFDtZo36qSp3BBAI7G3cYUg4WXO6a1m8fYb9Fa6UAXWYLs0daSkgaCmiRgWgK62dNwQ8twqGxvZVaxHvMMHHuWpPQyrInMVLTaR1YRMHZVtuCyqV238WFnhAz5jSy0VXMYzTf7LUJGPrZAAQGZ2vZHUW8K3bSx1WNsOKV6xSxUjsZHaGSQsbamWNo18Sgbs2snYWJVrDsNctuEAaclVWoSan0vJRdddbllrjvPTr5js0YHyA+7bdj4GzSGeOYQSCSNZnZGB+xLaYC3VdLSMmk2I0YlcJNIKdYnikj5V40Z9PjjQlY2tqLgmMKSHAN74rQmXZZPNNzoqczheZEXUAspNnVOoPiIIAsbja979JvVFMflcGChe01uXJlk/wByuiQn/DICG/JcPOM14i4+yWewm11IQ3CiOTRq3F7PpUnci58zjkvtmolAVKepsOlxEP8AqHHTE9zQLpReaDmnXirLmmjiKDU0NRDPo28Yje7KL7atJJF9tQHTEbNomqp6QIjrHBN9IkkdWQXWN1RFDgFiTJckCwCm5vYFVT21UfenqR8BEf8AqDFlSe1vLX955Y/44mP/APGrB0UoHZReadVM4d5sz1lTDIgElXo8S6vqoQkJ0kMLEhXYXBG4Nt8NE1MDGY1JQW0gpsVHTwkdDbYEdMQcq4kpKk/UVMMjH7Kuur/L735Yn1kbsjKjBHIIViurSfO1xe3xxU6tccFIZKgyGtqJea6srwCoaKMOPGY0Ijdw4IBtIHtdTcKN974tqbMoppJoRctCwWQFTpBKhgA1tJNmGwNxfcDEAIcuy9UijaZoIgqqo3dwtgT5Bm3Y9rnFDU0U1LTR0CSLJPWs4eQizhnu9TPtsygEhdha8Yu2JFodVcqQmerygHdNvQ9PliNSV8kB0m9u6n+Xlj4/tFo6hKOmQzCKLXOXkYsinaIa2vqlezHSxGwuWXa9pG0dTHqFyLsu4IZWVirDfuGUg9tsY8/DC13S2Y3Hex+3x3K4SVwdirOirUlF1O/cHqMScJ88DwMGB+DD9D+2L/Ks0EosdnHUefqP2w5YOKdK7oJxdkHofDfgqZYbovNyVjgwYMbKoRgwYMCEYMGDAhGDBgwIRiBm2YiJdt3PQfzPpjvXVQiQsfkPM+WFVA0zszmw95m7AD+mMfilvdFSGHGR3t3/AG9VfDFe6zsl5FHr1SSNZBcu5xx44yKeopitLKUZLOsOldExU30S6hcg2tpuASTqv2l8R8OR11OIebIiWDIYmsNQ3Rzb3wDuBe3frYin4a4nmhmGX5lZaj/cz9I6legIPQSenc+R6x4fYRZ23hi/U70/1TkfeNNFdcG8SpX04lAKSKdE0R96OQdVIO9u49PIggUEuXfRc9heAWSsin+kIPd1RAMJLdLlio+JY/aNzifKZqWtjr6BNckzCKopr6VmFjZ79FZbbsemx+9q7Z1ncOW6qutYPVyLojhj30xg35cd7HTq3eVraiBsLKo0AMerrpvkqyeei713DkgzCSuinFNG0AjnaysXI3DgN4FKqANbX6Hw23Kvm/tHoaJn+hxmqnbZ53Y2PoZGuzKD0VQEHa2M54v41qcwY81tEQN1hQkIPIt99v8AEfkBid/4fTjL/wC0HbloqSM6SI4kBDlYwoturgqdRta5O4w0yz4DpD5Koyf1UXPuPa+r/vJ2SMk+CG8abAXFwdTdRszHqPTEbh/g+qrYpZaeIvyzGNNrF9ZYHSTYEqV3F+hv23buHs+y2LKTE6aagzSaDIqTtHKYVHPUaV0xiyjYEgge9a+F7hrj6qoqZ6eMh1ZkIEt3VEAYOgUno91vYi1j3NwwBQUaKKs45rvwFwK2YySrzYlEayBgHBcPpIQ2GzR8wg6lJBAIvvjhw5wpHNmQoZKlbh9JaNHZJGQ3kjVjpYEKrWYrY2O/S9FQZrNBzORI0PMAVtBIOkMGChveAuBuDcgWJ3N+UtdI0jyl25j6tbg2LawQ97W94Eg+dze9zidCuYJk4n4WigzI0SVIGp7XaN9MXM8USMbktdWUFgLC46726cfcE/2c8Kc6FmeOO6a/HrNw72IAWLUDZmI7+RwrJWyB0kDtrj06Gvcro9zST007W8rC3QY+q3MJJtHNdpNAKqXJJ0lixUt7xGpidztc2tjlDzRgrbPuC6ukhjlnhYBzICANWgJoszst1AbUbb9FJ7465BxxX0u8U7vGtrpJeSPfoPFut7fZI6H1x88Rca1VbDHDKwVIy9kj8EZUhAiFBsQmg6Sbnxny3Ys44ky+TKkgWEyVCvEHfwwO7rC4E50huYouVs++9zYnfhFRRwqug8k3cMe2GnlISrT6O521i7RE+v2k+YIHdsPq0cUjrVRaDIYyiSjxKUYg9iAy3VTcG+2xGMCp/Z7O+XHMEJkUorJEkbcwtzNL3G/gVQzBhfVtsN8VnCfGNTl7Xhe8ZN2ibeNvl9lv8S2PS9+mFX2UHGMq0SH+S3PLsmEQEUvONTJKZXqYw31vjDOC67JGUATluRYAadRUNhsAwucGcZ0+YpeM6JVF3hYjUvqPvJf7Q9L2O2JfFmfrQ0zTspdrhI416ySNsqj49eh2B2OEnBxddIxVwIpVc+LOI4KJIzObiSRYwgBLsCbEqo3Om4J/AbkX4zw6dMkbXQ2KsDiu4Q4Vl5pzDMSJK1x4V+xTJ2SMbjVY7n1O5uxa+zjNBE8cQjMpcnWiC7rHY3lI+6GsLdTfw3IsU7dYY7Q2g7QydvRSZIW4nJWmUZkJRY7OOvr6jFjhPqImhcMp9VP8jhny+sEqBh16EeRx3hdvdJWCfCRvuOe/FQmiA6zclJwYMGNlUIwYMGBCMGDFVxBWaE0Dq+3y7/t+OKLTaG2eJ0rshunmpMaXGgVRmlWZpLLuBso8/X5/piu4nqoqY00NQ5jppTIJZLlQzqoKRuw3VGux6i/LAOxYGQZjDEZVUPK5EcCHo0jbC/8AhG5Y9lVz2xZoRKggq0gMjqS0IbmIyg7lRIilgNr+Hw3HmCcLhkLnE2uXFzvYd28qJqQgdRuiTouOMvpiYMugmqT1MdJGxjX1H2Re+5QG/c7YsXlpc8o5UeGRZIyQY3ASaGUC6kX6E9idjuD3xb11VFl8JMVI5iW5ZaWKPwn1QMp3ve4BHmRikzvO1y2KevnRVnqSiRwggk6FIQOw2JGpmdhsAQoLWBbaFD2Rjpiqcs1C4g4o/sakSGSY1VcyC2skgW21sOojB2H2nI3PUjEq+eoqpDNLzJZJAzliDuqAliNrBEAN7bKAelsTYaCtzOZ5VjeeR5FEjKLhWfZdX3I7CwJsoC2vthn4V44p6TLaqieAyMwa2qU6JTIyxyqpVQ0ahBqG5vZtwbXfjj6MYYnVUOde8FIpsvyv+xjK0sJqxqp+aYpiFkctKFZNNywjDKJtO1tr6bYUIuLaxaYUyzyLGHaTZ21G6BdBN/7vYnR0uxxTSEXNhYE3Avew3sL97A2vj5xcG81Cq8Ax7j6VCQSBsBc/C4X9WA+eO5p7G27XUONu2lWOw8hqXr1HbAXBFFGx9FD5Hpf5WBv+BB+Bw85T7N66SMOUREkXSdTeJb6SrFQPvIDa99+mGmL2OqZI+ZVEry9LBIwrEhdAIJLACw6WPT1xDpcV26sd5Z8vM/hcn8Ap/DHzbG11XsXUS2jqmCmNwA6KxuyupJIKiw19LdsKeZey+vjUkIkohVgdLbtZ5HBVSN/fG177Eb7Y50uKLqQMeYlJT3NjceFnJtvpUE3t03Cdb9WGOBjOkMRsb2Pw6/Le1/j5HFgcFyisKjP6mSnNNJK8kWtHCuzNYorKACT7tm93p4V6Ww6NFlQygNzV+mEGn5whe5IIlICEj7DCLn21WPyxnOBTuDa/ob2PobEG3wIwFtUVU2kFRTus0YkjdFSVXAPhV7aWva2ltQG+xvbfpjZuH+JVzqnSNtCV1NJHUIrf3bvEbhh1IUglWtcrquL7YR+I+Pop8rhohTBCi3Yxu6rGUdhEAG1GQaNyGPVhY3FxQZhk9blkokdHheOQrHJtZmUXvHfd0sdza1msetsVSR3xjgdFNrrvgv0VLmk7KFjpnWY7Hm6RFH5szKx1gdlS5OwOnciXlWWiEHcvI51SSN7zt622AHQKNlGwxQcIcZfT6Npo0DVEQHNhBsS3XwX7OAdN9r7E7HE6Gmkq1WSoflwMoYQRsd1O4M0gsW2tdFsvUEyDGY5pFQcEwDXFc24ip56w0COHfltIWTcIyvpKsRtq36drEHcjHTL6kwS+Lp0Yenn/ADwvezCBZ5KvMQgVJX5FMoAAWmh8I0ge6CQLjbdDi+krIqpGlhZW5cjxPpINijW7fI/BhjK4rZiwi0Q9pmz6fdWxOqLrsinAG+PcU/DtZqUxnqvT+H+n7YuMbVktLbRC2Vuu6JV7S11CjBgwYYUUYUK2UzzbdCdK/Ad/54Ys4qNETHufCPn/AE3wu5fKkSyTysFjjUksegFrk/h+uPPcYcZ547INcTv19k1ALrS9VfE6ZhFURVFLTxTwQIyckuVlcuBqkTbSCFGkXu28mx1Yi5PnlJmtWOauh6cWjppxplErWLvp7lQqqttx4yQLri44f45payY08fMSUAsEljKF1H2lv1HobG19tjjpxfw3R1aXqkUMCqpKDpkVibIFbqSWIAU3BJG2NYUbRpFFWccQvW3zBpVfRHBAVqDcaXZrOitfvGl3J2IEq72JxhfFudTZxXHkqzjxJTxA76FubgG3jYDUR16Deww8+0msOXZZDl6yF5pxeaQklmAsZGJJv43sov8AZBHbGd5NllVAozH6OeVTmKUGVXVHLN9Wy2sXUNZjY2sBc74bszABf8gqpHaK94ZzqbIKkCenUtMkbyglhIsTXIVRcKHB3Nwemm464S8wrpJ5DLKVLt7xVEQE+do1Vb+trnF9xrxrNmTRNISirGoaNWPLMgLXkVe11I63I33ws4baNTmqijHZIfCHNtJJX4Eef4g7dRq8jggOkhhYkb2IuCO4PmPMeRxZ5NURQVMUki66ZnVmU720sCQfNkvY/eRvJ8Re6mSAEz8A8ByVemokISm8aGx8bizJta4AvsSd7oNt7jUcsoaDKDpDpGrjYyuoO1yVDNYkAlmsfvNhM4u9p5B5VEoUaSrs62Kt0GkarbWJJII2/FKpaeqzKYLd5pHjdSGPRobSD3vCupdI7DVI/nvQanHe6VU1p9R7UKQAxRiSRuYqCy2UnUFDXP2b+l9umIP/AIvQ/VPyJtLBrm6XFr7AXsencjqPW2X/AEeIUpnE9qhX2i0HcLYa9RNh4yTuLntbSxxZZtNRLJAYopDHG8v0iNz7zKqBxGVIspBsPX06hFHU3gP8RVaE3tihDO3Im0ogIPh1G5UWIvYe+O577Da82j9rNNukgkjcuUbw6lBuQWuPsjSe19umMvoGo5JqnmxSLDKRHDHEwujOpKBmbV4V0AkgHcA2IuuILRwNTvUc4iczahBoNtB1PqLjb3gVtuR395bAArTen5Qt2zWmy/NkSHWkmg3ZonUsBsdJZbkAkKSNui4zT2h+zt6MPPB46SMKvX6yME7323Gpjv1+s3AC3wv1FLVZbMoJeGSOG/hPvNLewuNmIFiRvfkfg68He1NgRDWjWmyqyLdnfp4xfe57gDqu2+wKje9ELKGh8JbawsL9ixPQW9Ax8rKPMY4YYOIqqKpq5pIk5dMrswVbb6j2ttdyAB5KoPRTinqX1EsbAm2w6AWsAPSwsPQDzxcxxOe959yiQvaCukgkWWFgsi7q2lWsfOzAj8sOWd5zVZ/UCJIEvGJXiIU6wojLaHYHR42QWuNmIANr3RcX3CXFdRl7u0DN4kZQhZuXrNgHZOjMoBtf07bGZGozXApHD2Z1GT1ytIhUgATRXUkxsL2IBNnAswBsQbX2O+38c1ksmXlaJTNJVKI4inTRILs5OwVeXfxEgAlcYhnOSVtQpzB6YgTNKz8uN1VdAUtI4NwgcktckAkMcaJ7E+ImkppaK4MsILw6uhRj0PeyufkHHlhS0MykGYVsZ/imzI+F2WnigqGHKjRUFPGTy2sBczNYGUk3JWyp4iCrWBxd1U0MJjVtC84rCo2F7KxVR5jqAB54TY83zbMP/LQpQQ7gzT2eU2NjoQbCxBHiFj1BxKo/Z5TRkz1U0tRUCx+kTSEFCDcGMXstjuL3thNzR/M+StB5K1gcwTegNj6qf6b4cAcKeZyJKqTROrobrqRgykgkbEbbEEH4YvMjqNcS+a+E/Lp+VsZPCXfp7TJZTlmN+noVZOLzQ9WGDBgx6JKqg4om9xPix/Qfzwt8S1ckMVMEppKkcznyxxrc6EF1PxEhjYDqdBt0NrjPG1TkeVlH4fucROIuKWppBT09JLVyhFd1j2WNCSFLNYjUdJsvU2OPOWSs3EJpaVph9PonHdWIBKOf8Y09bLSiGdaGqheRi9XFpaJWiZGHi8BJ1ggFreG56YY8k4OgE8dTPVS1tQAXjd5PAtrAtGinSBcja5HTFll09LmtOHkgDAMyPHPGNcbqbMrA9GH8xisfI6bJ6evqqZNGqLUF1MQGRW0gaiSAXbpjaLsLowO9VTTVYv7Sc7+lZhPJfwI3Jj/hjJG3oW1N/wAWLii41qctpZMsaJo20MdYlYSxySgSIy9lUKygqN7lmvfYq/CmYPTVUM0ZkHLOp+WAWMajVILHYjQpvfba56YvfaJxwc0MLBHhCBtUWoMmq/hcMACzaTY6htbbqcaQbSjaYJauqTmJJuTcnck9SfM4MGDFiimHhWCCbXBIAJCdUbg2bYbqD07XAPmcdsz4eeHUL64TY6gDeMjYMy9bC9ja/hJ7gYWAxG4NiNwfI41PKK1ZoUcPqNgCxsDqA3DW6N6+XmMZ1qL4nXwcDp9kzEGvF05rPHUlSGFnjsjjb3dlVtuuk2XyIEfW5xeLNNXTKlLTJHMEUKsAYXeO+ppCSb6hI4Zm2JdQSbEm0zrINZEsYAcDSydFkXoVP3Wt4b9OlrWFnX2Z1dNTQlUZVKrrqzMAjWtsxPTQgBXSLgG9wCSR1kzZG4em9P8AFF0ZacUt0HslqJCWeeCJb+EBmlcBiVUNp22IPRyLj0x3l9miMhP9oJta5NO/dViJ2a+7ID5j4HFxm/tPpogFpad5wAF5jytGCLa0awDMx62JAYFW6Wx7lfGtVVoXp8rWVVsh5bstvE2pQwHUDS2nyk/GdciorrwdwFLRVDMZ4ZUkUIQjaZPCW6AgA+IWPiHRvhiRUezOiDMzxzszFmNywAu2vYxgC1/U/HHOn9oMMcimro6mlkW5K+94QyD/AHio2jVICNIsSD1sMT6Li2hNmSvKWVQVkjmjBUREr7wH2dLki4tfzFgHVCUuLMpSg/2uOmEysSribWya2ULE4LG/gIsADYX0jSSCM0QEKNHvv4IwCeh2LC/UWOhT6numNn4i4iy+VZFWZqmaUSKI1V2RdarqGpgAFXlq1lIN0FhfqlZRw+qtzXsz20qnVEW1rf4mIO9tiWPnvW+ZsYod7+MFJsZecEv5ZkEkwVV8MIuS5vZ26FlHUr2HQafIuce8UUsFOiwoNUxOp3JuwHYeQJ6kDy+GHSvrFijd2bTYe8LEg22C9i3l2HYWvjKJJCxLMSWJuSepOOWVz5nXjgBpzUpQ2MUGZXmDBgxpJZO0PF9ZX08eUqolDqFBd3aVnVzLrLE+6NNtJB8Ite9sUvAud/Q62nqL2TUFfsOW/ha/8N9XxUYl8DcZyZY8joC4ddPLLlY9Vx42G9yALC1ve67WMDjDMZKqqknlEg5wEiK7aisbjUqqbDwC507Dbe1ycV3a1bTBSrqv0+08cdwWVLDWbkAAMx8W+27XwsZr7Rctj8HPWdj0SFTKWPkCvgv88Q8rySnzijy+pql5vLiYEXYAv4Ua+ki9njO3rhtyzJ6emFoIY4h30Iq3+JAufnjJoxudaprE5JX4RrxPHVoKeWnUSCeKKVNDCOReunpZpY5Tt54Y+GJvEyeYv+G38/yx8x5fKaszs6CPlGIRKpJbxhg7OSNxYgKF21Hc4jZUdFQo9Sv6j9cZFtcIrdDMNcD8fUq1grG5qbcGDBj0iTSifFUn/wBQ/k39MUc2cV9PU1TRZa1RDJNcSLOiMdEUcRAUgmwMZ8gbnF3Rbzj+Jv54YMeZ4M4XZHEVq4p2YZBZvl3GrU8lS0+W5gnOmEnhg1KtoIoutwDvGWuPPHx7Ss+E+R85QVWpeMID1080ut/UpHcj440vGX+3dQtDToosPpANv/xSfvjdiLXSNwS7gQ0pD9mXE1NQzSPVQo68tijCPVNrOlNCEkLpKMxOryO+9iv8T1cUtVM8ARYS31YSIRAJ2GgAeIXsT3Ivfphy9m65U1NVCv1KSYVYyOAhOpynK0ASK3hOrc7X3tfGf1Y+scAIAGYARklNiR4CSSV8iSSRYknGmKXilzkuWDBgxNRRh64JrA8PKLgshNktY6L32P2hf0227YRcNPAco5joSm4vYoS5t91h0HocKW1tYT3K6A0enH0BuL7b9vj1Hl37ehxEzOCVQJqZisurRbShLhmFlAYWJ1AEA9xt13l73PvbG+9j28rX9P8AW9RxJm7QmBF8PuyhgPErK11ZRaxKsA1j7xFtsZEN6+LqckpdNVZZzXpMVimihP0HQat40F5Jg28a2ADDwyKyfxsLhRd2yTMY5pFpbtC8kEcjxqzRsokUnRdCCsyizdAbeQBBz+t4vlndHkCCRSGiSBAIjONJ50tyzPpPLdbdQyjbcO18AZdTUbPVTziSaTU9hvoAchri28pLXuOoLabgXLT4o3SCQ5jLE+aVBdSgTXx3kkcmWyw2LFY2aMsxZhIi6kN2N92AB9CcYpX5jUyrFUTKZlhVIlLpdLMdek3BBvGsaG/XW1yTjZsw4npnvdjpIKsN7kXZdt9JWyk/BlO1mxkFDTvJI1C06RU4Znbm+CNpApK32JFwugDtGtwTbe4vaSKFRLSFZZXDzA9a6IssxLWRAqqCdyotcA+9vc79T1xMPe5sL7772+P5W+Prio4Qr9Ymhvq0jWGtuxYnUSD0u2+mwsCB1xa+XXc9rDttba+3wGM+W90hvJyOl0UVLxjViOnKBwGk2CWuxS+/wHrve+2EDDdx9LuiAp5kaDr+JY7W9BbCjjWsLaRA80nOavRgwYMOKlTsirBDURSN7isC40K+pPtLpfwtcXFjtvfa2Gb2i8WU9fyTT06QhV0uDEokXQbIocbcvSRZVtaxB2thNiPiX3eo94XXr9od18x5Y0Djqryp6KnWiQ60klB5bMiq7qhZ3WVWkdG0gLuuykXFrYgcwujJMvs2zaVMkmMIDSwTkIpOzAtHIVJ7BtbLft1xc5hmueKhf6PQxKLA6nkci7BR7rW2vvhX9ksckmWZlFELyG5jG27mHwjcgbsoxpWYRy11K0aFqV3AD8yLUydCQtmCk+TAkfPGdKQ2Q4DNMNxCo4Y82SanesmpOTzgrJAr3OtWRd3XpqYbYuajw1F/JwfzBx2zWgqJVgQPF4ZYZZX0spIjlV9KLdrFtNiS22+2+3DN9pW+X6DGBxx37LH8nD6pmAYkJwwYMGPTJJKFDtOP4m/Q4sK6qKSxguqIVkJLW3YaNIuSPvMfM2xA92pP/qEfi2O3E/0YIjVMHPUPZU5JmIYqTcIATewIuBtfHmOD4NkbycU7NoVAp89jcwA1cBn5rIY4nUcxdTJbQXZttnuN9vK91n2+L/sVOfKoA/GKT9sX1JXamAp8qdVWRA7usEWgXRiQoYyFgh1AaR2xD9tlLryt2/8ApyxP+Lcv/qY3o8JWpd2LSs99nHBtJXwzmeoCuvLYBCVeNdTA6jIojIe4AtexC79RhErYSkjoVKFWZdJYMVsSLFgAGI+8BY9Rhn4B4OmzLnxo5jjCX1n+7aVWUqji9yNJY7X0nSfjRcQ5UaSplpzq+qYpd00FrfaC3Nlbqu+6kHGmO0cUsclX46JAzKzqpIS2ogXte9ifTY7454veEa7kyOWB5ZADsBfRudLH/D1B+OOTPLGFzRUqLjQVCmV/DAWPmBtkgLEdzIovff7Jv09LfClyOv5EyuWcL0cJa5Hlvta9sPFbVLLEY4yDzbxKRutiviYW6qFBP4DvhHzykWKd40BsgXcm5N1Ukn5tbywjZJXSgskz+myq4JCcVpx389/KxsfLr279cVXEuSiqSMxlVlSwGokAr5E2PfcH44qOE88BTkytbTYR9ALWCqotuWJJv5jDW62NiBvt6EnbcD4/6OEXNfBJ3ha4LZGqy4R4GBpYpJWKz+MNazJbW4XyNwpO4I99vSzHQ8JxobyOZO9raVPx3JP4+fnjtw/WjVTUundqNKjXcbX2K2879748peIw8FJNyyPpU3JC6vc8bLqvbf3b22xpAWckOcMUt+mtdOqMD3jWpHs0+i51/CkbtqRuX6WuvyFxb8fK1sUPE/BSilnkDlpliOj7KCxBJIFyfCCNzsCdtzhnqs9CLWtoJ+iFQd/f1eW23548zSvDM1MV/vKN59V9gCCum38/yx27Z714DFc/T2q7iMPEcgfghZXwvkX0USPKVaUi3hJNlNtrkDcnr8Bi3UW89ut7dfiTexHw+Xb5QdLdrfLpY28zc4W+Ks7EaGKJvGbh7aSALFWRgenYi3rb1ywHzyd5TRLY2pc4kzDnzsQXKjZQ9rr5gW2tcYh5bRNPKkMenW5CjUwVfmT0H+hc2x80NG8zpFGpZ3YIoHcnoP8AXYE9saBw5Sxw0qn6NqnjnWRmYgrI1po0j+yVFrkdQNSSMStwNzCNoaFn4uNSqKbhAI1bqnTl0a7nbXJJoBAVeyFzbUe3S5vZWxqVJL9MlqGjp4zI6yPA7sAsCsNP0hw1tjpAQhCwWNDYXu2WkAbA3HY9Ljsd998dYSc0EL6jUkgAAkkAAmwJJ6E3Fh63FvMY0DjrhjL6ajgkpalGeRpG3bnF9IQNEkkS6AELfatqLddtkrI8vNRURQhXbmOqnlrqYKT4mA76Rdt7Cw6jrhm4/wCBpMsWIazKp1M73UKHZrALHqLg6UF2OxuovtjpOIxXBkmT2TyvHlmZyx31gNot98QnTb/iIw3/ANs53GBry2CY9zFUKn5OSf1xSeyzKHkyWpVDpeoeblnyIRUW/prTDNk3tDo5VtPItLUL4ZYZjoKOOoBawYX6EdrXAxny4vdQVxTDcgog40rA0aTZXNCZJYouZzFeNOZIqamKr/i+ZsMXGb/3rfL9BiJHxDFX1McFK3NihYS1EoB5Y0gmONW6M5k0ttcAIe/SZU+Kot5uB+gxgcdFYmMpQlw+CmYMyU34MGDHpUklPO10zk/Bh+H7jFlmLScomAI0mxQOSFO4vcgEgaSdwD8DjjxPDuj/ABU/qP5460BDwgHpYqfh0/THmbN+zb5ojr1vr9U6etG0qjGUV8nMLVcMIkPiEEBZgdITZ5XO9lAvo7dsWHFOWmpoaiDYu8LqPLXpuv8AzAYp8ppauZOWKuGBIiYilNEplGglPE0hZVJ03sI+4sT1LJlNByIxGJJJLFjqkbU5LMWNzYX8RPbbp2xsuNCqQvy7wvLIKqAwPy5XblI9r6ecpiJ232Dk7dLXxP4y4dqqJ41rH1SyKxHjZ7IraQdbbG5udI6C17FrCTxrRy5dmc4hd4iWMkbxsVPLl8VgV3sDdf8AhxOzlszzOn+lytekijLH6waFeFAjXX3ua7eIXH+862vbWDq0cMilaaJIww8G1EaSHXIUY7C5ARgbbG42YHcG462wvYs+HjFzfrjHoIsRIpYH4H7JFup8ziFpaHROB9lW8VaU6ve+s6dQdmULpuy2senW+3XfbFXmNBrpncAGWokjI+bAIPgE/mcdZq2ihAMZjLXFhHfc+pX9D16Y+vpGrkOqMIkLMQ3VWIsL7ns5I674yGBzaOAI8RTLGmepokQSw4qnzbht0aNadGc6dTPe3ivsbkgDpsBv8cd8p4oMYEM4uFJUuPFYAHyvqYt1N8e5zxTJYrHGUDA2dgbkdCUHS3rviBw1kH0i7MSsam2w3Jte1+wt1O/XDjQTDW0ZD133eq0bOZKrXuBsxSetgZGDBKJ4zpNwNM7WH+W34455V/5DJ/8A3o/+aTEPglYaOpV7COMo0RNrAFrEMx62uLEnpcE7A2mZV/5DJ/8A3o/+aTC7XB2I7/kL01nfeYO66P8AzIpea/3ed/xRfoMcOLMwSCcPIwVWy0RXPnJKEH4ar+licd81/u87/ii/QYqeJpY6ieN18Sx06RXtdS25a3mLMBf+L59e4NFTvEqMrg1mOop6xsWf5xxXdWjhGxAGvpsVs23nfo2FV2JJJJJPUk3J+Jw4cS8MKqNNCCukXZLeGw627g97dLeWFGCFnZUQFmYgKo3JJ7DD1lMVyrPP8rAlv3qOT1wNmAhpJOWpSUyO30jwnRoRUB0lbaUWcva9yBJ22wzu6vSLz3iIDtI8JXQyjTIhR2XTYW0oXHVEcAsHsIXDWSNBSLzVKOpZ3U9Q2ttJuDs2i3xUjr0xT8Q55DFTvSmIF2YMbEgst7hZLG6qCEAC6SVjVbIoRjKoeahRyzUbi6aolR6yOMU9I5WNPGA0wKGMKqjfQI9XgsAAXO5Jwk4lVmYyygK7kqpJVBYIlwAdKjZRZQLDy+OIuL2igUCVd8KcLS5jJJDBp1onMAcHSbMBpLAHSTe4uLHSRtiPxRFJFUNDM5dqcLThipXwxiwAB30jsT1Fj3xfZFS5hQQx5lA+mmIEhPMIR2DmPlPHe7OSLDYi1jqFjav4ZpZcyr6eKaSSbUw1tI7OeUnicXYkgEAjyuw88RLqVOgXaaLf+Act+jZdSxEWYRhmHk7+Nh/mY4m5nkFLUkNPTwysNgzxqzW8rkXt6Yk0+YRSMyJIjMhKuqsCykdQwBuD8cScY5cb1U2AKUUeioo4EEcUaRoOiooVR57AWxU5WNdQp/xFv1P64tswk0xsfS347Yh8MQ3dm8hb8f8At+eMe1/vW2GLvqd+RVo6rHFMeDBgx6dJKDnVPriYdx4h8v6XxS5FNuyee4/n/r0w0YUKqMwTbdAbj+E/02x53i7egnjtQyyO/X2TUBvNLFcy1KqypvqcMQAD0W1yT0HUddzf0No8ebR8oSyfVKX5dpCAdXM5YB3IuWHS/lgzWmaaIclxHICGjk0hgpsQfCdjdWIsfPCnPQU8NTyxBLmVaRrd5ShWJW8ILFgIorhbBUXUQvfGmwBwUSSFWe3Lh3m06ViDxweGS3eJj1/4W39AznCFwtxtXxwmgpit5AqQBVhUo+oFt2ADNItxdiTci2+N8gkE6PFNFpJXTJGxDKyOCNiOqmxG9jsbjpf88cQ5TJk+YbKrhG5tOZAWVl+ySARdkP8AzKDaxGHrK+rbh0yVMgxqFUZ9k89K6LUrokljE2g+8Azuo1AbAnTe3YEdDcCtxoVRWZjxC8Maj6uIRrLZkCK5LAzFbhyCu9gCAQQMIVTSyRNoljeN+6upVh8mAOHGnmqSEzcJLTA6bl5nBv4CAotuATsB5nvt837h+nhYyRGMMyqGIb3QjEqB56iR+X45HlOYGncyKATpZRfpc23P4dMEOcTpKZlmdZDYlgbXsQQCBsV290i3pjJtnD5Zi646mVK8692lFBjGiW+4VC2DidKdKcGtiaaKIh4yi6SRbSFIVhYjuLgEAG1hhLk43gJCx0nIiXoIytzve5WwAPqDf1xS1fGFTNIjTyao1O8YFo9JFmGkdfCTa97dsVecUfJnkiHRW2+BAI/IjFVi4YGGk/azADjdHOgwHtr3Jl1oIdRuXurrMuK5JSEgVkuQL+87EnYCw2J26XJxoNCtVTxUMVShVYJY5tNhe4N3VWB0k+Ikjsxtcdo3sP4XVg+YSi+ljHALXsQPG4Hdt9I8rMca7VwI6lGUEbAg7i9r2Hqq3N/Mg4dkhaBdZhRWRTvY69VZs4nrJKyOAAR1Thm1D3QBpXWRcBb7kDc269RjM5qmry2dqepUkpbwObgjezI2/hIvbt2sCDj9L0lIkShI1Crtb4kbXv1vcrc+mEz2vcOrV0DzAWmplaVT9rQP7xD5iwuD5qPW/YoxSj8arksznm9XYFPgBZXFxyiMrCn5n3ldgF79LA369CPx2w1cDz0FVK89NTcieMAN00DWbeEBgvYi4Cm18KHs+4LNe5kkOmnQjVY+Nz91e4Hm3yFze23U1GkahI0VFUBVCgAADt8r/nhe08Phf2SQe5xoRyIyI8lxsztUocb1Ahop5LvqvZZE2IdmAU2PuqOl+vcWNrYgThh41ziaaqnjeZ3jjkaNV6KRGzKGKg2LdTqO+/boF7DHD4JYoz0pqSchWgFAABXkq5XNceqjFlw/kktbKYYAGkCPIF6atO9gegJ7XsL7XGINNTPIwSJHkc9ERSzHa+wAJOHpIa/h6cSFvqn1BV5gCzExGzGLVq+rZluSBYjSG8Qu646aqsKHnPFmYwwHLqh7lS3NEnLmYqyppjYsGAK2LXB1AsOhXDL7LMpkpqCszNVvKYpVpwRfZASWt3BdQLf/AG/XCblVDNnGYBdKI8h1zvGukBQRrlIuRrN+1gWI2uScfo3J+SIhHBblxEwgDoOX4SPkRY+oOFLTJdbdGuatjbU1Sm3E+U0UAmikhkZvEOXpeoldupb7Ws9y9vL0x9ZdxVX3jlqqAQ00jpGDzbyx8xgiM6EDYuygiwIve22L2i4TooZufFSwpLe+oILg+a9lPwtjnNQVMk68+SE0qfWaUVldpUYNHr1FgUUjV4SDqVeouMJlzP8AforaFd89m91Pmf0H88WuRQaIR5t4vx6flbFBGpnmt94/go/phvAttjI4S39RaZLUcuyN7zVs5utDF7gwYMejSiMVHENHqTWOq9f4f6dfxxb48IwvarO20ROidruqkxxa6oS5ktTcaD1G4+HcY5VJkpnmeKmafnMrnlvGrBhGkdm5jKNNo1sQSdzsLXPPMaYwS3Xp1U/y+WLilqA6hh8x5HGFw2dza2aXtNw8Rv2om5AD1hkVV5BS1GuSoqtKySBFWFG1JEiFiBqsNTkuSzWA2UDpiHx9womY0/KJCzLdoXPZtrg99DbA/I9QMM2KXMeGoZXEw1JUKSUnDMXQ+VibGPfeM+Eg9BjXa6jq5KojCi/PuQ8QVeUTyKiLHKGVZQ6AvpQ3MdzcBG7lRc+Eg9MXGW8G1Oax1NeJkc+IqrSkuHDqeXIXACqIibG9vc7Xw3Z5ldPnschheNcwpi0b6TdJApIG/eNuqt1W9jjMFzaso9dIWeJRzUkgIsrc1NL8wC2slbWYk2FtJAtjUY+/3FKkU8FTyJpJU2uCQbEMNvIqSCPUEg4+caRlHCuXvlTVDyzCYhp9H1XNKwB0kEQPWMs1y1vsC/TGeGmflc7SeXr5ertr06tPx074tDgVGi5YkZjWtNI0r21Na9umwA2/DEfBjtBWq4tG9j3F4pZ/o0rWimIHMeSyQKqyOdIPhGtyLnbz32xu8DpLGkkZDI66kI6EOL6vmtzj8hYacl4/raZ6YiUtHTKUWI7KyHqrW6m1gCfd0j1vW+OpqFIFfpYgBd+gWx+A3U/IX+YOMd9sPHEcqfQobSAiKYTxyXG+q6bdfARvfo1jhHznjqsqKiacStFzUMJRD4RFvZN+p3J1bG5JFr4WQMcbFQ1KC5W3DvEM9DI0kBALLpIYEqdwb2BG4tse1zjSKX2vw2XXTSg9wrIygX7E6SfmB88ZFgxYWA5rgK9kkLEs27MSxPmSbn88eKN7frjstG5ieYKeWjKjN2VnDFQf8h/LzGNEpuH8uOTGctNzrmo0BoefpQmBgBb+4D3YvpuLXttbAXURRVWccBSUtBBXfSYUJ1XtIWu2omLkNGp1MVF+oA03uN7V/EXFNVmsiJIiu2u0KonjW4toDdWB2J1X3F9htiDFnFZMiUavI6MqRJAoupCtqWy2tr1b6/e672xr3APCkGVtC1U6GuqLrGtx9WAt2VLnc22Zx5hR18VMknRipxOim1t5WnAPDcOXR/RWcGsnjaWUqfEFUhfCeyqXABPVix+HCt4Kmo3NRlEnLY7yUsrM0MvzY3V/W/zUXvbcTTJFNHJFGXqIrzSaFGoU+krJzD1N1XwJ1Z41sLKxDJrut0INxdTfY3G247YzjI6t7mrw0ZJIh48inilgmWWlrVFhATaRpDbRyCdnu1rA7EdQVuTf1E8iwRxzMrTFV5rILKTbew8if9DESKnkkqPpdXBHGacNHAqsshYuBrkD6QQPsKthbxkjcW7UUDVEu/Tqx8h5fyxk8VnwFnhHXf7b+/JXRD+Tsgrbhyj0qZD1bYfD+p/QYuceKoAsNgNhj3GzZLM2zQtibp86lLPfedVGDBgwyoIwYMGBCjZhRiVCp69QfI4WKaZoJCGHow/mMOGK7N8tEouNnHT19DjG4pYHSUngwkb7jlvwTEMoHVdkvh6lAocsoU28RIA32G59dsIGaZtLnEr0dC5SkQ6aqrX7fnFCe9x1buP8NtbDDKFDRSqGjYFXRhcWOxBB6gjqMWeQ5ZFTQJDAAIlvpA8ixO57ne1zue++OWC3MnZWnXGY5d6nIwg9yX+KDFlOVSNTKI+SF5VgCdbOoub9SSfFfqL4+eIODFzOnQ1aJFVhABLFc6Ta9iGALJqJ8JO3Yi+OPtIQVEuX0JJAmqDLJYkXigQs4uCCL3632Iv2xOoqypmDxQNHPDay1cgNrEG40gBZyNvGhVDcgm6nVoCoaHA45135qo0rRYNxVwpU5e+mdPCdklW5jfrsD2PXwmx69Rvhmyr2irBlv0MRaZWWYGeJI4zGxusZAVQGbTsz+FgDcEtjVZIpYI0pBBNmEen6152hB022UawqysSOhO32m6YRs49mdLVM30CU08w3ammDC25FwD41W42Ya1PbbDTLQHCj/XeSqMdMlR8K+zyKry56o1ChkYsRCrSOESIs0RQ6PrSbEWuLeYOFDJsgqKtZGpoml5ZjDKm7DmFgpt3UFdz2uD0uRPzzhvMKJdE0UqxI5lDIS0QewGvUnutZRYtYj03xN4Q9odRl8EsMWlg2kxhlUqh1EuWtZm1Dbc/puyCSKtNVXTmlSSBlLgjeO+u24WzBCSRcW1EC97XI8xjmRbqOwPyIuD8LG+HX2c8T01HUyyT066ZElFwzaEXSX5SxtfUGdFUamNrr6355bxLSnNjXzpMI3ZmaMlJLNIpR1YkDVCFY2Gm9rDtvKp5LlEnqpJAAJJ6AC5Pwx6YzpViCFa4ViLKbWvY9Da4v5Xw6cY53SNmcc0CyrFTuqaYzGqkQN4DAR7qki+4PW48sd/adxdTV/wBH5MAUrGHLByNDOxMkTIAAdwDqBBN7/Hl44YIolrN+GKqliE1REYlaQxKGO7ELq1La4KW6MDY9umGus4AhTKVrvpHLaQxSKJ1ZdKFGvGOWGLMzEMraRcKuwucVmf8AtEqKmjjpSEhRNSssagRtFpQRoA2ojTZhsehXFfkPD+YVistPFK0cujWzeGNtHuEs+x09rXIFwOuOEmlSaLvgmGl9o+nKzQ6WMoQBZpFjkFxLfllGDeEReFXNzcDYC1lbhrhipr5NNPHe3vSHaNP4mt1t9kXNu2NCyv2ZU1K0ZzCbnSv7lLBqu5HXp42A7sNCjubYbHzuWkqqKnenjpKOYsiBCpYSW8KSWGhNRPRC1z9rY4XdOBhHv7qYZ/ZVUeWU/D8AlETzSsUSaqKHREjsASB2X/AtyxsGIuuHHOOGKHMFDzQxy61UrIPe09V0upvp3vYG258zi4qqdZEaORQyOCrKdwQRYg/LCDw9UtlNUMuqGvSTEmimY+6Sd4HPnc7fEfesqYcX4g9bfwrqAYaKRDwdWURZstrLqx1GCrXWrEAKPrFAcWUAAeQG+Ljglp0p2iqoeQYnZUAYMnKvdNDD7KjwAHcBVvucSskzZpnqGtenVl5E2wWRSg1hd/EquDZ7WYEWvYk8swrTIdK3032Hdj/rthG328WdnXxcchrvmrI47xwXzWVDTOFUG17KPP1wyZbRCJNPc7sfM/tiPk+Wcoam98/kPL44s8c4XYHsJtE/bd7D7/GXNRmlB6rckYMGDG0l0YMGDAhGDBgwIRgwYMCFXZrlYlFxs47+fof3xQQVDwMVIPqp/UYcMRa6hSUWYb9iOo/15YxrfwsyO6ezm7IPQ+O/FMRTUF12SWqrh+mrKhKmW8miPlrEx+rFySxZftXuBZrr4Rti+JAFzYAD4AAfyxRVVFJA1+3Zh0+f7HBVzJUwSU8xZVlRo2ZDY2YWPY22+IwpDxLrdFaRccOeW/bvVpjwvMxX1PX1KVDsYGelCqoKEGQOCSz8vqyEELtdrpspDYV8mVc2zOWrILUtGORT3BGqY2Mj22IKjax80PUYtuIp8xho5VgVapyhWOVCElF9tTJurMBvdCLt9gDFjwplkdBQRRqbrHGXdvvNbU7b7je+x6Cw7Y2QQG1GZw/KozKr8vzyorKuqip2iiipWERZ42keSSxvsJE0oCLdybdR25R5FS10lRHV0ESyQsqtIu3M1LqDIyhXtp0nc7Ekb6bmq4phegm/tmk8UUgT6ZD99DbTIvYMLj9ehbGh05VhrX7YVr+Yttf5YHG6Kt2dUDHNINb7HaB90aeL0WQMP/2Kx/PFbJ7EoPs1cw+KIf0th84m4jjoEWWZJOSWCtIgDCMnoWF9VidrqDixoasSosihgrbjWjI1vMqwDD5gY700oFaouNWYx+xKD7VXMfgiD98WNH7HKBDd3qJfRnVR/wAiqfzxouF2l4uilq/occU5lUFpNSaFjUEC7FyCwJIA0BgeoNsHTSu1RcaEUHB2X0gLx0sQKAtqZdbiwubM92v88V+UGfM6IVArJIOerhUgWIrGLsoBZ0MhcDqVZNxsFw5YQZPZ8I5JDl1dNRuSGaJSHiBboeWSNjawJJ6EDpbEWur2jjzzXSKZJppsvYtFPLp+kxwyQkjZGLtGSw7gExAgdQGIws57TTZzRvGsIpwrNpaYgyc6FitkCGyjWGTmFr21WXcHFpwTmVS/0inrCjT00ioZEFlkV4w6tawAax3AA6jbE2ZKwySIrQRQXDLLYtJY+8ug2TUDezkkdLq2+CpafBGYUXgTPzXUau91nS8M42DLKmzbHoT71rd7dscqvJ3nsMyMEkMb6o40Q2kI915dV97G3LXw9blgbAoaKmpGd4Iw00hLSTvYu7MbsS1h1O+lQF8hiTTUklQ1+3dj0Hw/YYybRxNt/o7KLzj6DeyrWxYVfgF5UVLTEIo26Ko/1/2xe5TlQi8Tbv8AkPh6+uJFBl6RDw7nux6n+npiXhiwcLLH9PaDef7D8/GnNVyTVF1uSMGDBjaS6MGDBgQjBgwYEIwYMGBCMGDBgQjBgwYELwi+xxUV2RK28Z0ny+z/AExcYML2myQ2ht2VtfnyUmPc01CT3imgPdR59VP8sdZMxWRGjmS6OrI1iRdWFiOt+h6g4aiMQKnJ4n+zpPmu35dMYruE2mz42WTD+p39kwJ2u7YSnNw7BNF9G+kzLSki9PdANIIPLDleYI7j3Q2w2BAsA2KAAAOna3TFbPw8w9xgfjt++Ihy6dOit/wn9jfEHWy2x4TQk94/FflTDYz2XK3rKRJUMcih0NiVPS4IIPxBAIPYgY74XzUTr11j4r+4x5/akn3h+AxX/wAzCMHNcPL8rvQnRMOOK0qCRpQo1sqoW7lVLFR8AWJ+eKQ5pJ94fgMeionbprPwX9hgHGYTg1rj5D7o6E6pgxRZtl1PJOk7SSK6I0f1UjJqDEEa9BBOkg2BNvEdulvBl879Vb/iP7nEqHh5j7zAfDf9sTbbLbJ/0wkd5w+3yuFsY7TlCpaiOBSkEdgSWZmJZmY2BZ2YlmawA1MSdh5YFSWc7Xb8lH8sX9Nk0SdtR/xb/l0xYAW6YsHCrVaDW1SYf1G/uomdrewFT0OQqu8h1HyHT9zi4VQBYCw8hj3BjZs1khszbsTafPmUu97nZowYMGGVBGDBgwIRgwYMCEYMGDAhGDBgwIRgwYMCEYMGDAhGDBgwIRgwYMCEYMGDAhGPGwYMBQhce4MGOBCMGDBjqEYMGDAhGDBgwIRgwYMCEYMGDAhGDBgwIRgwYM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xQSEhUTExQWFhUXGRgXGBgYGBodGhoaHBgcHB0dGyEcHiggIRwlHBohIjEhJSkrLy4uHB8zODMsNyktOisBCgoKDg0OGxAQGzQlICY0LDQ0LDQsLDQsMDQsLDQsNCwsNCwsLC8sLCwtLC0sLCwsLCwsLCwsLC8sLCwsLCwsNP/AABEIAOEA4QMBIgACEQEDEQH/xAAcAAACAwEBAQEAAAAAAAAAAAAABgQFBwMBAgj/xABHEAACAQIEBAMECAMFBgUFAAABAgMEEQAFEiEGEzFBIlFhBzJxgRQjQlKRobHRcsHhFTNikvAkQ4Kiw/EXNHN0s1Njg6Oy/8QAGgEAAgMBAQAAAAAAAAAAAAAAAAQCAwUBBv/EADQRAAEDAQYCCQMFAAMAAAAAAAEAAgMRBBIhMUHwBVETIjJhcYGRobHB0eEUI0JS8RUzov/aAAwDAQACEQMRAD8A3HBgwYEIwYMGBCMGDBgQjBgxVV2eImyeM+nT8e/yxRaLTFZ23pXUG8uak1jnGgVriFU5rEnVrnyXf+mF2armnNtyPursPn/XEeqaCAqKmphhLe6rOoY722ufPvuMYruLzzmlkir3nLfn5JgQNb2yrifiL7ifNj/IfviG+cTN0NvRQP6nEqeh0ITFEkj22EjlQdvMK1v8uIa1M89DHJAVjmlELAhLiMO6a/C3UqhbrbcdB0xX+mt82Ms13w/FPqpVjbk1eXqG7yfiRjz6JOezf5v64oM958OYZfTtWVDw1PPWS5jQkpGCtjDGhG7D8MNmT5UadpQJJXjcqyiWV5GQ6dLAM5LaNgRcnct6YHcGZSr5HGvf+F0TcgoX0Scdm/zf1x7/ALQveT8ScWebZklPEZZL2BVQqi7MzMFVVHdmYgD472GOX9plXijmTlmUlYzqDAsFLaGItZ9IYi1wdJ3va8f+HaMWyOHn/i70vMKGmbzL1a/owH/fEyDiI/bT5qf5H98ePnUHNkhZiHjCs90bSoe+klraADpPfscdfocMihlClWAKsh2IIuCLbEEb3xL9Nb4cY5q9zvzVcrG7MKdTZtE/RrHybb+mJ2FefJj9hr+h/fHCKpmgNtwPI7r8v6Ym3i88GFqjw/sMt+fkoGBruwU34MVNDniNs/gPn9n+nzxag42rPaorQ29E6u9Uu5jmmhXuDBgwwoowYMGBCMGDBgQjBgwYEIwYMGBCMGDBgQjEesrFiF2PwHc/DHDNMzWIW6ueg/mfTC6kbzsWY/Fj0A/12xj2/inRO6GEXpDpoPHfir4ob3WdkutbmMkx0i4B6KO/x88V+b1tPQoJKuSxNgsa7sxN7DyF7HckDbrj2fimGnTVDTVdSneWnhLoR5hmKh19UuPXHb6RSZ1QypE4eOQFDtZo36qSp3BBAI7G3cYUg4WXO6a1m8fYb9Fa6UAXWYLs0daSkgaCmiRgWgK62dNwQ8twqGxvZVaxHvMMHHuWpPQyrInMVLTaR1YRMHZVtuCyqV238WFnhAz5jSy0VXMYzTf7LUJGPrZAAQGZ2vZHUW8K3bSx1WNsOKV6xSxUjsZHaGSQsbamWNo18Sgbs2snYWJVrDsNctuEAaclVWoSan0vJRdddbllrjvPTr5js0YHyA+7bdj4GzSGeOYQSCSNZnZGB+xLaYC3VdLSMmk2I0YlcJNIKdYnikj5V40Z9PjjQlY2tqLgmMKSHAN74rQmXZZPNNzoqczheZEXUAspNnVOoPiIIAsbja979JvVFMflcGChe01uXJlk/wByuiQn/DICG/JcPOM14i4+yWewm11IQ3CiOTRq3F7PpUnci58zjkvtmolAVKepsOlxEP8AqHHTE9zQLpReaDmnXirLmmjiKDU0NRDPo28Yje7KL7atJJF9tQHTEbNomqp6QIjrHBN9IkkdWQXWN1RFDgFiTJckCwCm5vYFVT21UfenqR8BEf8AqDFlSe1vLX955Y/44mP/APGrB0UoHZReadVM4d5sz1lTDIgElXo8S6vqoQkJ0kMLEhXYXBG4Nt8NE1MDGY1JQW0gpsVHTwkdDbYEdMQcq4kpKk/UVMMjH7Kuur/L735Yn1kbsjKjBHIIViurSfO1xe3xxU6tccFIZKgyGtqJea6srwCoaKMOPGY0Ijdw4IBtIHtdTcKN974tqbMoppJoRctCwWQFTpBKhgA1tJNmGwNxfcDEAIcuy9UijaZoIgqqo3dwtgT5Bm3Y9rnFDU0U1LTR0CSLJPWs4eQizhnu9TPtsygEhdha8Yu2JFodVcqQmerygHdNvQ9PliNSV8kB0m9u6n+Xlj4/tFo6hKOmQzCKLXOXkYsinaIa2vqlezHSxGwuWXa9pG0dTHqFyLsu4IZWVirDfuGUg9tsY8/DC13S2Y3Hex+3x3K4SVwdirOirUlF1O/cHqMScJ88DwMGB+DD9D+2L/Ks0EosdnHUefqP2w5YOKdK7oJxdkHofDfgqZYbovNyVjgwYMbKoRgwYMCEYMGDAhGDBgwIRiBm2YiJdt3PQfzPpjvXVQiQsfkPM+WFVA0zszmw95m7AD+mMfilvdFSGHGR3t3/AG9VfDFe6zsl5FHr1SSNZBcu5xx44yKeopitLKUZLOsOldExU30S6hcg2tpuASTqv2l8R8OR11OIebIiWDIYmsNQ3Rzb3wDuBe3frYin4a4nmhmGX5lZaj/cz9I6legIPQSenc+R6x4fYRZ23hi/U70/1TkfeNNFdcG8SpX04lAKSKdE0R96OQdVIO9u49PIggUEuXfRc9heAWSsin+kIPd1RAMJLdLlio+JY/aNzifKZqWtjr6BNckzCKopr6VmFjZ79FZbbsemx+9q7Z1ncOW6qutYPVyLojhj30xg35cd7HTq3eVraiBsLKo0AMerrpvkqyeei713DkgzCSuinFNG0AjnaysXI3DgN4FKqANbX6Hw23Kvm/tHoaJn+hxmqnbZ53Y2PoZGuzKD0VQEHa2M54v41qcwY81tEQN1hQkIPIt99v8AEfkBid/4fTjL/wC0HbloqSM6SI4kBDlYwoturgqdRta5O4w0yz4DpD5Koyf1UXPuPa+r/vJ2SMk+CG8abAXFwdTdRszHqPTEbh/g+qrYpZaeIvyzGNNrF9ZYHSTYEqV3F+hv23buHs+y2LKTE6aagzSaDIqTtHKYVHPUaV0xiyjYEgge9a+F7hrj6qoqZ6eMh1ZkIEt3VEAYOgUno91vYi1j3NwwBQUaKKs45rvwFwK2YySrzYlEayBgHBcPpIQ2GzR8wg6lJBAIvvjhw5wpHNmQoZKlbh9JaNHZJGQ3kjVjpYEKrWYrY2O/S9FQZrNBzORI0PMAVtBIOkMGChveAuBuDcgWJ3N+UtdI0jyl25j6tbg2LawQ97W94Eg+dze9zidCuYJk4n4WigzI0SVIGp7XaN9MXM8USMbktdWUFgLC46726cfcE/2c8Kc6FmeOO6a/HrNw72IAWLUDZmI7+RwrJWyB0kDtrj06Gvcro9zST007W8rC3QY+q3MJJtHNdpNAKqXJJ0lixUt7xGpidztc2tjlDzRgrbPuC6ukhjlnhYBzICANWgJoszst1AbUbb9FJ7465BxxX0u8U7vGtrpJeSPfoPFut7fZI6H1x88Rca1VbDHDKwVIy9kj8EZUhAiFBsQmg6Sbnxny3Ys44ky+TKkgWEyVCvEHfwwO7rC4E50huYouVs++9zYnfhFRRwqug8k3cMe2GnlISrT6O521i7RE+v2k+YIHdsPq0cUjrVRaDIYyiSjxKUYg9iAy3VTcG+2xGMCp/Z7O+XHMEJkUorJEkbcwtzNL3G/gVQzBhfVtsN8VnCfGNTl7Xhe8ZN2ibeNvl9lv8S2PS9+mFX2UHGMq0SH+S3PLsmEQEUvONTJKZXqYw31vjDOC67JGUATluRYAadRUNhsAwucGcZ0+YpeM6JVF3hYjUvqPvJf7Q9L2O2JfFmfrQ0zTspdrhI416ySNsqj49eh2B2OEnBxddIxVwIpVc+LOI4KJIzObiSRYwgBLsCbEqo3Om4J/AbkX4zw6dMkbXQ2KsDiu4Q4Vl5pzDMSJK1x4V+xTJ2SMbjVY7n1O5uxa+zjNBE8cQjMpcnWiC7rHY3lI+6GsLdTfw3IsU7dYY7Q2g7QydvRSZIW4nJWmUZkJRY7OOvr6jFjhPqImhcMp9VP8jhny+sEqBh16EeRx3hdvdJWCfCRvuOe/FQmiA6zclJwYMGNlUIwYMGBCMGDFVxBWaE0Dq+3y7/t+OKLTaG2eJ0rshunmpMaXGgVRmlWZpLLuBso8/X5/piu4nqoqY00NQ5jppTIJZLlQzqoKRuw3VGux6i/LAOxYGQZjDEZVUPK5EcCHo0jbC/8AhG5Y9lVz2xZoRKggq0gMjqS0IbmIyg7lRIilgNr+Hw3HmCcLhkLnE2uXFzvYd28qJqQgdRuiTouOMvpiYMugmqT1MdJGxjX1H2Re+5QG/c7YsXlpc8o5UeGRZIyQY3ASaGUC6kX6E9idjuD3xb11VFl8JMVI5iW5ZaWKPwn1QMp3ve4BHmRikzvO1y2KevnRVnqSiRwggk6FIQOw2JGpmdhsAQoLWBbaFD2Rjpiqcs1C4g4o/sakSGSY1VcyC2skgW21sOojB2H2nI3PUjEq+eoqpDNLzJZJAzliDuqAliNrBEAN7bKAelsTYaCtzOZ5VjeeR5FEjKLhWfZdX3I7CwJsoC2vthn4V44p6TLaqieAyMwa2qU6JTIyxyqpVQ0ahBqG5vZtwbXfjj6MYYnVUOde8FIpsvyv+xjK0sJqxqp+aYpiFkctKFZNNywjDKJtO1tr6bYUIuLaxaYUyzyLGHaTZ21G6BdBN/7vYnR0uxxTSEXNhYE3Avew3sL97A2vj5xcG81Cq8Ax7j6VCQSBsBc/C4X9WA+eO5p7G27XUONu2lWOw8hqXr1HbAXBFFGx9FD5Hpf5WBv+BB+Bw85T7N66SMOUREkXSdTeJb6SrFQPvIDa99+mGmL2OqZI+ZVEry9LBIwrEhdAIJLACw6WPT1xDpcV26sd5Z8vM/hcn8Ap/DHzbG11XsXUS2jqmCmNwA6KxuyupJIKiw19LdsKeZey+vjUkIkohVgdLbtZ5HBVSN/fG177Eb7Y50uKLqQMeYlJT3NjceFnJtvpUE3t03Cdb9WGOBjOkMRsb2Pw6/Le1/j5HFgcFyisKjP6mSnNNJK8kWtHCuzNYorKACT7tm93p4V6Ww6NFlQygNzV+mEGn5whe5IIlICEj7DCLn21WPyxnOBTuDa/ob2PobEG3wIwFtUVU2kFRTus0YkjdFSVXAPhV7aWva2ltQG+xvbfpjZuH+JVzqnSNtCV1NJHUIrf3bvEbhh1IUglWtcrquL7YR+I+Pop8rhohTBCi3Yxu6rGUdhEAG1GQaNyGPVhY3FxQZhk9blkokdHheOQrHJtZmUXvHfd0sdza1msetsVSR3xjgdFNrrvgv0VLmk7KFjpnWY7Hm6RFH5szKx1gdlS5OwOnciXlWWiEHcvI51SSN7zt622AHQKNlGwxQcIcZfT6Npo0DVEQHNhBsS3XwX7OAdN9r7E7HE6Gmkq1WSoflwMoYQRsd1O4M0gsW2tdFsvUEyDGY5pFQcEwDXFc24ip56w0COHfltIWTcIyvpKsRtq36drEHcjHTL6kwS+Lp0Yenn/ADwvezCBZ5KvMQgVJX5FMoAAWmh8I0ge6CQLjbdDi+krIqpGlhZW5cjxPpINijW7fI/BhjK4rZiwi0Q9pmz6fdWxOqLrsinAG+PcU/DtZqUxnqvT+H+n7YuMbVktLbRC2Vuu6JV7S11CjBgwYYUUYUK2UzzbdCdK/Ad/54Ys4qNETHufCPn/AE3wu5fKkSyTysFjjUksegFrk/h+uPPcYcZ547INcTv19k1ALrS9VfE6ZhFURVFLTxTwQIyckuVlcuBqkTbSCFGkXu28mx1Yi5PnlJmtWOauh6cWjppxplErWLvp7lQqqttx4yQLri44f45payY08fMSUAsEljKF1H2lv1HobG19tjjpxfw3R1aXqkUMCqpKDpkVibIFbqSWIAU3BJG2NYUbRpFFWccQvW3zBpVfRHBAVqDcaXZrOitfvGl3J2IEq72JxhfFudTZxXHkqzjxJTxA76FubgG3jYDUR16Deww8+0msOXZZDl6yF5pxeaQklmAsZGJJv43sov8AZBHbGd5NllVAozH6OeVTmKUGVXVHLN9Wy2sXUNZjY2sBc74bszABf8gqpHaK94ZzqbIKkCenUtMkbyglhIsTXIVRcKHB3Nwemm464S8wrpJ5DLKVLt7xVEQE+do1Vb+trnF9xrxrNmTRNISirGoaNWPLMgLXkVe11I63I33ws4baNTmqijHZIfCHNtJJX4Eef4g7dRq8jggOkhhYkb2IuCO4PmPMeRxZ5NURQVMUki66ZnVmU720sCQfNkvY/eRvJ8Re6mSAEz8A8ByVemokISm8aGx8bizJta4AvsSd7oNt7jUcsoaDKDpDpGrjYyuoO1yVDNYkAlmsfvNhM4u9p5B5VEoUaSrs62Kt0GkarbWJJII2/FKpaeqzKYLd5pHjdSGPRobSD3vCupdI7DVI/nvQanHe6VU1p9R7UKQAxRiSRuYqCy2UnUFDXP2b+l9umIP/AIvQ/VPyJtLBrm6XFr7AXsencjqPW2X/AEeIUpnE9qhX2i0HcLYa9RNh4yTuLntbSxxZZtNRLJAYopDHG8v0iNz7zKqBxGVIspBsPX06hFHU3gP8RVaE3tihDO3Im0ogIPh1G5UWIvYe+O577Da82j9rNNukgkjcuUbw6lBuQWuPsjSe19umMvoGo5JqnmxSLDKRHDHEwujOpKBmbV4V0AkgHcA2IuuILRwNTvUc4iczahBoNtB1PqLjb3gVtuR395bAArTen5Qt2zWmy/NkSHWkmg3ZonUsBsdJZbkAkKSNui4zT2h+zt6MPPB46SMKvX6yME7323Gpjv1+s3AC3wv1FLVZbMoJeGSOG/hPvNLewuNmIFiRvfkfg68He1NgRDWjWmyqyLdnfp4xfe57gDqu2+wKje9ELKGh8JbawsL9ixPQW9Ax8rKPMY4YYOIqqKpq5pIk5dMrswVbb6j2ttdyAB5KoPRTinqX1EsbAm2w6AWsAPSwsPQDzxcxxOe959yiQvaCukgkWWFgsi7q2lWsfOzAj8sOWd5zVZ/UCJIEvGJXiIU6wojLaHYHR42QWuNmIANr3RcX3CXFdRl7u0DN4kZQhZuXrNgHZOjMoBtf07bGZGozXApHD2Z1GT1ytIhUgATRXUkxsL2IBNnAswBsQbX2O+38c1ksmXlaJTNJVKI4inTRILs5OwVeXfxEgAlcYhnOSVtQpzB6YgTNKz8uN1VdAUtI4NwgcktckAkMcaJ7E+ImkppaK4MsILw6uhRj0PeyufkHHlhS0MykGYVsZ/imzI+F2WnigqGHKjRUFPGTy2sBczNYGUk3JWyp4iCrWBxd1U0MJjVtC84rCo2F7KxVR5jqAB54TY83zbMP/LQpQQ7gzT2eU2NjoQbCxBHiFj1BxKo/Z5TRkz1U0tRUCx+kTSEFCDcGMXstjuL3thNzR/M+StB5K1gcwTegNj6qf6b4cAcKeZyJKqTROrobrqRgykgkbEbbEEH4YvMjqNcS+a+E/Lp+VsZPCXfp7TJZTlmN+noVZOLzQ9WGDBgx6JKqg4om9xPix/Qfzwt8S1ckMVMEppKkcznyxxrc6EF1PxEhjYDqdBt0NrjPG1TkeVlH4fucROIuKWppBT09JLVyhFd1j2WNCSFLNYjUdJsvU2OPOWSs3EJpaVph9PonHdWIBKOf8Y09bLSiGdaGqheRi9XFpaJWiZGHi8BJ1ggFreG56YY8k4OgE8dTPVS1tQAXjd5PAtrAtGinSBcja5HTFll09LmtOHkgDAMyPHPGNcbqbMrA9GH8xisfI6bJ6evqqZNGqLUF1MQGRW0gaiSAXbpjaLsLowO9VTTVYv7Sc7+lZhPJfwI3Jj/hjJG3oW1N/wAWLii41qctpZMsaJo20MdYlYSxySgSIy9lUKygqN7lmvfYq/CmYPTVUM0ZkHLOp+WAWMajVILHYjQpvfba56YvfaJxwc0MLBHhCBtUWoMmq/hcMACzaTY6htbbqcaQbSjaYJauqTmJJuTcnck9SfM4MGDFiimHhWCCbXBIAJCdUbg2bYbqD07XAPmcdsz4eeHUL64TY6gDeMjYMy9bC9ja/hJ7gYWAxG4NiNwfI41PKK1ZoUcPqNgCxsDqA3DW6N6+XmMZ1qL4nXwcDp9kzEGvF05rPHUlSGFnjsjjb3dlVtuuk2XyIEfW5xeLNNXTKlLTJHMEUKsAYXeO+ppCSb6hI4Zm2JdQSbEm0zrINZEsYAcDSydFkXoVP3Wt4b9OlrWFnX2Z1dNTQlUZVKrrqzMAjWtsxPTQgBXSLgG9wCSR1kzZG4em9P8AFF0ZacUt0HslqJCWeeCJb+EBmlcBiVUNp22IPRyLj0x3l9miMhP9oJta5NO/dViJ2a+7ID5j4HFxm/tPpogFpad5wAF5jytGCLa0awDMx62JAYFW6Wx7lfGtVVoXp8rWVVsh5bstvE2pQwHUDS2nyk/GdciorrwdwFLRVDMZ4ZUkUIQjaZPCW6AgA+IWPiHRvhiRUezOiDMzxzszFmNywAu2vYxgC1/U/HHOn9oMMcimro6mlkW5K+94QyD/AHio2jVICNIsSD1sMT6Li2hNmSvKWVQVkjmjBUREr7wH2dLki4tfzFgHVCUuLMpSg/2uOmEysSribWya2ULE4LG/gIsADYX0jSSCM0QEKNHvv4IwCeh2LC/UWOhT6numNn4i4iy+VZFWZqmaUSKI1V2RdarqGpgAFXlq1lIN0FhfqlZRw+qtzXsz20qnVEW1rf4mIO9tiWPnvW+ZsYod7+MFJsZecEv5ZkEkwVV8MIuS5vZ26FlHUr2HQafIuce8UUsFOiwoNUxOp3JuwHYeQJ6kDy+GHSvrFijd2bTYe8LEg22C9i3l2HYWvjKJJCxLMSWJuSepOOWVz5nXjgBpzUpQ2MUGZXmDBgxpJZO0PF9ZX08eUqolDqFBd3aVnVzLrLE+6NNtJB8Ite9sUvAud/Q62nqL2TUFfsOW/ha/8N9XxUYl8DcZyZY8joC4ddPLLlY9Vx42G9yALC1ve67WMDjDMZKqqknlEg5wEiK7aisbjUqqbDwC507Dbe1ycV3a1bTBSrqv0+08cdwWVLDWbkAAMx8W+27XwsZr7Rctj8HPWdj0SFTKWPkCvgv88Q8rySnzijy+pql5vLiYEXYAv4Ua+ki9njO3rhtyzJ6emFoIY4h30Iq3+JAufnjJoxudaprE5JX4RrxPHVoKeWnUSCeKKVNDCOReunpZpY5Tt54Y+GJvEyeYv+G38/yx8x5fKaszs6CPlGIRKpJbxhg7OSNxYgKF21Hc4jZUdFQo9Sv6j9cZFtcIrdDMNcD8fUq1grG5qbcGDBj0iTSifFUn/wBQ/k39MUc2cV9PU1TRZa1RDJNcSLOiMdEUcRAUgmwMZ8gbnF3Rbzj+Jv54YMeZ4M4XZHEVq4p2YZBZvl3GrU8lS0+W5gnOmEnhg1KtoIoutwDvGWuPPHx7Ss+E+R85QVWpeMID1080ut/UpHcj440vGX+3dQtDToosPpANv/xSfvjdiLXSNwS7gQ0pD9mXE1NQzSPVQo68tijCPVNrOlNCEkLpKMxOryO+9iv8T1cUtVM8ARYS31YSIRAJ2GgAeIXsT3Ivfphy9m65U1NVCv1KSYVYyOAhOpynK0ASK3hOrc7X3tfGf1Y+scAIAGYARklNiR4CSSV8iSSRYknGmKXilzkuWDBgxNRRh64JrA8PKLgshNktY6L32P2hf0227YRcNPAco5joSm4vYoS5t91h0HocKW1tYT3K6A0enH0BuL7b9vj1Hl37ehxEzOCVQJqZisurRbShLhmFlAYWJ1AEA9xt13l73PvbG+9j28rX9P8AW9RxJm7QmBF8PuyhgPErK11ZRaxKsA1j7xFtsZEN6+LqckpdNVZZzXpMVimihP0HQat40F5Jg28a2ADDwyKyfxsLhRd2yTMY5pFpbtC8kEcjxqzRsokUnRdCCsyizdAbeQBBz+t4vlndHkCCRSGiSBAIjONJ50tyzPpPLdbdQyjbcO18AZdTUbPVTziSaTU9hvoAchri28pLXuOoLabgXLT4o3SCQ5jLE+aVBdSgTXx3kkcmWyw2LFY2aMsxZhIi6kN2N92AB9CcYpX5jUyrFUTKZlhVIlLpdLMdek3BBvGsaG/XW1yTjZsw4npnvdjpIKsN7kXZdt9JWyk/BlO1mxkFDTvJI1C06RU4Znbm+CNpApK32JFwugDtGtwTbe4vaSKFRLSFZZXDzA9a6IssxLWRAqqCdyotcA+9vc79T1xMPe5sL7772+P5W+Prio4Qr9Ymhvq0jWGtuxYnUSD0u2+mwsCB1xa+XXc9rDttba+3wGM+W90hvJyOl0UVLxjViOnKBwGk2CWuxS+/wHrve+2EDDdx9LuiAp5kaDr+JY7W9BbCjjWsLaRA80nOavRgwYMOKlTsirBDURSN7isC40K+pPtLpfwtcXFjtvfa2Gb2i8WU9fyTT06QhV0uDEokXQbIocbcvSRZVtaxB2thNiPiX3eo94XXr9od18x5Y0Djqryp6KnWiQ60klB5bMiq7qhZ3WVWkdG0gLuuykXFrYgcwujJMvs2zaVMkmMIDSwTkIpOzAtHIVJ7BtbLft1xc5hmueKhf6PQxKLA6nkci7BR7rW2vvhX9ksckmWZlFELyG5jG27mHwjcgbsoxpWYRy11K0aFqV3AD8yLUydCQtmCk+TAkfPGdKQ2Q4DNMNxCo4Y82SanesmpOTzgrJAr3OtWRd3XpqYbYuajw1F/JwfzBx2zWgqJVgQPF4ZYZZX0spIjlV9KLdrFtNiS22+2+3DN9pW+X6DGBxx37LH8nD6pmAYkJwwYMGPTJJKFDtOP4m/Q4sK6qKSxguqIVkJLW3YaNIuSPvMfM2xA92pP/qEfi2O3E/0YIjVMHPUPZU5JmIYqTcIATewIuBtfHmOD4NkbycU7NoVAp89jcwA1cBn5rIY4nUcxdTJbQXZttnuN9vK91n2+L/sVOfKoA/GKT9sX1JXamAp8qdVWRA7usEWgXRiQoYyFgh1AaR2xD9tlLryt2/8ApyxP+Lcv/qY3o8JWpd2LSs99nHBtJXwzmeoCuvLYBCVeNdTA6jIojIe4AtexC79RhErYSkjoVKFWZdJYMVsSLFgAGI+8BY9Rhn4B4OmzLnxo5jjCX1n+7aVWUqji9yNJY7X0nSfjRcQ5UaSplpzq+qYpd00FrfaC3Nlbqu+6kHGmO0cUsclX46JAzKzqpIS2ogXte9ifTY7454veEa7kyOWB5ZADsBfRudLH/D1B+OOTPLGFzRUqLjQVCmV/DAWPmBtkgLEdzIovff7Jv09LfClyOv5EyuWcL0cJa5Hlvta9sPFbVLLEY4yDzbxKRutiviYW6qFBP4DvhHzykWKd40BsgXcm5N1Ukn5tbywjZJXSgskz+myq4JCcVpx389/KxsfLr279cVXEuSiqSMxlVlSwGokAr5E2PfcH44qOE88BTkytbTYR9ALWCqotuWJJv5jDW62NiBvt6EnbcD4/6OEXNfBJ3ha4LZGqy4R4GBpYpJWKz+MNazJbW4XyNwpO4I99vSzHQ8JxobyOZO9raVPx3JP4+fnjtw/WjVTUundqNKjXcbX2K2879748peIw8FJNyyPpU3JC6vc8bLqvbf3b22xpAWckOcMUt+mtdOqMD3jWpHs0+i51/CkbtqRuX6WuvyFxb8fK1sUPE/BSilnkDlpliOj7KCxBJIFyfCCNzsCdtzhnqs9CLWtoJ+iFQd/f1eW23548zSvDM1MV/vKN59V9gCCum38/yx27Z714DFc/T2q7iMPEcgfghZXwvkX0USPKVaUi3hJNlNtrkDcnr8Bi3UW89ut7dfiTexHw+Xb5QdLdrfLpY28zc4W+Ks7EaGKJvGbh7aSALFWRgenYi3rb1ywHzyd5TRLY2pc4kzDnzsQXKjZQ9rr5gW2tcYh5bRNPKkMenW5CjUwVfmT0H+hc2x80NG8zpFGpZ3YIoHcnoP8AXYE9saBw5Sxw0qn6NqnjnWRmYgrI1po0j+yVFrkdQNSSMStwNzCNoaFn4uNSqKbhAI1bqnTl0a7nbXJJoBAVeyFzbUe3S5vZWxqVJL9MlqGjp4zI6yPA7sAsCsNP0hw1tjpAQhCwWNDYXu2WkAbA3HY9Ljsd998dYSc0EL6jUkgAAkkAAmwJJ6E3Fh63FvMY0DjrhjL6ajgkpalGeRpG3bnF9IQNEkkS6AELfatqLddtkrI8vNRURQhXbmOqnlrqYKT4mA76Rdt7Cw6jrhm4/wCBpMsWIazKp1M73UKHZrALHqLg6UF2OxuovtjpOIxXBkmT2TyvHlmZyx31gNot98QnTb/iIw3/ANs53GBry2CY9zFUKn5OSf1xSeyzKHkyWpVDpeoeblnyIRUW/prTDNk3tDo5VtPItLUL4ZYZjoKOOoBawYX6EdrXAxny4vdQVxTDcgog40rA0aTZXNCZJYouZzFeNOZIqamKr/i+ZsMXGb/3rfL9BiJHxDFX1McFK3NihYS1EoB5Y0gmONW6M5k0ttcAIe/SZU+Kot5uB+gxgcdFYmMpQlw+CmYMyU34MGDHpUklPO10zk/Bh+H7jFlmLScomAI0mxQOSFO4vcgEgaSdwD8DjjxPDuj/ABU/qP5460BDwgHpYqfh0/THmbN+zb5ojr1vr9U6etG0qjGUV8nMLVcMIkPiEEBZgdITZ5XO9lAvo7dsWHFOWmpoaiDYu8LqPLXpuv8AzAYp8ppauZOWKuGBIiYilNEplGglPE0hZVJ03sI+4sT1LJlNByIxGJJJLFjqkbU5LMWNzYX8RPbbp2xsuNCqQvy7wvLIKqAwPy5XblI9r6ecpiJ232Dk7dLXxP4y4dqqJ41rH1SyKxHjZ7IraQdbbG5udI6C17FrCTxrRy5dmc4hd4iWMkbxsVPLl8VgV3sDdf8AhxOzlszzOn+lytekijLH6waFeFAjXX3ua7eIXH+862vbWDq0cMilaaJIww8G1EaSHXIUY7C5ARgbbG42YHcG462wvYs+HjFzfrjHoIsRIpYH4H7JFup8ziFpaHROB9lW8VaU6ve+s6dQdmULpuy2senW+3XfbFXmNBrpncAGWokjI+bAIPgE/mcdZq2ihAMZjLXFhHfc+pX9D16Y+vpGrkOqMIkLMQ3VWIsL7ns5I674yGBzaOAI8RTLGmepokQSw4qnzbht0aNadGc6dTPe3ivsbkgDpsBv8cd8p4oMYEM4uFJUuPFYAHyvqYt1N8e5zxTJYrHGUDA2dgbkdCUHS3rviBw1kH0i7MSsam2w3Jte1+wt1O/XDjQTDW0ZD133eq0bOZKrXuBsxSetgZGDBKJ4zpNwNM7WH+W34455V/5DJ/8A3o/+aTEPglYaOpV7COMo0RNrAFrEMx62uLEnpcE7A2mZV/5DJ/8A3o/+aTC7XB2I7/kL01nfeYO66P8AzIpea/3ed/xRfoMcOLMwSCcPIwVWy0RXPnJKEH4ar+licd81/u87/ii/QYqeJpY6ieN18Sx06RXtdS25a3mLMBf+L59e4NFTvEqMrg1mOop6xsWf5xxXdWjhGxAGvpsVs23nfo2FV2JJJJJPUk3J+Jw4cS8MKqNNCCukXZLeGw627g97dLeWFGCFnZUQFmYgKo3JJ7DD1lMVyrPP8rAlv3qOT1wNmAhpJOWpSUyO30jwnRoRUB0lbaUWcva9yBJ22wzu6vSLz3iIDtI8JXQyjTIhR2XTYW0oXHVEcAsHsIXDWSNBSLzVKOpZ3U9Q2ttJuDs2i3xUjr0xT8Q55DFTvSmIF2YMbEgst7hZLG6qCEAC6SVjVbIoRjKoeahRyzUbi6aolR6yOMU9I5WNPGA0wKGMKqjfQI9XgsAAXO5Jwk4lVmYyygK7kqpJVBYIlwAdKjZRZQLDy+OIuL2igUCVd8KcLS5jJJDBp1onMAcHSbMBpLAHSTe4uLHSRtiPxRFJFUNDM5dqcLThipXwxiwAB30jsT1Fj3xfZFS5hQQx5lA+mmIEhPMIR2DmPlPHe7OSLDYi1jqFjav4ZpZcyr6eKaSSbUw1tI7OeUnicXYkgEAjyuw88RLqVOgXaaLf+Act+jZdSxEWYRhmHk7+Nh/mY4m5nkFLUkNPTwysNgzxqzW8rkXt6Yk0+YRSMyJIjMhKuqsCykdQwBuD8cScY5cb1U2AKUUeioo4EEcUaRoOiooVR57AWxU5WNdQp/xFv1P64tswk0xsfS347Yh8MQ3dm8hb8f8At+eMe1/vW2GLvqd+RVo6rHFMeDBgx6dJKDnVPriYdx4h8v6XxS5FNuyee4/n/r0w0YUKqMwTbdAbj+E/02x53i7egnjtQyyO/X2TUBvNLFcy1KqypvqcMQAD0W1yT0HUddzf0No8ebR8oSyfVKX5dpCAdXM5YB3IuWHS/lgzWmaaIclxHICGjk0hgpsQfCdjdWIsfPCnPQU8NTyxBLmVaRrd5ShWJW8ILFgIorhbBUXUQvfGmwBwUSSFWe3Lh3m06ViDxweGS3eJj1/4W39AznCFwtxtXxwmgpit5AqQBVhUo+oFt2ADNItxdiTci2+N8gkE6PFNFpJXTJGxDKyOCNiOqmxG9jsbjpf88cQ5TJk+YbKrhG5tOZAWVl+ySARdkP8AzKDaxGHrK+rbh0yVMgxqFUZ9k89K6LUrokljE2g+8Azuo1AbAnTe3YEdDcCtxoVRWZjxC8Maj6uIRrLZkCK5LAzFbhyCu9gCAQQMIVTSyRNoljeN+6upVh8mAOHGnmqSEzcJLTA6bl5nBv4CAotuATsB5nvt837h+nhYyRGMMyqGIb3QjEqB56iR+X45HlOYGncyKATpZRfpc23P4dMEOcTpKZlmdZDYlgbXsQQCBsV290i3pjJtnD5Zi646mVK8692lFBjGiW+4VC2DidKdKcGtiaaKIh4yi6SRbSFIVhYjuLgEAG1hhLk43gJCx0nIiXoIytzve5WwAPqDf1xS1fGFTNIjTyao1O8YFo9JFmGkdfCTa97dsVecUfJnkiHRW2+BAI/IjFVi4YGGk/azADjdHOgwHtr3Jl1oIdRuXurrMuK5JSEgVkuQL+87EnYCw2J26XJxoNCtVTxUMVShVYJY5tNhe4N3VWB0k+Ikjsxtcdo3sP4XVg+YSi+ljHALXsQPG4Hdt9I8rMca7VwI6lGUEbAg7i9r2Hqq3N/Mg4dkhaBdZhRWRTvY69VZs4nrJKyOAAR1Thm1D3QBpXWRcBb7kDc269RjM5qmry2dqepUkpbwObgjezI2/hIvbt2sCDj9L0lIkShI1Crtb4kbXv1vcrc+mEz2vcOrV0DzAWmplaVT9rQP7xD5iwuD5qPW/YoxSj8arksznm9XYFPgBZXFxyiMrCn5n3ldgF79LA369CPx2w1cDz0FVK89NTcieMAN00DWbeEBgvYi4Cm18KHs+4LNe5kkOmnQjVY+Nz91e4Hm3yFze23U1GkahI0VFUBVCgAADt8r/nhe08Phf2SQe5xoRyIyI8lxsztUocb1Ahop5LvqvZZE2IdmAU2PuqOl+vcWNrYgThh41ziaaqnjeZ3jjkaNV6KRGzKGKg2LdTqO+/boF7DHD4JYoz0pqSchWgFAABXkq5XNceqjFlw/kktbKYYAGkCPIF6atO9gegJ7XsL7XGINNTPIwSJHkc9ERSzHa+wAJOHpIa/h6cSFvqn1BV5gCzExGzGLVq+rZluSBYjSG8Qu646aqsKHnPFmYwwHLqh7lS3NEnLmYqyppjYsGAK2LXB1AsOhXDL7LMpkpqCszNVvKYpVpwRfZASWt3BdQLf/AG/XCblVDNnGYBdKI8h1zvGukBQRrlIuRrN+1gWI2uScfo3J+SIhHBblxEwgDoOX4SPkRY+oOFLTJdbdGuatjbU1Sm3E+U0UAmikhkZvEOXpeoldupb7Ws9y9vL0x9ZdxVX3jlqqAQ00jpGDzbyx8xgiM6EDYuygiwIve22L2i4TooZufFSwpLe+oILg+a9lPwtjnNQVMk68+SE0qfWaUVldpUYNHr1FgUUjV4SDqVeouMJlzP8AforaFd89m91Pmf0H88WuRQaIR5t4vx6flbFBGpnmt94/go/phvAttjI4S39RaZLUcuyN7zVs5utDF7gwYMejSiMVHENHqTWOq9f4f6dfxxb48IwvarO20ROidruqkxxa6oS5ktTcaD1G4+HcY5VJkpnmeKmafnMrnlvGrBhGkdm5jKNNo1sQSdzsLXPPMaYwS3Xp1U/y+WLilqA6hh8x5HGFw2dza2aXtNw8Rv2om5AD1hkVV5BS1GuSoqtKySBFWFG1JEiFiBqsNTkuSzWA2UDpiHx9womY0/KJCzLdoXPZtrg99DbA/I9QMM2KXMeGoZXEw1JUKSUnDMXQ+VibGPfeM+Eg9BjXa6jq5KojCi/PuQ8QVeUTyKiLHKGVZQ6AvpQ3MdzcBG7lRc+Eg9MXGW8G1Oax1NeJkc+IqrSkuHDqeXIXACqIibG9vc7Xw3Z5ldPnschheNcwpi0b6TdJApIG/eNuqt1W9jjMFzaso9dIWeJRzUkgIsrc1NL8wC2slbWYk2FtJAtjUY+/3FKkU8FTyJpJU2uCQbEMNvIqSCPUEg4+caRlHCuXvlTVDyzCYhp9H1XNKwB0kEQPWMs1y1vsC/TGeGmflc7SeXr5ertr06tPx074tDgVGi5YkZjWtNI0r21Na9umwA2/DEfBjtBWq4tG9j3F4pZ/o0rWimIHMeSyQKqyOdIPhGtyLnbz32xu8DpLGkkZDI66kI6EOL6vmtzj8hYacl4/raZ6YiUtHTKUWI7KyHqrW6m1gCfd0j1vW+OpqFIFfpYgBd+gWx+A3U/IX+YOMd9sPHEcqfQobSAiKYTxyXG+q6bdfARvfo1jhHznjqsqKiacStFzUMJRD4RFvZN+p3J1bG5JFr4WQMcbFQ1KC5W3DvEM9DI0kBALLpIYEqdwb2BG4tse1zjSKX2vw2XXTSg9wrIygX7E6SfmB88ZFgxYWA5rgK9kkLEs27MSxPmSbn88eKN7frjstG5ieYKeWjKjN2VnDFQf8h/LzGNEpuH8uOTGctNzrmo0BoefpQmBgBb+4D3YvpuLXttbAXURRVWccBSUtBBXfSYUJ1XtIWu2omLkNGp1MVF+oA03uN7V/EXFNVmsiJIiu2u0KonjW4toDdWB2J1X3F9htiDFnFZMiUavI6MqRJAoupCtqWy2tr1b6/e672xr3APCkGVtC1U6GuqLrGtx9WAt2VLnc22Zx5hR18VMknRipxOim1t5WnAPDcOXR/RWcGsnjaWUqfEFUhfCeyqXABPVix+HCt4Kmo3NRlEnLY7yUsrM0MvzY3V/W/zUXvbcTTJFNHJFGXqIrzSaFGoU+krJzD1N1XwJ1Z41sLKxDJrut0INxdTfY3G247YzjI6t7mrw0ZJIh48inilgmWWlrVFhATaRpDbRyCdnu1rA7EdQVuTf1E8iwRxzMrTFV5rILKTbew8if9DESKnkkqPpdXBHGacNHAqsshYuBrkD6QQPsKthbxkjcW7UUDVEu/Tqx8h5fyxk8VnwFnhHXf7b+/JXRD+Tsgrbhyj0qZD1bYfD+p/QYuceKoAsNgNhj3GzZLM2zQtibp86lLPfedVGDBgwyoIwYMGBCjZhRiVCp69QfI4WKaZoJCGHow/mMOGK7N8tEouNnHT19DjG4pYHSUngwkb7jlvwTEMoHVdkvh6lAocsoU28RIA32G59dsIGaZtLnEr0dC5SkQ6aqrX7fnFCe9x1buP8NtbDDKFDRSqGjYFXRhcWOxBB6gjqMWeQ5ZFTQJDAAIlvpA8ixO57ne1zue++OWC3MnZWnXGY5d6nIwg9yX+KDFlOVSNTKI+SF5VgCdbOoub9SSfFfqL4+eIODFzOnQ1aJFVhABLFc6Ta9iGALJqJ8JO3Yi+OPtIQVEuX0JJAmqDLJYkXigQs4uCCL3632Iv2xOoqypmDxQNHPDay1cgNrEG40gBZyNvGhVDcgm6nVoCoaHA45135qo0rRYNxVwpU5e+mdPCdklW5jfrsD2PXwmx69Rvhmyr2irBlv0MRaZWWYGeJI4zGxusZAVQGbTsz+FgDcEtjVZIpYI0pBBNmEen6152hB022UawqysSOhO32m6YRs49mdLVM30CU08w3ammDC25FwD41W42Ya1PbbDTLQHCj/XeSqMdMlR8K+zyKry56o1ChkYsRCrSOESIs0RQ6PrSbEWuLeYOFDJsgqKtZGpoml5ZjDKm7DmFgpt3UFdz2uD0uRPzzhvMKJdE0UqxI5lDIS0QewGvUnutZRYtYj03xN4Q9odRl8EsMWlg2kxhlUqh1EuWtZm1Dbc/puyCSKtNVXTmlSSBlLgjeO+u24WzBCSRcW1EC97XI8xjmRbqOwPyIuD8LG+HX2c8T01HUyyT066ZElFwzaEXSX5SxtfUGdFUamNrr6355bxLSnNjXzpMI3ZmaMlJLNIpR1YkDVCFY2Gm9rDtvKp5LlEnqpJAAJJ6AC5Pwx6YzpViCFa4ViLKbWvY9Da4v5Xw6cY53SNmcc0CyrFTuqaYzGqkQN4DAR7qki+4PW48sd/adxdTV/wBH5MAUrGHLByNDOxMkTIAAdwDqBBN7/Hl44YIolrN+GKqliE1REYlaQxKGO7ELq1La4KW6MDY9umGus4AhTKVrvpHLaQxSKJ1ZdKFGvGOWGLMzEMraRcKuwucVmf8AtEqKmjjpSEhRNSssagRtFpQRoA2ojTZhsehXFfkPD+YVistPFK0cujWzeGNtHuEs+x09rXIFwOuOEmlSaLvgmGl9o+nKzQ6WMoQBZpFjkFxLfllGDeEReFXNzcDYC1lbhrhipr5NNPHe3vSHaNP4mt1t9kXNu2NCyv2ZU1K0ZzCbnSv7lLBqu5HXp42A7sNCjubYbHzuWkqqKnenjpKOYsiBCpYSW8KSWGhNRPRC1z9rY4XdOBhHv7qYZ/ZVUeWU/D8AlETzSsUSaqKHREjsASB2X/AtyxsGIuuHHOOGKHMFDzQxy61UrIPe09V0upvp3vYG258zi4qqdZEaORQyOCrKdwQRYg/LCDw9UtlNUMuqGvSTEmimY+6Sd4HPnc7fEfesqYcX4g9bfwrqAYaKRDwdWURZstrLqx1GCrXWrEAKPrFAcWUAAeQG+Ljglp0p2iqoeQYnZUAYMnKvdNDD7KjwAHcBVvucSskzZpnqGtenVl5E2wWRSg1hd/EquDZ7WYEWvYk8swrTIdK3032Hdj/rthG328WdnXxcchrvmrI47xwXzWVDTOFUG17KPP1wyZbRCJNPc7sfM/tiPk+Wcoam98/kPL44s8c4XYHsJtE/bd7D7/GXNRmlB6rckYMGDG0l0YMGDAhGDBgwIRgwYMCFXZrlYlFxs47+fof3xQQVDwMVIPqp/UYcMRa6hSUWYb9iOo/15YxrfwsyO6ezm7IPQ+O/FMRTUF12SWqrh+mrKhKmW8miPlrEx+rFySxZftXuBZrr4Rti+JAFzYAD4AAfyxRVVFJA1+3Zh0+f7HBVzJUwSU8xZVlRo2ZDY2YWPY22+IwpDxLrdFaRccOeW/bvVpjwvMxX1PX1KVDsYGelCqoKEGQOCSz8vqyEELtdrpspDYV8mVc2zOWrILUtGORT3BGqY2Mj22IKjax80PUYtuIp8xho5VgVapyhWOVCElF9tTJurMBvdCLt9gDFjwplkdBQRRqbrHGXdvvNbU7b7je+x6Cw7Y2QQG1GZw/KozKr8vzyorKuqip2iiipWERZ42keSSxvsJE0oCLdybdR25R5FS10lRHV0ESyQsqtIu3M1LqDIyhXtp0nc7Ekb6bmq4phegm/tmk8UUgT6ZD99DbTIvYMLj9ehbGh05VhrX7YVr+Yttf5YHG6Kt2dUDHNINb7HaB90aeL0WQMP/2Kx/PFbJ7EoPs1cw+KIf0th84m4jjoEWWZJOSWCtIgDCMnoWF9VidrqDixoasSosihgrbjWjI1vMqwDD5gY700oFaouNWYx+xKD7VXMfgiD98WNH7HKBDd3qJfRnVR/wAiqfzxouF2l4uilq/occU5lUFpNSaFjUEC7FyCwJIA0BgeoNsHTSu1RcaEUHB2X0gLx0sQKAtqZdbiwubM92v88V+UGfM6IVArJIOerhUgWIrGLsoBZ0MhcDqVZNxsFw5YQZPZ8I5JDl1dNRuSGaJSHiBboeWSNjawJJ6EDpbEWur2jjzzXSKZJppsvYtFPLp+kxwyQkjZGLtGSw7gExAgdQGIws57TTZzRvGsIpwrNpaYgyc6FitkCGyjWGTmFr21WXcHFpwTmVS/0inrCjT00ioZEFlkV4w6tawAax3AA6jbE2ZKwySIrQRQXDLLYtJY+8ug2TUDezkkdLq2+CpafBGYUXgTPzXUau91nS8M42DLKmzbHoT71rd7dscqvJ3nsMyMEkMb6o40Q2kI915dV97G3LXw9blgbAoaKmpGd4Iw00hLSTvYu7MbsS1h1O+lQF8hiTTUklQ1+3dj0Hw/YYybRxNt/o7KLzj6DeyrWxYVfgF5UVLTEIo26Ko/1/2xe5TlQi8Tbv8AkPh6+uJFBl6RDw7nux6n+npiXhiwcLLH9PaDef7D8/GnNVyTVF1uSMGDBjaS6MGDBgQjBgwYEIwYMGBCMGDBgQjBgwYELwi+xxUV2RK28Z0ny+z/AExcYML2myQ2ht2VtfnyUmPc01CT3imgPdR59VP8sdZMxWRGjmS6OrI1iRdWFiOt+h6g4aiMQKnJ4n+zpPmu35dMYruE2mz42WTD+p39kwJ2u7YSnNw7BNF9G+kzLSki9PdANIIPLDleYI7j3Q2w2BAsA2KAAAOna3TFbPw8w9xgfjt++Ihy6dOit/wn9jfEHWy2x4TQk94/FflTDYz2XK3rKRJUMcih0NiVPS4IIPxBAIPYgY74XzUTr11j4r+4x5/akn3h+AxX/wAzCMHNcPL8rvQnRMOOK0qCRpQo1sqoW7lVLFR8AWJ+eKQ5pJ94fgMeionbprPwX9hgHGYTg1rj5D7o6E6pgxRZtl1PJOk7SSK6I0f1UjJqDEEa9BBOkg2BNvEdulvBl879Vb/iP7nEqHh5j7zAfDf9sTbbLbJ/0wkd5w+3yuFsY7TlCpaiOBSkEdgSWZmJZmY2BZ2YlmawA1MSdh5YFSWc7Xb8lH8sX9Nk0SdtR/xb/l0xYAW6YsHCrVaDW1SYf1G/uomdrewFT0OQqu8h1HyHT9zi4VQBYCw8hj3BjZs1khszbsTafPmUu97nZowYMGGVBGDBgwIRgwYMCEYMGDAhGDBgwIRgwYMCEYMGDAhGDBgwIRgwYMCEYMGDAhGPGwYMBQhce4MGOBCMGDBjqEYMGDAhGDBgwIRgwYMCEYMGDAhGDBgwIRgwYM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a-veterans.com/images/cotton_fla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0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Barack Obama </a:t>
            </a:r>
            <a:r>
              <a:rPr lang="en-US" b="1" dirty="0" smtClean="0"/>
              <a:t>(2009-2017)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Democrat, 2 terms</a:t>
            </a:r>
          </a:p>
          <a:p>
            <a:r>
              <a:rPr lang="en-US" dirty="0" smtClean="0"/>
              <a:t>Election of 2008 – Democratic landslide</a:t>
            </a:r>
          </a:p>
          <a:p>
            <a:r>
              <a:rPr lang="en-US" dirty="0" smtClean="0"/>
              <a:t>Since then, Republicans have gradually taken back Congress </a:t>
            </a:r>
            <a:br>
              <a:rPr lang="en-US" dirty="0" smtClean="0"/>
            </a:br>
            <a:r>
              <a:rPr lang="en-US" dirty="0" smtClean="0"/>
              <a:t>and many states</a:t>
            </a:r>
          </a:p>
          <a:p>
            <a:r>
              <a:rPr lang="en-US" dirty="0" smtClean="0"/>
              <a:t>International support </a:t>
            </a:r>
          </a:p>
          <a:p>
            <a:pPr lvl="1"/>
            <a:r>
              <a:rPr lang="en-US" dirty="0" smtClean="0"/>
              <a:t>Nobel Peace Prize for </a:t>
            </a:r>
            <a:br>
              <a:rPr lang="en-US" dirty="0" smtClean="0"/>
            </a:br>
            <a:r>
              <a:rPr lang="en-US" dirty="0" smtClean="0"/>
              <a:t>nonproliferation, Arab relations</a:t>
            </a:r>
          </a:p>
          <a:p>
            <a:pPr lvl="1"/>
            <a:r>
              <a:rPr lang="en-US" dirty="0" smtClean="0"/>
              <a:t>Even now, very popular in many parts of the world (our “slow recovery” has been better than many countries after the recession)</a:t>
            </a:r>
          </a:p>
        </p:txBody>
      </p:sp>
      <p:pic>
        <p:nvPicPr>
          <p:cNvPr id="2052" name="Picture 4" descr="http://static.guim.co.uk/sys-images/Guardian/Pix/audio/video/2012/11/7/1352275941925/US-president-Barack-Obama-001.jpg"/>
          <p:cNvPicPr>
            <a:picLocks noChangeAspect="1" noChangeArrowheads="1"/>
          </p:cNvPicPr>
          <p:nvPr/>
        </p:nvPicPr>
        <p:blipFill>
          <a:blip r:embed="rId3" cstate="print"/>
          <a:srcRect l="37500" r="7500"/>
          <a:stretch>
            <a:fillRect/>
          </a:stretch>
        </p:blipFill>
        <p:spPr bwMode="auto">
          <a:xfrm>
            <a:off x="6089226" y="1752600"/>
            <a:ext cx="305477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reedomslighthouse.net/wp-content/uploads/2015/02/mapmiddleeastnorthafrica.jpg"/>
          <p:cNvPicPr>
            <a:picLocks noChangeAspect="1" noChangeArrowheads="1"/>
          </p:cNvPicPr>
          <p:nvPr/>
        </p:nvPicPr>
        <p:blipFill>
          <a:blip r:embed="rId2" cstate="print">
            <a:lum bright="55000" contrast="-52000"/>
          </a:blip>
          <a:srcRect l="25340"/>
          <a:stretch>
            <a:fillRect/>
          </a:stretch>
        </p:blipFill>
        <p:spPr bwMode="auto">
          <a:xfrm>
            <a:off x="0" y="0"/>
            <a:ext cx="913718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Foreign Events and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Pulling out of Iraq</a:t>
            </a:r>
          </a:p>
          <a:p>
            <a:pPr lvl="1"/>
            <a:r>
              <a:rPr lang="en-US" dirty="0" smtClean="0"/>
              <a:t>troops withdrawn, civil conflict </a:t>
            </a:r>
          </a:p>
          <a:p>
            <a:pPr lvl="1"/>
            <a:r>
              <a:rPr lang="en-US" dirty="0" smtClean="0"/>
              <a:t>ISIS/ISIL dilemma</a:t>
            </a:r>
          </a:p>
          <a:p>
            <a:r>
              <a:rPr lang="en-US" dirty="0" smtClean="0"/>
              <a:t>More focus on Afghanistan</a:t>
            </a:r>
          </a:p>
          <a:p>
            <a:pPr lvl="1"/>
            <a:r>
              <a:rPr lang="en-US" dirty="0" smtClean="0"/>
              <a:t>Bin Laden </a:t>
            </a:r>
          </a:p>
          <a:p>
            <a:pPr lvl="1"/>
            <a:r>
              <a:rPr lang="en-US" dirty="0" smtClean="0"/>
              <a:t>Continuing issue with terrorists</a:t>
            </a:r>
          </a:p>
          <a:p>
            <a:r>
              <a:rPr lang="en-US" dirty="0" smtClean="0"/>
              <a:t>Diplomacy Issues</a:t>
            </a:r>
          </a:p>
          <a:p>
            <a:pPr lvl="1"/>
            <a:r>
              <a:rPr lang="en-US" dirty="0" smtClean="0"/>
              <a:t>After “Arab Spring”: unrest, turmoil</a:t>
            </a:r>
          </a:p>
          <a:p>
            <a:pPr lvl="1"/>
            <a:r>
              <a:rPr lang="en-US" dirty="0" smtClean="0"/>
              <a:t>Israel: strained relationship with Netanyahu</a:t>
            </a:r>
          </a:p>
          <a:p>
            <a:pPr lvl="1"/>
            <a:r>
              <a:rPr lang="en-US" dirty="0" smtClean="0"/>
              <a:t>Benghazi fallout</a:t>
            </a:r>
          </a:p>
          <a:p>
            <a:pPr lvl="1"/>
            <a:r>
              <a:rPr lang="en-US" dirty="0" smtClean="0"/>
              <a:t>Post-Cold War relationships: Cuba, Russia, China </a:t>
            </a:r>
          </a:p>
          <a:p>
            <a:endParaRPr lang="en-US" dirty="0"/>
          </a:p>
        </p:txBody>
      </p:sp>
      <p:pic>
        <p:nvPicPr>
          <p:cNvPr id="38916" name="Picture 4" descr="http://localtvkfsm.files.wordpress.com/2015/01/isis-flag.jpg?w=770"/>
          <p:cNvPicPr>
            <a:picLocks noChangeAspect="1" noChangeArrowheads="1"/>
          </p:cNvPicPr>
          <p:nvPr/>
        </p:nvPicPr>
        <p:blipFill>
          <a:blip r:embed="rId3" cstate="print"/>
          <a:srcRect l="20779" r="17922"/>
          <a:stretch>
            <a:fillRect/>
          </a:stretch>
        </p:blipFill>
        <p:spPr bwMode="auto">
          <a:xfrm>
            <a:off x="6248400" y="1981200"/>
            <a:ext cx="2286000" cy="1864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onelyconservative.com/wp-content/uploads/2014/04/Obamacare-signing.jpg"/>
          <p:cNvPicPr>
            <a:picLocks noChangeAspect="1" noChangeArrowheads="1"/>
          </p:cNvPicPr>
          <p:nvPr/>
        </p:nvPicPr>
        <p:blipFill>
          <a:blip r:embed="rId2" cstate="print">
            <a:lum bright="71000" contrast="-77000"/>
          </a:blip>
          <a:srcRect l="5204" r="167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Domestic Events and Policies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Recession to Slow Recovery</a:t>
            </a:r>
          </a:p>
          <a:p>
            <a:r>
              <a:rPr lang="en-US" dirty="0" smtClean="0"/>
              <a:t>Affordable Health Care Act: “</a:t>
            </a:r>
            <a:r>
              <a:rPr lang="en-US" dirty="0" err="1" smtClean="0"/>
              <a:t>Obamacare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Major platform issues, stay tuned…</a:t>
            </a:r>
          </a:p>
          <a:p>
            <a:pPr lvl="1"/>
            <a:r>
              <a:rPr lang="en-US" dirty="0" smtClean="0"/>
              <a:t>Gay rights: “Don’t Ask, Don’t Tell” repealed, </a:t>
            </a:r>
            <a:r>
              <a:rPr lang="en-US" i="1" dirty="0" smtClean="0"/>
              <a:t>Obergefell</a:t>
            </a:r>
          </a:p>
          <a:p>
            <a:pPr lvl="1"/>
            <a:r>
              <a:rPr lang="en-US" dirty="0" smtClean="0"/>
              <a:t>GITMO: prisoner transfer, torture report</a:t>
            </a:r>
          </a:p>
          <a:p>
            <a:pPr lvl="1"/>
            <a:r>
              <a:rPr lang="en-US" dirty="0" smtClean="0"/>
              <a:t>Gun control: NRA, Sandy Hook, San </a:t>
            </a:r>
            <a:r>
              <a:rPr lang="en-US" dirty="0" err="1" smtClean="0"/>
              <a:t>Bernadino</a:t>
            </a:r>
            <a:r>
              <a:rPr lang="en-US" dirty="0" smtClean="0"/>
              <a:t>, etc. </a:t>
            </a:r>
          </a:p>
          <a:p>
            <a:pPr lvl="1"/>
            <a:r>
              <a:rPr lang="en-US" dirty="0" smtClean="0"/>
              <a:t>Environment: Clean energy, fracking, Paris talks</a:t>
            </a:r>
          </a:p>
          <a:p>
            <a:r>
              <a:rPr lang="en-US" dirty="0" smtClean="0"/>
              <a:t>Crisis in Ferguson, Baltimore, etc.</a:t>
            </a:r>
          </a:p>
          <a:p>
            <a:pPr lvl="1"/>
            <a:r>
              <a:rPr lang="en-US" dirty="0" smtClean="0"/>
              <a:t>Militarization of police (War on drugs, 9/11)</a:t>
            </a:r>
          </a:p>
          <a:p>
            <a:pPr lvl="1"/>
            <a:r>
              <a:rPr lang="en-US" dirty="0" smtClean="0"/>
              <a:t>Racial issues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media.cnbc.com/i/CNBC/Sections/News_And_Analysis/_News/_SLIDESHOWS/AutoMilestones/SS_milestones_energycrisis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3000"/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Domestic Events and </a:t>
            </a:r>
            <a:r>
              <a:rPr lang="en-US" b="1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Energy </a:t>
            </a:r>
            <a:r>
              <a:rPr lang="en-US" dirty="0" smtClean="0"/>
              <a:t>Crisis</a:t>
            </a:r>
          </a:p>
          <a:p>
            <a:pPr lvl="1"/>
            <a:r>
              <a:rPr lang="en-US" dirty="0" smtClean="0"/>
              <a:t>proposals </a:t>
            </a:r>
            <a:r>
              <a:rPr lang="en-US" dirty="0"/>
              <a:t>resisted by fuel-producing states and </a:t>
            </a:r>
            <a:r>
              <a:rPr lang="en-US" dirty="0" smtClean="0"/>
              <a:t>automakers, “Malaise” speech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/>
              <a:t>Energy Act: tax on gas-guzzlers, no price controls on domestic fuel, tax credits for alt. energy</a:t>
            </a:r>
          </a:p>
          <a:p>
            <a:pPr lvl="1"/>
            <a:r>
              <a:rPr lang="en-US" dirty="0"/>
              <a:t>Three Mile </a:t>
            </a:r>
            <a:r>
              <a:rPr lang="en-US" dirty="0" smtClean="0"/>
              <a:t>Island nuclear reactor </a:t>
            </a:r>
            <a:endParaRPr lang="en-US" dirty="0"/>
          </a:p>
          <a:p>
            <a:pPr lvl="1"/>
            <a:r>
              <a:rPr lang="en-US" dirty="0"/>
              <a:t>Middle East conflict </a:t>
            </a:r>
            <a:r>
              <a:rPr lang="en-US" dirty="0" smtClean="0"/>
              <a:t>&gt; </a:t>
            </a:r>
            <a:r>
              <a:rPr lang="en-US" dirty="0"/>
              <a:t>fuel shortage + price hike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/>
              <a:t>even worse </a:t>
            </a:r>
            <a:r>
              <a:rPr lang="en-US" dirty="0" smtClean="0"/>
              <a:t>inflation</a:t>
            </a:r>
          </a:p>
          <a:p>
            <a:pPr lvl="1"/>
            <a:r>
              <a:rPr lang="en-US" dirty="0" smtClean="0"/>
              <a:t>Automation </a:t>
            </a:r>
            <a:r>
              <a:rPr lang="en-US" dirty="0"/>
              <a:t>+ high energy costs + increased foreign competition = </a:t>
            </a:r>
            <a:r>
              <a:rPr lang="en-US" dirty="0" smtClean="0"/>
              <a:t>downsizing</a:t>
            </a:r>
          </a:p>
          <a:p>
            <a:pPr lvl="0"/>
            <a:r>
              <a:rPr lang="en-US" dirty="0" smtClean="0"/>
              <a:t>Affirmative Action</a:t>
            </a:r>
          </a:p>
          <a:p>
            <a:pPr lvl="1"/>
            <a:r>
              <a:rPr lang="en-US" i="1" dirty="0" smtClean="0"/>
              <a:t>University of CA v. </a:t>
            </a:r>
            <a:r>
              <a:rPr lang="en-US" i="1" dirty="0" err="1" smtClean="0"/>
              <a:t>Bakke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jimmycarterlibrary.gov/documents/campdavid25/images/nlc10017.36.jpg"/>
          <p:cNvPicPr>
            <a:picLocks noChangeAspect="1" noChangeArrowheads="1"/>
          </p:cNvPicPr>
          <p:nvPr/>
        </p:nvPicPr>
        <p:blipFill>
          <a:blip r:embed="rId2" cstate="print">
            <a:lum bright="62000" contrast="-65000"/>
          </a:blip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Foreign </a:t>
            </a:r>
            <a:r>
              <a:rPr lang="en-US" b="1" dirty="0" smtClean="0"/>
              <a:t>Events </a:t>
            </a:r>
            <a:r>
              <a:rPr lang="en-US" b="1" dirty="0"/>
              <a:t>and </a:t>
            </a:r>
            <a:r>
              <a:rPr lang="en-US" b="1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Human </a:t>
            </a:r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sanctions</a:t>
            </a:r>
          </a:p>
          <a:p>
            <a:pPr lvl="1"/>
            <a:r>
              <a:rPr lang="en-US" dirty="0" smtClean="0"/>
              <a:t>Détente suffers: Soviet invasion of Afghanistan – SALT II treaty fails</a:t>
            </a:r>
          </a:p>
          <a:p>
            <a:pPr lvl="0"/>
            <a:r>
              <a:rPr lang="en-US" dirty="0" smtClean="0"/>
              <a:t>Panama </a:t>
            </a:r>
            <a:r>
              <a:rPr lang="en-US" dirty="0"/>
              <a:t>Canal treaties improve LA-relations</a:t>
            </a:r>
          </a:p>
          <a:p>
            <a:pPr lvl="0"/>
            <a:r>
              <a:rPr lang="en-US" dirty="0" smtClean="0"/>
              <a:t>Camp </a:t>
            </a:r>
            <a:r>
              <a:rPr lang="en-US" dirty="0"/>
              <a:t>David </a:t>
            </a:r>
            <a:r>
              <a:rPr lang="en-US" dirty="0" smtClean="0"/>
              <a:t>Accords</a:t>
            </a:r>
          </a:p>
          <a:p>
            <a:pPr lvl="1"/>
            <a:r>
              <a:rPr lang="en-US" dirty="0" smtClean="0"/>
              <a:t>historic</a:t>
            </a:r>
            <a:r>
              <a:rPr lang="en-US" dirty="0"/>
              <a:t>, though largely symbolic, negotiation between Israel and Egypt (see p. 1022)</a:t>
            </a:r>
          </a:p>
          <a:p>
            <a:pPr lvl="0"/>
            <a:r>
              <a:rPr lang="en-US" dirty="0"/>
              <a:t>Iran Hostage </a:t>
            </a:r>
            <a:r>
              <a:rPr lang="en-US" dirty="0" smtClean="0"/>
              <a:t>Crisis</a:t>
            </a:r>
          </a:p>
          <a:p>
            <a:pPr lvl="1"/>
            <a:r>
              <a:rPr lang="en-US" dirty="0" smtClean="0"/>
              <a:t>resulted </a:t>
            </a:r>
            <a:r>
              <a:rPr lang="en-US" dirty="0"/>
              <a:t>from support of the </a:t>
            </a:r>
            <a:r>
              <a:rPr lang="en-US" dirty="0" smtClean="0"/>
              <a:t>shah</a:t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rebels, </a:t>
            </a:r>
            <a:r>
              <a:rPr lang="en-US" dirty="0" smtClean="0"/>
              <a:t>allowing him </a:t>
            </a:r>
            <a:r>
              <a:rPr lang="en-US" dirty="0"/>
              <a:t>to enter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U.S</a:t>
            </a:r>
            <a:r>
              <a:rPr lang="en-US" dirty="0"/>
              <a:t>. </a:t>
            </a:r>
            <a:r>
              <a:rPr lang="en-US" dirty="0" smtClean="0"/>
              <a:t>for </a:t>
            </a:r>
            <a:r>
              <a:rPr lang="en-US" dirty="0"/>
              <a:t>cancer </a:t>
            </a:r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didn’t </a:t>
            </a:r>
            <a:r>
              <a:rPr lang="en-US" dirty="0"/>
              <a:t>release until Reagan sworn in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7652" name="Picture 4" descr="http://www.historyguy.com/iran_host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648200"/>
            <a:ext cx="2038350" cy="153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a-veterans.com/images/cotton_fla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0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Ronald Reagan </a:t>
            </a:r>
            <a:r>
              <a:rPr lang="en-US" b="1" dirty="0" smtClean="0"/>
              <a:t>(1981-1989)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943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Republican, 2 terms</a:t>
            </a:r>
          </a:p>
          <a:p>
            <a:r>
              <a:rPr lang="en-US" dirty="0" smtClean="0"/>
              <a:t>The Great Communicator</a:t>
            </a:r>
          </a:p>
          <a:p>
            <a:r>
              <a:rPr lang="en-US" dirty="0" smtClean="0"/>
              <a:t>Conservative</a:t>
            </a:r>
          </a:p>
          <a:p>
            <a:pPr lvl="1"/>
            <a:r>
              <a:rPr lang="en-US" sz="3100" dirty="0" smtClean="0"/>
              <a:t>Included: religious people, anti-abortion forces, anti-affirmative action, </a:t>
            </a:r>
            <a:br>
              <a:rPr lang="en-US" sz="3100" dirty="0" smtClean="0"/>
            </a:br>
            <a:r>
              <a:rPr lang="en-US" sz="3100" dirty="0" smtClean="0"/>
              <a:t>anti-welfare, anti- “big government”</a:t>
            </a:r>
          </a:p>
          <a:p>
            <a:pPr lvl="1"/>
            <a:r>
              <a:rPr lang="en-US" sz="3100" dirty="0" smtClean="0"/>
              <a:t>Cut </a:t>
            </a:r>
            <a:r>
              <a:rPr lang="en-US" sz="3100" dirty="0" err="1" smtClean="0"/>
              <a:t>gov’t</a:t>
            </a:r>
            <a:r>
              <a:rPr lang="en-US" sz="3100" dirty="0" smtClean="0"/>
              <a:t>. programs such as: food </a:t>
            </a:r>
            <a:br>
              <a:rPr lang="en-US" sz="3100" dirty="0" smtClean="0"/>
            </a:br>
            <a:r>
              <a:rPr lang="en-US" sz="3100" dirty="0" smtClean="0"/>
              <a:t>stamps, welfare, job training, Medicaid, school lunches, student loans</a:t>
            </a:r>
          </a:p>
          <a:p>
            <a:pPr lvl="1"/>
            <a:r>
              <a:rPr lang="en-US" sz="3100" dirty="0" smtClean="0"/>
              <a:t>Result:  smaller </a:t>
            </a:r>
            <a:r>
              <a:rPr lang="en-US" sz="3100" dirty="0" err="1" smtClean="0"/>
              <a:t>gov’t</a:t>
            </a:r>
            <a:r>
              <a:rPr lang="en-US" sz="3100" dirty="0" smtClean="0"/>
              <a:t>., inner cities suffer</a:t>
            </a:r>
          </a:p>
          <a:p>
            <a:pPr lvl="1"/>
            <a:r>
              <a:rPr lang="en-US" sz="3100" dirty="0" smtClean="0"/>
              <a:t>Appointed several conservative </a:t>
            </a:r>
            <a:br>
              <a:rPr lang="en-US" sz="3100" dirty="0" smtClean="0"/>
            </a:br>
            <a:r>
              <a:rPr lang="en-US" sz="3100" dirty="0" smtClean="0"/>
              <a:t>Supreme Court justices, including </a:t>
            </a:r>
            <a:br>
              <a:rPr lang="en-US" sz="3100" dirty="0" smtClean="0"/>
            </a:br>
            <a:r>
              <a:rPr lang="en-US" sz="3100" dirty="0" smtClean="0"/>
              <a:t>Sandra Day O’Connor</a:t>
            </a:r>
          </a:p>
          <a:p>
            <a:endParaRPr lang="en-US" dirty="0"/>
          </a:p>
        </p:txBody>
      </p:sp>
      <p:pic>
        <p:nvPicPr>
          <p:cNvPr id="17410" name="Picture 2" descr="http://img.timeinc.net/time/magazine/archive/covers/2004/1101040614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09800"/>
            <a:ext cx="2743200" cy="3614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mstartzman.pbworks.com/f/SDI.jpg"/>
          <p:cNvPicPr>
            <a:picLocks noChangeAspect="1" noChangeArrowheads="1"/>
          </p:cNvPicPr>
          <p:nvPr/>
        </p:nvPicPr>
        <p:blipFill>
          <a:blip r:embed="rId2" cstate="print">
            <a:lum bright="46000" contrast="-63000"/>
          </a:blip>
          <a:srcRect r="3992"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Domestic Events and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Reaganomics</a:t>
            </a:r>
          </a:p>
          <a:p>
            <a:pPr lvl="1"/>
            <a:r>
              <a:rPr lang="en-US" dirty="0"/>
              <a:t>Cut taxes 25 </a:t>
            </a:r>
            <a:r>
              <a:rPr lang="en-US" dirty="0" smtClean="0"/>
              <a:t>percent  </a:t>
            </a:r>
            <a:br>
              <a:rPr lang="en-US" dirty="0" smtClean="0"/>
            </a:br>
            <a:r>
              <a:rPr lang="en-US" dirty="0" smtClean="0"/>
              <a:t>+ </a:t>
            </a:r>
            <a:r>
              <a:rPr lang="en-US" dirty="0"/>
              <a:t>Increase military spending  </a:t>
            </a:r>
          </a:p>
          <a:p>
            <a:pPr lvl="1"/>
            <a:r>
              <a:rPr lang="en-US" dirty="0"/>
              <a:t>Ex: Star Wars – </a:t>
            </a:r>
            <a:r>
              <a:rPr lang="en-US" dirty="0" smtClean="0"/>
              <a:t>SDI</a:t>
            </a:r>
            <a:endParaRPr lang="en-US" dirty="0"/>
          </a:p>
          <a:p>
            <a:pPr lvl="1"/>
            <a:r>
              <a:rPr lang="en-US" dirty="0"/>
              <a:t>Result:  HUGE DEBT</a:t>
            </a:r>
          </a:p>
          <a:p>
            <a:r>
              <a:rPr lang="en-US" dirty="0" smtClean="0"/>
              <a:t>Deregulation</a:t>
            </a:r>
          </a:p>
          <a:p>
            <a:pPr lvl="1"/>
            <a:r>
              <a:rPr lang="en-US" dirty="0"/>
              <a:t>Less regulation + inspections of business</a:t>
            </a:r>
          </a:p>
          <a:p>
            <a:pPr lvl="1"/>
            <a:r>
              <a:rPr lang="en-US" dirty="0" smtClean="0"/>
              <a:t>“Supply-side” or “Trickle-down” economics</a:t>
            </a:r>
          </a:p>
          <a:p>
            <a:pPr lvl="1"/>
            <a:r>
              <a:rPr lang="en-US" dirty="0" smtClean="0"/>
              <a:t>Ex:  banks, nursing homes, airlines, the environment</a:t>
            </a:r>
          </a:p>
          <a:p>
            <a:pPr lvl="1"/>
            <a:r>
              <a:rPr lang="en-US" dirty="0" smtClean="0"/>
              <a:t>Result</a:t>
            </a:r>
            <a:r>
              <a:rPr lang="en-US" dirty="0"/>
              <a:t>:  lower prices, savings and loan </a:t>
            </a:r>
            <a:r>
              <a:rPr lang="en-US" dirty="0" smtClean="0"/>
              <a:t>crisis</a:t>
            </a:r>
          </a:p>
          <a:p>
            <a:r>
              <a:rPr lang="en-US" dirty="0" smtClean="0"/>
              <a:t>Social Issues</a:t>
            </a:r>
          </a:p>
          <a:p>
            <a:pPr lvl="1"/>
            <a:r>
              <a:rPr lang="en-US" dirty="0" smtClean="0"/>
              <a:t>AIDS</a:t>
            </a:r>
          </a:p>
          <a:p>
            <a:pPr lvl="1"/>
            <a:r>
              <a:rPr lang="en-US" dirty="0" smtClean="0"/>
              <a:t>War on Drugs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92" name="Picture 8" descr="http://upload.wikimedia.org/wikipedia/commons/b/b8/US_Federal_Debt_as_Percent_of_GDP_by_Presid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582813" cy="220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bsnews2.cbsistatic.com/hub/i/r/2012/06/11/a3a50490-a644-11e2-a3f0-029118418759/thumbnail/620x350/c142d49e3d4ce6531e7b9fb910ae7e78/reagan-brandenburg-142422778.JPG"/>
          <p:cNvPicPr>
            <a:picLocks noChangeAspect="1" noChangeArrowheads="1"/>
          </p:cNvPicPr>
          <p:nvPr/>
        </p:nvPicPr>
        <p:blipFill>
          <a:blip r:embed="rId2" cstate="print">
            <a:lum bright="57000" contrast="-60000"/>
          </a:blip>
          <a:srcRect l="15681" r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Foreign Events and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Soviet </a:t>
            </a:r>
            <a:r>
              <a:rPr lang="en-US" dirty="0" smtClean="0"/>
              <a:t>Union</a:t>
            </a:r>
          </a:p>
          <a:p>
            <a:pPr lvl="1"/>
            <a:r>
              <a:rPr lang="en-US" dirty="0"/>
              <a:t>Called “evil empire”, “peace through strength”</a:t>
            </a:r>
          </a:p>
          <a:p>
            <a:pPr lvl="1"/>
            <a:r>
              <a:rPr lang="en-US" dirty="0"/>
              <a:t>New leader of USSR Gorbachev and Reagan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/>
              <a:t>good relations</a:t>
            </a:r>
          </a:p>
          <a:p>
            <a:pPr lvl="1"/>
            <a:r>
              <a:rPr lang="en-US" dirty="0"/>
              <a:t>Policies:  perestroika = economic reform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Glastnost</a:t>
            </a:r>
            <a:r>
              <a:rPr lang="en-US" dirty="0" smtClean="0"/>
              <a:t> </a:t>
            </a:r>
            <a:r>
              <a:rPr lang="en-US" dirty="0"/>
              <a:t>= openness, reform led to breakup of USSR</a:t>
            </a:r>
          </a:p>
          <a:p>
            <a:pPr lvl="1"/>
            <a:r>
              <a:rPr lang="en-US" dirty="0"/>
              <a:t>“Mr. Gorbachev, tear down this wall!”</a:t>
            </a:r>
          </a:p>
          <a:p>
            <a:pPr lvl="1"/>
            <a:r>
              <a:rPr lang="en-US" dirty="0"/>
              <a:t>Chernobyl nuclear disaster</a:t>
            </a:r>
          </a:p>
          <a:p>
            <a:r>
              <a:rPr lang="en-US" dirty="0" smtClean="0"/>
              <a:t>Panama</a:t>
            </a:r>
          </a:p>
          <a:p>
            <a:pPr lvl="1"/>
            <a:r>
              <a:rPr lang="en-US" dirty="0"/>
              <a:t>20, 000 US troops overthrow drug-trafficking Pres. Manuel Noriega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_qgjVwM7E6iQ/TCxS8lk2IWI/AAAAAAAAEcA/KRCCO552zZY/s1600/Iran-Contra+Hearings+(3).JPG"/>
          <p:cNvPicPr>
            <a:picLocks noChangeAspect="1" noChangeArrowheads="1"/>
          </p:cNvPicPr>
          <p:nvPr/>
        </p:nvPicPr>
        <p:blipFill>
          <a:blip r:embed="rId2" cstate="print">
            <a:lum bright="59000" contrast="-7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Foreign Events and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Nicaragua</a:t>
            </a:r>
          </a:p>
          <a:p>
            <a:pPr lvl="1"/>
            <a:r>
              <a:rPr lang="en-US" dirty="0"/>
              <a:t>Supported anti-communist group called contras.</a:t>
            </a:r>
            <a:endParaRPr lang="en-US" sz="1600" dirty="0"/>
          </a:p>
          <a:p>
            <a:pPr lvl="1"/>
            <a:r>
              <a:rPr lang="en-US" dirty="0"/>
              <a:t>Congress bans funding of Contras in Boland Amendment.  Reagan admin. secretly sells weapons to Iran to raise $ to give them.</a:t>
            </a:r>
            <a:endParaRPr lang="en-US" sz="1600" dirty="0"/>
          </a:p>
          <a:p>
            <a:pPr lvl="1"/>
            <a:r>
              <a:rPr lang="en-US" dirty="0"/>
              <a:t>Result: Iran–Contra Scandal, but the “Teflon President” deflects the scandal, Vice Pres. Bush pardons all when he is President.</a:t>
            </a:r>
            <a:endParaRPr lang="en-US" sz="1600" dirty="0"/>
          </a:p>
          <a:p>
            <a:r>
              <a:rPr lang="en-US" dirty="0" smtClean="0"/>
              <a:t>Grenada</a:t>
            </a:r>
          </a:p>
          <a:p>
            <a:pPr lvl="1"/>
            <a:r>
              <a:rPr lang="en-US" dirty="0"/>
              <a:t>(Island nation near Cuba) – 2,000 US troops to overthrow pro-Castro </a:t>
            </a:r>
            <a:r>
              <a:rPr lang="en-US" dirty="0" err="1"/>
              <a:t>gov’t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a-veterans.com/images/cotton_fla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0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George </a:t>
            </a:r>
            <a:r>
              <a:rPr lang="en-US" b="1" dirty="0" smtClean="0"/>
              <a:t>Bush (1989-1992)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Republican, 1 term</a:t>
            </a:r>
          </a:p>
          <a:p>
            <a:r>
              <a:rPr lang="en-US" dirty="0" smtClean="0"/>
              <a:t>Reagan “</a:t>
            </a:r>
            <a:r>
              <a:rPr lang="en-US" dirty="0" err="1" smtClean="0"/>
              <a:t>lite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Had been his Vice President, continued his policies</a:t>
            </a:r>
          </a:p>
          <a:p>
            <a:r>
              <a:rPr lang="en-US" dirty="0" smtClean="0"/>
              <a:t>“Read my lips . . . </a:t>
            </a:r>
            <a:br>
              <a:rPr lang="en-US" dirty="0" smtClean="0"/>
            </a:br>
            <a:r>
              <a:rPr lang="en-US" dirty="0" smtClean="0"/>
              <a:t>no new taxes” </a:t>
            </a:r>
          </a:p>
          <a:p>
            <a:pPr lvl="1"/>
            <a:r>
              <a:rPr lang="en-US" dirty="0" smtClean="0"/>
              <a:t>but ended up raising taxes, which hurt his re-election bid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s://encrypted-tbn3.gstatic.com/images?q=tbn:ANd9GcTnwIV5FTYWGNURsSvRzrLnFTcTOtChTtab9Nqs70HISUNImZd8"/>
          <p:cNvPicPr>
            <a:picLocks noChangeAspect="1" noChangeArrowheads="1"/>
          </p:cNvPicPr>
          <p:nvPr/>
        </p:nvPicPr>
        <p:blipFill>
          <a:blip r:embed="rId3" cstate="print"/>
          <a:srcRect l="26921" r="21132"/>
          <a:stretch>
            <a:fillRect/>
          </a:stretch>
        </p:blipFill>
        <p:spPr bwMode="auto">
          <a:xfrm>
            <a:off x="6352309" y="2133600"/>
            <a:ext cx="2791691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995</Words>
  <Application>Microsoft Office PowerPoint</Application>
  <PresentationFormat>On-screen Show (4:3)</PresentationFormat>
  <Paragraphs>181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New Hopes, New Fears</vt:lpstr>
      <vt:lpstr>Jimmy Carter (1977-1981)</vt:lpstr>
      <vt:lpstr>Domestic Events and Policies</vt:lpstr>
      <vt:lpstr>Foreign Events and Policies</vt:lpstr>
      <vt:lpstr>Ronald Reagan (1981-1989)</vt:lpstr>
      <vt:lpstr>Domestic Events and Policies</vt:lpstr>
      <vt:lpstr>Foreign Events and Policies</vt:lpstr>
      <vt:lpstr>Foreign Events and Policies</vt:lpstr>
      <vt:lpstr>George Bush (1989-1992)</vt:lpstr>
      <vt:lpstr>Foreign Events and Policies</vt:lpstr>
      <vt:lpstr>Foreign Events and Policies</vt:lpstr>
      <vt:lpstr>Domestic Events and Policies</vt:lpstr>
      <vt:lpstr>Bill Clinton (1993-2001)</vt:lpstr>
      <vt:lpstr>Domestic Events and Policies</vt:lpstr>
      <vt:lpstr>Domestic Events and Policies</vt:lpstr>
      <vt:lpstr>Foreign Events and Policies</vt:lpstr>
      <vt:lpstr>George W. Bush (2001-2009)</vt:lpstr>
      <vt:lpstr>Foreign Events and Policies</vt:lpstr>
      <vt:lpstr>Domestic Events and Policies</vt:lpstr>
      <vt:lpstr>Barack Obama (2009-2017)</vt:lpstr>
      <vt:lpstr>Foreign Events and Policies</vt:lpstr>
      <vt:lpstr>Domestic Events and Policies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nmosley</dc:creator>
  <cp:lastModifiedBy>nmosley</cp:lastModifiedBy>
  <cp:revision>24</cp:revision>
  <dcterms:created xsi:type="dcterms:W3CDTF">2014-05-28T16:21:50Z</dcterms:created>
  <dcterms:modified xsi:type="dcterms:W3CDTF">2015-12-17T15:10:10Z</dcterms:modified>
</cp:coreProperties>
</file>