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7" r:id="rId6"/>
    <p:sldId id="265" r:id="rId7"/>
    <p:sldId id="268" r:id="rId8"/>
    <p:sldId id="269" r:id="rId9"/>
    <p:sldId id="273" r:id="rId10"/>
    <p:sldId id="258" r:id="rId11"/>
    <p:sldId id="259" r:id="rId12"/>
    <p:sldId id="260" r:id="rId13"/>
    <p:sldId id="261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 varScale="1">
        <p:scale>
          <a:sx n="70" d="100"/>
          <a:sy n="70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FFDF-B7F7-4812-B598-8220F5F6E1C8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DB6F-C065-4E3B-898B-7B8A4865B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FFDF-B7F7-4812-B598-8220F5F6E1C8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DB6F-C065-4E3B-898B-7B8A4865B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FFDF-B7F7-4812-B598-8220F5F6E1C8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DB6F-C065-4E3B-898B-7B8A4865B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FFDF-B7F7-4812-B598-8220F5F6E1C8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DB6F-C065-4E3B-898B-7B8A4865B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FFDF-B7F7-4812-B598-8220F5F6E1C8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DB6F-C065-4E3B-898B-7B8A4865B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FFDF-B7F7-4812-B598-8220F5F6E1C8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DB6F-C065-4E3B-898B-7B8A4865B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FFDF-B7F7-4812-B598-8220F5F6E1C8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DB6F-C065-4E3B-898B-7B8A4865B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FFDF-B7F7-4812-B598-8220F5F6E1C8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DB6F-C065-4E3B-898B-7B8A4865B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FFDF-B7F7-4812-B598-8220F5F6E1C8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DB6F-C065-4E3B-898B-7B8A4865B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FFDF-B7F7-4812-B598-8220F5F6E1C8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DB6F-C065-4E3B-898B-7B8A4865B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9FFDF-B7F7-4812-B598-8220F5F6E1C8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DB6F-C065-4E3B-898B-7B8A4865B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9FFDF-B7F7-4812-B598-8220F5F6E1C8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3DB6F-C065-4E3B-898B-7B8A4865B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kJaYe1T8l8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old-picture.com/indians/pictures/Plains-Indi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482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-76200"/>
            <a:ext cx="8001000" cy="1470025"/>
          </a:xfrm>
        </p:spPr>
        <p:txBody>
          <a:bodyPr/>
          <a:lstStyle/>
          <a:p>
            <a:r>
              <a:rPr lang="en-US" b="1" dirty="0" smtClean="0"/>
              <a:t>The West: Native Americans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14400"/>
            <a:ext cx="7239000" cy="6096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Unit 1: The Gilded Age (1870-1920)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7150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“They made us many promises, more than I can remember, but they never kept but one: they promised to take our land and they took it.” – Red Cloud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Assimilation “Peace” Policy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Even friends of Natives concluded it would be best for them to give up communal lands and assimilate</a:t>
            </a:r>
          </a:p>
          <a:p>
            <a:r>
              <a:rPr lang="en-US" dirty="0" smtClean="0"/>
              <a:t>Helen Hunt Jackson’s </a:t>
            </a:r>
            <a:r>
              <a:rPr lang="en-US" i="1" dirty="0" smtClean="0"/>
              <a:t>A Century of Dishonor </a:t>
            </a:r>
            <a:r>
              <a:rPr lang="en-US" dirty="0" smtClean="0"/>
              <a:t>and the Indian Rights Association spread the idea as a humanitarian reform</a:t>
            </a:r>
          </a:p>
          <a:p>
            <a:r>
              <a:rPr lang="en-US" dirty="0" smtClean="0"/>
              <a:t>Best to become small </a:t>
            </a:r>
            <a:br>
              <a:rPr lang="en-US" dirty="0" smtClean="0"/>
            </a:br>
            <a:r>
              <a:rPr lang="en-US" dirty="0" smtClean="0"/>
              <a:t>farmers and good Christians</a:t>
            </a:r>
          </a:p>
        </p:txBody>
      </p:sp>
      <p:pic>
        <p:nvPicPr>
          <p:cNvPr id="7170" name="Picture 2" descr="http://ecx.images-amazon.com/images/I/514CD76W73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261" y="1676400"/>
            <a:ext cx="2632939" cy="4152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washington.edu/uwired/outreach/cspn/Website/Images/NW%20History%20Course/Lesson%2014/Helen%20H%20Jack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962400"/>
            <a:ext cx="1324668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Dawes Act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524000"/>
            <a:ext cx="5334000" cy="22097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Families were given land and supplies to farm, children were sent to </a:t>
            </a:r>
            <a:r>
              <a:rPr lang="en-US" dirty="0" smtClean="0"/>
              <a:t>boarding school</a:t>
            </a:r>
            <a:endParaRPr lang="en-US" dirty="0"/>
          </a:p>
          <a:p>
            <a:r>
              <a:rPr lang="en-US" dirty="0"/>
              <a:t>“Surplus” land would be sold to settlers with profits going back to </a:t>
            </a:r>
            <a:r>
              <a:rPr lang="en-US" dirty="0" smtClean="0"/>
              <a:t>tribes</a:t>
            </a:r>
          </a:p>
        </p:txBody>
      </p:sp>
      <p:pic>
        <p:nvPicPr>
          <p:cNvPr id="8194" name="Picture 2" descr="http://d1jrw5jterzxwu.cloudfront.net/sites/default/files/default/files/uploads/screen_shot_2013-03-29_at_6.29.26_p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600200"/>
            <a:ext cx="3032125" cy="19886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12736" y="3962401"/>
            <a:ext cx="5173664" cy="2362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Chiefs, including Sitting Bull, went to D.C. to negotiate and ended up arguing the price rather than the principle</a:t>
            </a:r>
          </a:p>
          <a:p>
            <a:pPr lvl="1"/>
            <a:r>
              <a:rPr lang="en-US" dirty="0" smtClean="0"/>
              <a:t>After it was raised from .50 to 1.25/acre and rations increased, </a:t>
            </a:r>
            <a:br>
              <a:rPr lang="en-US" dirty="0" smtClean="0"/>
            </a:br>
            <a:r>
              <a:rPr lang="en-US" dirty="0" smtClean="0"/>
              <a:t>the tribes approved the deal</a:t>
            </a:r>
          </a:p>
          <a:p>
            <a:endParaRPr lang="en-US" dirty="0"/>
          </a:p>
        </p:txBody>
      </p:sp>
      <p:pic>
        <p:nvPicPr>
          <p:cNvPr id="8196" name="Picture 4" descr="http://upload.wikimedia.org/wikipedia/commons/thumb/6/67/Poster_2013-08-14_08-45.jpg/776px-Poster_2013-08-14_08-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0"/>
            <a:ext cx="3276600" cy="24115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omminfo.rutgers.edu/~dalbello/FLVA/voices/839/voices/amind/indiansewing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8" y="533400"/>
            <a:ext cx="8987501" cy="609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924800" cy="5486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Despite intentions, the Dawes Act failed:</a:t>
            </a:r>
          </a:p>
          <a:p>
            <a:r>
              <a:rPr lang="en-US" dirty="0" smtClean="0"/>
              <a:t>The Bureau of Indian Affairs was corrupt</a:t>
            </a:r>
          </a:p>
          <a:p>
            <a:r>
              <a:rPr lang="en-US" dirty="0" smtClean="0"/>
              <a:t>The allotted land was unviable and the Natives were not ready to settle down as farmers</a:t>
            </a:r>
          </a:p>
          <a:p>
            <a:pPr lvl="1"/>
            <a:r>
              <a:rPr lang="en-US" dirty="0" smtClean="0"/>
              <a:t>By the winter of 1890 they were starving and racked with disease</a:t>
            </a:r>
          </a:p>
          <a:p>
            <a:r>
              <a:rPr lang="en-US" dirty="0" smtClean="0"/>
              <a:t>Boarding schools alienated children from </a:t>
            </a:r>
            <a:br>
              <a:rPr lang="en-US" dirty="0" smtClean="0"/>
            </a:br>
            <a:r>
              <a:rPr lang="en-US" dirty="0" smtClean="0"/>
              <a:t>their tribes and failed to prepare them for either culture</a:t>
            </a:r>
          </a:p>
          <a:p>
            <a:pPr lvl="1"/>
            <a:r>
              <a:rPr lang="en-US" dirty="0" smtClean="0"/>
              <a:t>“I believe in education because I believe it will kill the Indian in me and leave the man and the citizen.”</a:t>
            </a:r>
          </a:p>
          <a:p>
            <a:r>
              <a:rPr lang="en-US" dirty="0" smtClean="0"/>
              <a:t>In 1894, the gov’t ruled the 14</a:t>
            </a:r>
            <a:r>
              <a:rPr lang="en-US" baseline="30000" dirty="0" smtClean="0"/>
              <a:t>th</a:t>
            </a:r>
            <a:r>
              <a:rPr lang="en-US" dirty="0" smtClean="0"/>
              <a:t> did not apply to Native Americans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Wounded Knee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22437"/>
            <a:ext cx="6281057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1890 the gov’t announced it had tribal approval to open the Sioux “surplus” land to white settlement</a:t>
            </a:r>
          </a:p>
          <a:p>
            <a:r>
              <a:rPr lang="en-US" dirty="0" smtClean="0"/>
              <a:t>Holy man started the Ghost Dance ritual to prepare for decline of whites and rebirth of their way of life</a:t>
            </a:r>
          </a:p>
          <a:p>
            <a:r>
              <a:rPr lang="en-US" dirty="0" smtClean="0"/>
              <a:t>After Sitting Bull was arrested and killed, Big Foot led group of Sioux across the Badlands</a:t>
            </a:r>
          </a:p>
          <a:p>
            <a:r>
              <a:rPr lang="en-US" dirty="0" smtClean="0"/>
              <a:t>When </a:t>
            </a:r>
            <a:r>
              <a:rPr lang="en-US" dirty="0"/>
              <a:t>they met the Army, he surrendered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 descr="http://www.legendsofamerica.com/photos-nativeamerican/GhostDancePaiut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305" r="20879"/>
          <a:stretch/>
        </p:blipFill>
        <p:spPr bwMode="auto">
          <a:xfrm>
            <a:off x="6705600" y="3810000"/>
            <a:ext cx="2220685" cy="238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republicoflakotah.com/wp-content/uploads/2008/12/sioux_reservation_map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458"/>
          <a:stretch/>
        </p:blipFill>
        <p:spPr bwMode="auto">
          <a:xfrm>
            <a:off x="6738257" y="1621972"/>
            <a:ext cx="2188028" cy="2002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199" y="696686"/>
            <a:ext cx="4787359" cy="3200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Next </a:t>
            </a:r>
            <a:r>
              <a:rPr lang="en-US" dirty="0"/>
              <a:t>morning, </a:t>
            </a:r>
            <a:r>
              <a:rPr lang="en-US" dirty="0" smtClean="0"/>
              <a:t>they were </a:t>
            </a:r>
            <a:r>
              <a:rPr lang="en-US" dirty="0"/>
              <a:t>surrounded by 500 troops (many from Custer’s old regiment)</a:t>
            </a:r>
          </a:p>
          <a:p>
            <a:r>
              <a:rPr lang="en-US" dirty="0"/>
              <a:t>When some resisted, the troops killed 200-300 mostly unarmed </a:t>
            </a:r>
            <a:r>
              <a:rPr lang="en-US" dirty="0" smtClean="0"/>
              <a:t>Sioux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4114800"/>
            <a:ext cx="58674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 Congressional medals of </a:t>
            </a:r>
            <a:br>
              <a:rPr lang="en-US" dirty="0" smtClean="0"/>
            </a:br>
            <a:r>
              <a:rPr lang="en-US" dirty="0" smtClean="0"/>
              <a:t>honor were awarded to troops</a:t>
            </a:r>
          </a:p>
          <a:p>
            <a:r>
              <a:rPr lang="en-US" dirty="0" smtClean="0"/>
              <a:t>This essentially ended</a:t>
            </a:r>
            <a:br>
              <a:rPr lang="en-US" dirty="0" smtClean="0"/>
            </a:br>
            <a:r>
              <a:rPr lang="en-US" dirty="0" smtClean="0"/>
              <a:t>the Indian Wars – 900 engagements over 25 years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078" t="15156" r="42067" b="26267"/>
          <a:stretch/>
        </p:blipFill>
        <p:spPr bwMode="auto">
          <a:xfrm>
            <a:off x="304800" y="819010"/>
            <a:ext cx="3425468" cy="269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9239" y="3547646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hlinkClick r:id="rId3"/>
              </a:rPr>
              <a:t>Wounded Knee: The Darkest Hour</a:t>
            </a:r>
            <a:endParaRPr lang="en-US" sz="1600" i="1" dirty="0"/>
          </a:p>
        </p:txBody>
      </p:sp>
      <p:pic>
        <p:nvPicPr>
          <p:cNvPr id="2050" name="Picture 2" descr="http://www.aics.org/WK/aimai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038600"/>
            <a:ext cx="2209800" cy="21090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5790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Outcome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1"/>
            <a:ext cx="8169729" cy="13715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1865-1890 White population increased 400%</a:t>
            </a:r>
          </a:p>
          <a:p>
            <a:r>
              <a:rPr lang="en-US" dirty="0"/>
              <a:t>Reservations struggle with poverty, health problems</a:t>
            </a:r>
          </a:p>
          <a:p>
            <a:r>
              <a:rPr lang="en-US" dirty="0"/>
              <a:t>Native issues will not be addressed again until 1920s</a:t>
            </a:r>
          </a:p>
          <a:p>
            <a:endParaRPr lang="en-US" dirty="0" smtClean="0"/>
          </a:p>
        </p:txBody>
      </p:sp>
      <p:pic>
        <p:nvPicPr>
          <p:cNvPr id="4" name="Picture 2" descr="http://faculty.umf.maine.edu/walter.sargent/public.www/web%20104/Indian%20res%20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95483"/>
            <a:ext cx="4713574" cy="34053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3200400"/>
            <a:ext cx="35814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How </a:t>
            </a:r>
            <a:r>
              <a:rPr lang="en-US" i="1" dirty="0"/>
              <a:t>could the U.S. government have acted in a more humanitarian, democratic, and effective </a:t>
            </a:r>
            <a:r>
              <a:rPr lang="en-US" i="1" dirty="0" smtClean="0"/>
              <a:t>way?</a:t>
            </a:r>
            <a:br>
              <a:rPr lang="en-US" i="1" dirty="0" smtClean="0"/>
            </a:br>
            <a:endParaRPr lang="en-US" i="1" dirty="0" smtClean="0"/>
          </a:p>
          <a:p>
            <a:r>
              <a:rPr lang="en-US" i="1" dirty="0"/>
              <a:t>Is there anything the Native tribes could have done differently to help their situation</a:t>
            </a:r>
            <a:r>
              <a:rPr lang="en-US" i="1" dirty="0" smtClean="0"/>
              <a:t>?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74461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cturinghistory.gc.cuny.edu/images/gast-hi-re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04" b="16021"/>
          <a:stretch/>
        </p:blipFill>
        <p:spPr bwMode="auto">
          <a:xfrm>
            <a:off x="685800" y="4049486"/>
            <a:ext cx="3251539" cy="20465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676399"/>
            <a:ext cx="4267200" cy="4729673"/>
          </a:xfrm>
        </p:spPr>
        <p:txBody>
          <a:bodyPr>
            <a:normAutofit fontScale="85000" lnSpcReduction="10000"/>
          </a:bodyPr>
          <a:lstStyle/>
          <a:p>
            <a:r>
              <a:rPr lang="en-US" i="1" dirty="0" smtClean="0"/>
              <a:t>What were the causes </a:t>
            </a:r>
            <a:br>
              <a:rPr lang="en-US" i="1" dirty="0" smtClean="0"/>
            </a:br>
            <a:r>
              <a:rPr lang="en-US" i="1" dirty="0" smtClean="0"/>
              <a:t>and effects of the Indian Removal Act?</a:t>
            </a:r>
          </a:p>
          <a:p>
            <a:endParaRPr lang="en-US" i="1" dirty="0" smtClean="0"/>
          </a:p>
          <a:p>
            <a:r>
              <a:rPr lang="en-US" i="1" dirty="0" smtClean="0"/>
              <a:t>Explain how the belief in Manifest Destiny affected the Native population.</a:t>
            </a:r>
          </a:p>
          <a:p>
            <a:endParaRPr lang="en-US" i="1" dirty="0" smtClean="0"/>
          </a:p>
          <a:p>
            <a:r>
              <a:rPr lang="en-US" i="1" dirty="0" smtClean="0"/>
              <a:t>How does this period of our history reflect the theme of the Gilded Age?</a:t>
            </a:r>
          </a:p>
        </p:txBody>
      </p:sp>
      <p:pic>
        <p:nvPicPr>
          <p:cNvPr id="1028" name="Picture 4" descr="http://sites.utexas.edu/15minutehistory/files/2013/12/trail_of_tears_map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940"/>
          <a:stretch/>
        </p:blipFill>
        <p:spPr bwMode="auto">
          <a:xfrm>
            <a:off x="685800" y="1787449"/>
            <a:ext cx="3251539" cy="2022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1172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://www.warpaths2peacepipes.com/images/native-american-symbols-mig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822960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Contrasting Perspectives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3962400" cy="3505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President Jackson thought the “savage,” uncivilized red men should be grateful for the “generous” Removal policy. 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i="1" dirty="0" smtClean="0"/>
              <a:t>Topeka Weekly Leader </a:t>
            </a:r>
            <a:r>
              <a:rPr lang="en-US" dirty="0" smtClean="0"/>
              <a:t>described Natives as “a set of miserable, dirty, lousy, blanketed, thieving, lying, sneaking, murdering, graceless, faithless gut-eating skunks as the Lord ever permitted to infect the Earth…whose immediate and final extermination all men, except Indian agents and traders, should pray for…”</a:t>
            </a:r>
          </a:p>
          <a:p>
            <a:pPr marL="0" indent="0" algn="r">
              <a:buNone/>
            </a:pPr>
            <a:endParaRPr lang="en-US" sz="19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14800" cy="4648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The Board of Indian Commissions reported to President Grant: “a sickening record of murder, outrage, robbery and wrongs committed by the [border white man], as the rule, and occasional savage outbreaks and unspeakably barbarous deeds of retaliation by the [Indians], as the exception.”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William </a:t>
            </a:r>
            <a:r>
              <a:rPr lang="en-US" dirty="0"/>
              <a:t>T. Sherman defined a reservation as “a parcel of land inhabited by Indians and surrounded by thieves.”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811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spressostalinist.files.wordpress.com/2011/01/native-americans.jpg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1771" y="0"/>
            <a:ext cx="9165771" cy="71094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Concentration Policy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Until the 1850s, the permanent Indian Territory was used mainly by the Pony Express, railroads, and telegraph companies</a:t>
            </a:r>
          </a:p>
          <a:p>
            <a:r>
              <a:rPr lang="en-US" dirty="0" smtClean="0"/>
              <a:t>The government negotiated separate agreements with different tribes to move them from the path of white settlement and trade</a:t>
            </a:r>
          </a:p>
          <a:p>
            <a:r>
              <a:rPr lang="en-US" dirty="0" smtClean="0"/>
              <a:t>By scattering tribes and placing them on reservations, the gov’t could control them better</a:t>
            </a:r>
          </a:p>
          <a:p>
            <a:r>
              <a:rPr lang="en-US" dirty="0" smtClean="0"/>
              <a:t>This policy evolved into a more aggressive reservation policy in the 1860-70s.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7023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eb4students.montgomerycollege.edu/courses/Fall2011/Rockville/CA27222935/student20/final/images/buffalo_railroad_fullsize.jpg"/>
          <p:cNvPicPr>
            <a:picLocks noChangeAspect="1" noChangeArrowheads="1"/>
          </p:cNvPicPr>
          <p:nvPr/>
        </p:nvPicPr>
        <p:blipFill rotWithShape="1">
          <a:blip r:embed="rId2" cstate="print"/>
          <a:srcRect l="4295" r="979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://www.buddycom.com/animal/special/bison/graphbison.jpg"/>
          <p:cNvPicPr>
            <a:picLocks noChangeAspect="1" noChangeArrowheads="1"/>
          </p:cNvPicPr>
          <p:nvPr/>
        </p:nvPicPr>
        <p:blipFill>
          <a:blip r:embed="rId3" cstate="print"/>
          <a:srcRect l="2078" r="4451"/>
          <a:stretch>
            <a:fillRect/>
          </a:stretch>
        </p:blipFill>
        <p:spPr bwMode="auto">
          <a:xfrm>
            <a:off x="685800" y="533400"/>
            <a:ext cx="3276600" cy="2363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553200" y="457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What motivated </a:t>
            </a:r>
            <a:br>
              <a:rPr lang="en-US" i="1" dirty="0" smtClean="0"/>
            </a:br>
            <a:r>
              <a:rPr lang="en-US" i="1" dirty="0" smtClean="0"/>
              <a:t>the destruction of </a:t>
            </a:r>
            <a:br>
              <a:rPr lang="en-US" i="1" dirty="0" smtClean="0"/>
            </a:br>
            <a:r>
              <a:rPr lang="en-US" i="1" dirty="0" smtClean="0"/>
              <a:t>the buffalo?</a:t>
            </a:r>
            <a:endParaRPr lang="en-US" i="1" dirty="0"/>
          </a:p>
        </p:txBody>
      </p:sp>
      <p:pic>
        <p:nvPicPr>
          <p:cNvPr id="11266" name="Picture 2" descr="http://www.oneofmanyfeathers.com/images/bufsk.jpg"/>
          <p:cNvPicPr>
            <a:picLocks noChangeAspect="1" noChangeArrowheads="1"/>
          </p:cNvPicPr>
          <p:nvPr/>
        </p:nvPicPr>
        <p:blipFill>
          <a:blip r:embed="rId4" cstate="print"/>
          <a:srcRect t="3125" b="6250"/>
          <a:stretch>
            <a:fillRect/>
          </a:stretch>
        </p:blipFill>
        <p:spPr bwMode="auto">
          <a:xfrm>
            <a:off x="4267200" y="3048000"/>
            <a:ext cx="4342077" cy="3149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1799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Reservation Policy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60198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Homestead Act of 1862</a:t>
            </a:r>
          </a:p>
          <a:p>
            <a:pPr lvl="1"/>
            <a:r>
              <a:rPr lang="en-US" dirty="0" smtClean="0"/>
              <a:t>Gov’t forced tribes in Oklahoma to sell 2 million acres. Boomers staked entire district in a matter of hours. More taken later.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Sand Creek Massacre 1864</a:t>
            </a:r>
          </a:p>
          <a:p>
            <a:pPr lvl="1"/>
            <a:r>
              <a:rPr lang="en-US" dirty="0" smtClean="0"/>
              <a:t>Army forces killed 150 peaceful Cheyenne, mostly women and children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Fort Laramie Treaty of 1868</a:t>
            </a:r>
          </a:p>
          <a:p>
            <a:pPr lvl="1"/>
            <a:r>
              <a:rPr lang="en-US" dirty="0" smtClean="0"/>
              <a:t>Closed the Bozeman Trail. Sioux Reservation would draw rations and provisions from the gov’t, and the gov’t would protect Indians against harm by Americans. Included nomadic hunting grounds.</a:t>
            </a:r>
          </a:p>
        </p:txBody>
      </p:sp>
      <p:pic>
        <p:nvPicPr>
          <p:cNvPr id="4" name="Picture 2" descr="http://4.bp.blogspot.com/_J2K8DVmgWWk/TGciqJWO4XI/AAAAAAAAA1M/vBmYGDXqN8Q/s1600/Train+Poster+Westward+Ho.jpg"/>
          <p:cNvPicPr>
            <a:picLocks noChangeAspect="1" noChangeArrowheads="1"/>
          </p:cNvPicPr>
          <p:nvPr/>
        </p:nvPicPr>
        <p:blipFill>
          <a:blip r:embed="rId2" cstate="print"/>
          <a:srcRect t="2802" b="50963"/>
          <a:stretch>
            <a:fillRect/>
          </a:stretch>
        </p:blipFill>
        <p:spPr bwMode="auto">
          <a:xfrm>
            <a:off x="6220822" y="1981200"/>
            <a:ext cx="2923178" cy="1782260"/>
          </a:xfrm>
          <a:prstGeom prst="rect">
            <a:avLst/>
          </a:prstGeom>
          <a:noFill/>
        </p:spPr>
      </p:pic>
      <p:pic>
        <p:nvPicPr>
          <p:cNvPr id="8" name="Picture 2" descr="http://www.nps.gov/sand/historyculture/images/Lindneaux-Pain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9936" y="4038600"/>
            <a:ext cx="2923178" cy="19070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8984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Resistance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600200"/>
            <a:ext cx="5257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Treaties did not provide adequate land and gov’t agents often cheated Indians</a:t>
            </a:r>
          </a:p>
          <a:p>
            <a:r>
              <a:rPr lang="en-US" dirty="0" smtClean="0"/>
              <a:t>Many Indians fled reservations and were pursued by the Army until they surrendered</a:t>
            </a:r>
          </a:p>
          <a:p>
            <a:pPr lvl="1"/>
            <a:r>
              <a:rPr lang="en-US" dirty="0" smtClean="0"/>
              <a:t>Nez Perce, Chief Joseph</a:t>
            </a:r>
          </a:p>
          <a:p>
            <a:pPr lvl="1"/>
            <a:r>
              <a:rPr lang="en-US" dirty="0" smtClean="0"/>
              <a:t>Apache, Geronimo</a:t>
            </a:r>
          </a:p>
          <a:p>
            <a:r>
              <a:rPr lang="en-US" dirty="0" smtClean="0"/>
              <a:t>A peace commission was sent to negotiate treaties, Office of Indian Affairs would be in control of the tribes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AutoShape 2" descr="data:image/jpeg;base64,/9j/4AAQSkZJRgABAQAAAQABAAD/2wCEAAkGBxQTEhUUExQWFhUXFxQYGBgXFxgYFxoXFBgXFhcXHBgYHCggGBolHBQUITEhJSkrLi4uFyAzODMsNygtLisBCgoKBQUFDgUFDisZExkrKysrKysrKysrKysrKysrKysrKysrKysrKysrKysrKysrKysrKysrKysrKysrKysrK//AABEIAPsAyQMBIgACEQEDEQH/xAAcAAACAwEBAQEAAAAAAAAAAAAFBgIDBAEHAAj/xABBEAACAQIEAwYDBgQDCAMBAAABAhEAAwQSITEFQVEGEyJhcZEygaEHI0KxwfAUUmLRcpKiJDNjgrLS4fFTk8IV/8QAFAEBAAAAAAAAAAAAAAAAAAAAAP/EABQRAQAAAAAAAAAAAAAAAAAAAAD/2gAMAwEAAhEDEQA/AGK9bBqgIK2FKgF1oKQlTyVZFdigy3LRrO6sOtEstVPboBylqmuetWSpqtBnS21Wd2eprRAqS0GYWjUu5mr8tdjpQZu686+7vWrxUCaCJgDSs7uQauZqpuGgzPc86pe4wrReXr71UscvrQU5j1qJJ61eVrot6UGQs3U1TcLRvW8rWdhvQYXBqlwef/mtrqKquJNAPunUUXznpQ7u/EOdF+78qBnYa1xRrVj7muAUECK6BU6+IoIRUGFWGox5UFJSua1cag4oOZq6TXSK5QfKa6a+1mvqCLVSx1irzUee1BUVqGTrWjLUCKDJeshoBrmSK0MDVV1tJJ0Ekn0oB/E8allMzc9FUbselDeB8ZN92VlCxqI2PUeZ86WeN8U7+6W1C/Db8lB1b1P72FMXY/hoVe9k6ghZHLmaA+6aVS6DpWllqpqDJdWZ0ql10itjgVlvpQZHAzCi0DzoYDLL60ayHpQHsQPEfWvhX2L+I+priUH29fVOvooKzXKsFQIiggwrkVI18RQQAqOWrgtcIoK4rpqZr7L1oIjWrf4JtJgTMSQNBz9POrMPdVNSJMOQD0Ua+5IFLvEuJOGfM33jljMfDbRgunr8XyFAdXDA6B1LDcCdOknl86qu2iNxp5a/UUrPxTu/AGkCM0btccBj+cz5jpX2H7ZZQJAKbbE+Wmu3nQMOWgna7E93h2A0e4RbX/m3/wBOai2Bx9u8sowPlt9DqKC8TK3cVlYjLZRRB2N2+QFHtFAjYPAm9eCrzIA8hzP5+1em2rYVQqiAoAHkBoKF9mcMhlwogO5Q+TQNzqRoT5T5mjbpQUxtrULiVoZaqYeVBmIrNeXlWxhvWa5pQZVXxiaMZRQyyfGPWjWUUBPEHxVxTUsQNaigoJiogVIV9QfRUDvVkVE0EYr4LUiK+Wg5FRK1OuNQQy1waVOonrQDeI8RW0Tm+IKwWeYcL/20IHZzH4llu5FUDYvpKMCCCB5E09cCwNq7cLOqsbcRI2Laj6CmltqDx7F/ZtiiJVlLep5DKOXSBSfxvgGKwEd6hKDZl1Hz6V+iGvNMAT6Ef3odx/B97bKsAy8wBNB4b2a7QoHBCwfxAHfrof0pv4PwTvzfxbCVS3duKvJrjKyID/hCA/MH1Re2HAThL4ZdFYmPI717ZhbC2OHW0/FcVC3qwDH5QuWgWuF4TurSqZJjUxGvSBoABAgdK0j51aRVbdKCt9arua7b1cwiqC/lQVGs1ytDtrppVF8mgpw3xbUc7ugmFnNqdaMZzQFMWdaqWrsVuaoU0FwFdK1wGpk0HK5VqKDvOms76en1+VfNZPT97H0g6UFJFfCru5iJ5kzEGI3qBst0O8fUj9DQQFQYVoFoxJkDn5dKoI1oPhtUdK6Fr46UHOwnEDdTFXFElbxEAanKPD/py+1K3a/FY5iXuNdtHN93bt23Og/Ezg+HbbX6078Bw1vh9thJK3W7wt/UyqCPptV3F8dZe2Ltx+6tjWSqlyB/KDMe00CBw18dbwd68XedPinMBO+u+vKgdrjWPLeK84I1CFbmvUaDKK9kxos/wxQgJ3iCEYjNMAgHXcaUs8NsqT3ko4QkMhVe8Vl0IDHzHP3oErtpdfE8PS6ykOtwAzPPw+vMV6ZiiP4TDgNMJbgjY+AAn8v2aA9qMQuKstZtqoLldNJAVgxPmYBPnVlh2FtFYyVVV9IEe1BMiq3FTDVAzQV+tQuDppVjJrXG2oMty1FZrk9K03FmqbxoK8MviFGctB8IvimjOlBqzTUgKqsmrVNBMVOogV0Cgmp+VStuNQRM851G/wDeoRXJoLwwOxafGR1n156CK694a6tuY1neD16zWcCu0FrXATHijTnrEyQeR3PKoQnnPl0/91EiqooO5ay8WxgsWLl5o8A0B5sfhFai0anYb8h70p/aYx/hEy6guToddAQIjf8ASgl2S7Tvj7d6zdIm3lKgbZWLzHPQgD2q66ls4xTiXAsWVVyrHQsxIQGeWhMeQpX+xzAs2LvmfCLBEdXZ0y/r702Ymxlxlw3x3bqoyM05QoBm4sRmJ11kdOtAG7T4LCuxe1iSiMzM2Z3+JyJyZxIEchppWDiWKRHH8NclWADAGZZRGaepEzVvGcbaZvu8ViDJ1Z2cD/LMZaFWcES82gbjASxVSVVf5mPLnvQMXZnEst21ZABe+LrlmmUCZVQjzktTUy8q8v7K4o4jiNppe2UlMynkD4RzndpHPSvVsdeFrNnl9WfwwSLYyK5X/AzBo/lJ0kAUGZRXNa0YnD5DB56g8iDsapAoI3BVLa1ew6VQTv1oKbtZW039qvJ61RiNqDuD+Ki+byFBMD8XOjdBdbqdU2q0JbJ2H79aCS1osWmYwoJ9BNZrl1EEs0xyXX67CrMd2iuWkHdqoUAebRsT0nUe9AWxXDlS3mZobpyJ6ULqYxpujPJggAAkbDTl1iTUYoOV0CoxW7h2FzsBy3PpQWYLhhcTsvX+wqzjeGSxhrlxRLKuhPmQPTnR1VAEDYUE7an/AGK96L/1rQeS4jtC9xgrSRvl01jmeuuwOkxQ7t9jLngw517tfGy6hmaWIB/lWSB6TXeDYbvMTbQ7aXrsbraswyp6sckj+odKDdr8U9y/cZwU8ROUiI3gRM0Dp9hMM2JJ1YCyR1gFiQPmF9hXpfF+G2bqXnxCCNShPhYKlsbHcahzHOvKvspunD41UJ0vW8p/xEB1jzBkfM17JfO+YEaGXABOm+VTPrMEHpQeVXeyifwlu8WfvHWyYhYDXioAJybDP9KYLGDs23K2UHcKqm46mZ7ovcbMfxmRb/zGjS4HDm0tsuGBbORlyMYADHRQdo13oTxPEnLbthdb1/DWEdoDuhYteLKNgtrvAJJ+PqaDzrCYJrLtdgDLjCGGu4zE7cpDbV67ijbNhL7DKsjNmJjK6lTMDX4l3Hz0pH7S4drl57SFYJNzKp/El24PFG0oQw6zTzxTDl8DdS2TmCHLGhJTxqAfMiKDNgcmJwa3LZnIWygfyK7KB7L/AKaGzShwHjGIwN7D3CpOGuYe2twfyxduHMDJ1XvRPXN6V6BxnBZQLqRkc8uROvsaAXcNZrpq1n1rPcf3oK7jVQ/nVpFVXgYmg5gR4tKMZqD4H4tKJdyf/kb/AEf9tBqtKRWkNA+dRLg1y4dJoMapLHkJNYe0WFd8Pd7okFRKxuQPiHzH5Vut2iR5zPvV3GcauHtKBJuuy20gZgHbykCFG/rA60Eey13/AGW3mENA0bcLylT111NEZpG7E4sreeyxkktG+v4hH1p5a2wAYgwdjQSWmLg9nKk82/LlQLA2c7hev5c6awI0FB2lT7S7wTAXSSdSg338QMey01TXj/2v9olvd3hrbSELPc157IvsWPzFAudhbVxjir6/73IERjsuaWZuugUbfzUoY5WZmLNmM677zqdac+FXFsYcpdLoLomAh8WaNcxIAhcmlBb/AAfvC74e5nRFzEHRso1bbSRBoN/A8VlvYe5tDoDB0GWNPXcV79blgARIysCQeZjl0I1HlpXgXZsZ7DNIyrdUL6kFmHp8PvXuXAr0oik6hJHUhoOh6A5hHQCg3/wqkk5dSMu0aHU7/L2pX44oGNwpZfDZzNpqO+xR7m2i6akA3rjHkFmm1gY0OvmJ/IivJhjsTicdiLzHMmGXEW7AHhti+6m0uUfibKGcnUhR5iQK3MIo4lbZRC3AjGRAhrZUgdYKz8zR7C3e7vizrlKEjfQqzFf9Jb6Us9s8aUNu5b17stGnS9dCz5eD2mmA4gXcl+2d7cL1DECD0Oh+tB1uGWW73C5fCiAAcgl3MsD/AOsewqXDbRFs4W5cRzlChgTqw/3bEfhOgESf704jGolyy9yQXDWzBga+PKf8uh6wOdbsQVDEiMy6kwJgaqxPSBv5DrQLLKRVDiZrfxpQl5wNicw9HAYfnQ83KChhFUXavuHpWe48ig7gX8XWjelAsF8dG9aC5KumqVNTDaUHbSxOs9K14V1Fm6biwUJhj/XMMCdNYB+ZqmxbnU6KNz59B1NS4rwt3wdwKJzFmCzllSmQSeshmoBeJwGAF5HF4pdQocyssfd7AqeUaHaqeHYm+2KZe87yzkYg8pBURpsfED86884R/DWjmxClmUxlLSCQeYmDtXpPZbiy4hGa1ZWzbDQRAWSB+EACZlR8qB24DhoUueeg9Of1/KitV4dIVRtAA9hUmaBQVXW39vUkbV+c+IWku4u8BmJa+4USDMuYCgb9K9+x2JVXIZgIXMJMAROdp6AEE9K8u7OYK2L1+8o0XO1tYhhnY+IToIBgT/N5UC99oWIIuLZzSQFzZT4SY2HkCOZ6bUNwlvu7TXBGzQxELmXUp5kjTymiKcGGMxgQAr4ix1MgBZY+s6UQ7f8ADFs2hbAhFQBdNDvsevM+ooM/2fov8NdgeHvRrvBdAB7ZQf8A1XrfDLiFrNtiqvkW7agwzKLaq0dRmPsPOvMPsrsAYa8NPFd09URCfo1NHaG4QvDb66d3ea0SIkZmgDXytn3oCnb3tx/AJkVFuX3JhSSoCbZ2jXU6ADeDtFIfZnjF+9ibd9ytu1h85KouW0L2IBt27KrMtcd7gJYyfCdaI9pcauIL30w2Hv3LTFLwK3O8XIcqXhkdS1ogazJUiJI1pb4TjbmJxeDthQEt37bJZsIEtLDqXuFRJJABlmJMA9TQegLwzveFpLOzmxhmyyAC/dm62wJk96T8hvUewmP+7NhjLWzI81zQ0dYJH+YdK08B4j3tp+6UNZt4nuUIOuS3as2M8RAESwM7UmYbGdxj0ysI75Lc7CLgNsjfaQnsOlA4dpHS4mTXMA7CNxBJUr1ysF086Q+F9prtzFYfOwOVe7kaSJggz8QEgc5gEaim83ktXS7An73Ov9Nt8rEx0A39K877RcHbC4yLWwIv2Y1DWg2hU/0gQR0HrQevdo7UCw5EE28p/wCWI+jfSl9mE01cRxK4jALdXbwMPKfCR/q+lKbEUEGG9Z7h0MCryaz3aDuCYgiaMZzQXBjxa0Z060F6tUg1VrUwKC+2fam/h8d0vmPzJpV4fZLsF6mKdLVoKoUbAQPlQeY/adw2zYRLtlFR2choWFYEE5jpEyN/Ol/srxMWrmFLtIZ3BI0VTcdLeY9YAG/U16/xfBW79u5ZuHwupWIGk8x58/lXhmJwPck2WY+C7iLeYakhghQjofiPlQe+4u+yjMid5G6ggMf8M+EnyJHrQte0tl0fI0XFBDW3BV0PV1O35HlWv+Jbuw8qNAZ2WdNJnWTIpQ7e8C/iLZu2Cq3su+YqGgSBP4TuJ21E0GH7QuJZrNu3hwLly6ht5hBi25m63pIAnr6UKt2jhsJLZQ1wk7mSFEKJB2Blo86Xuxt242VbqtmMoGY6hASYI3EeI/KjHH7gfE2rcgozWlAIgZNnWZ0EAn1PKgbOwPCIV8Swg3TKDmLfLz139qRftgx738ULNpXdLOjBUJAc9Ss6x1ivYMRiRbsOygAIhIA+GFEgCOVKXYRyMDfxJeGuNfcsTMFJQMSdYGWaAf8AZrZK4K1IgscS2o1zF2trv/TZb3rJiDduYbH4fxG6l9cRYkbrbSwzBdtSpuEf83Q0z4JUFx1Uki2igZvw5ratBM6tlJJP9Zpcu9pBh3DFBdyX7mU8woS0Tl6H75x08R6mgQsRxNkuriLbsvezdtuhIIzMc6ZhzVsykc4B2IrXa7XYp2VTdaC6TlW2haGBAZrahmGmxJnnTDx/gdvGMwwmXMzd+LM5T94qg3LJMZkYIua3ujqaGcP+znGu3iAsINWu3SkKOZADSSP2RQPnZXDixgLywROKxQEb/dsbOnztH2pB4tgA63mUgHK2UT8L2Sh9Yy3AZpx4r2uwzYl8KssFD6opYNeZwSiqBLHdiR+JmiaXrFxEt4m05DXQmKv3banMUN0W1W3mHhzBbckA6E+VA1cExCXAlzQkKFuHKIBAzQQTqwVln/FsNgM7Z9m2Wy5SStibuHO+VCPvbQ5lSsjL/QvU1d2YxmtpS6xF34Q2rHLlnMTrAefl0pow2JzIbZMlev72oF/7M+MJewl7DkqCEcgE/hM6x0Bj00rGz0ocBtnC8Uu4bXK3fWV8lI7618oRB86amHSgmY1NZ7oqyo3KDuGOoox8qEYbcUVoJK1XKaoC61YpoC/A74W4CfT3pvLUi4Q+Ieop2QSonpQC7tprhJzFDqARqY+deYdsOzdzD2rjk5/vFfPJmPEDmHWDXqGLbK2hrLxxVewwdcykGR5c6DxPtF2hvd5hWuXHa0jIwtz4dIBIG2YQ0TtIohxPtexRliSqkZ1JGaNiUOh5dalwbhKX37u8utpmNtiCQdYOgIBOgOs+lMOD7H4ZNSpcgg+JuY1GggH50CH2ExD3cS7knIlttBzZzAA+WYn0ooyBsQhMhiHutJzELHhUg84IPq3lRa/dtjFXnRlgBFIXwjMoctJHxNrM+VCbFgvdussZiwtiQBCrqY5ADT29aBi4j2ny8Nu978b5ktgaZgAPF6SY84oH2J4xeu8Pv4X7tUVGXMzkEm80QRtHiPPXkKD9oAlxRbVsuXwr4SQ0EkkxqJJJmDvWS2l7DYVwQqi+bWRlOhRe+z8pnMEGuv0oPROyvHkJxzX/ALv7+8SW2K21W2qjqQgUedJPEOM23ICNpmdzm3zOxP0XIv8Ay028PwFrEYW9ccQCz3Zk/iS1c5dIoX2D4Y14XjMFAkHw7kneQegoBeBuC5lRmAIM22mMp5rO4B68j6k08WsCy4HEteZ7k2mAFx3dlIJGmcmOW0Uj8ex1+1cZAF8LMJCJy03A8qFtxzFEQXPIdeUD2FA/8JsWr3D7ji3lv5WXPbm3ddraxbh1IbKwAkHQmaU+z2FZWvp4bYOHurl55iyAsTJzaSN9JMb1t7Jrfvl1dmyspB6hpBUgnzX2mh2AxKrirpaSq5t+Y7xROm8gGg18Hx8WrUMfjUkD4ZVIzCQDJLkE88g5058Jxk3A2bfQjrPM15tgro1C/CpKr6KxP6mmrhGIlRkbKx35g/2oNj4LveOAhZKLnbyy2Ms+7IK0Yy2UZgZBB5/T6RTH9m+EzticU4l7j92uh/3drwTr1ZD/AJBVfb2zF8NpDINt5UkGfp7UC4p0qGfWoE1Wz0FiXNfnRaaBs2o9aJzQbwatFSe3VBMUGuwxkU74FpQelIVlo1pw4JflBQZeLXIYVfYIdINR4phCxms9m2VGtAh8et/w2NR10tsRmjafgJ9mozxHE93bY84IWN8x0EfOqu12EzrvtVFtReSyCeYkHnlGs+1Aj4q33BS2fjJzMNzry+p962Yy8beHClcuaXedyXMnT5gR5Gi13hDKLmIuQRcOS0DvFwwX8jlmPI0q9pL1zvSjNKAAjaMxUTqN/WgF2mLtvsenOmm/jg9mxbdQyomUbakP4txEkAE/4qXsDgyBtPp+/WieFOmVgcsk5hqVaBqBsVgCRvpPKCBS7iGKGxhdnXKbZH/DCEqQd4UafSqeynaP+AW8l205dmWIGnhkEHmDqT8qqw9xrdxWBBKMrCI/CQwIPSn3tpfwV+yl4G2b0rHNiv4lYD4gJ25UHmHFu0AvM7RqxJiNsxmJj9KEjiI2II8zXoXE+zOHu4cX8Mcrj47UlhP9JbX60kpgxclSQjDeRO9AU4T2luIHSwiszQczTlWObRtufMyBFCm4ey22ytJWPEdixkgc+hPyo12e7M3yl23IChwQ8+AjLoQd+ukTpWnhuDUM2GuMPjUzOniVwdT6Lv1oAY4f/DsiGJ7tWaDIzEsDHUaCieFxAV1nRSyj112/MxU+11lLV9UScqAp4tTGhXX3oHxTFFb1pSfCBm+ZYj6ZR70H6P4Uo7tCJiNpga+W1KP2gD762P8Ah/kzc6ZezN0Ph7TAgqyAz6abz6cuVL/2jNrYI6XNeWuTT99aBOJqstXPSog0HW5eo/OimlCrgjfqK3SOtAfJ0rMauLaVnJoJ7Ud4DjI0NAJMVZZcjWgeMRiBEihN28TVGEv5hua2rh+ewoA1+xm+Kh3AsKRiHH4VUxz1c5T6aTTW+E8veq8BhQHJMTpt0E/3oFft9xYWFtrlzEHMNecFRtrzbXyrzFeJq9wC4qAHIobKWgLczGdZ1UkE7+HzJpr7W8dYk3kAabuVFcHUWToYBB0fNz8tQSKV8PxBhe7wLClUXLv4bZlZmJIkid4OsnxUDHbuqCSO6ZRc0y8pIeNNIGwPkQJEitt7I4IVQUI03EifDMHXLAE9ARzNL3/9G3GiZfikd2jQWMyDIiDqByJPKAN9jjdudZ+LNBtKQDoDH3ug02+e9BbduZQQ1hTAIXLyMRm1BnZN51XfU0Y7O9lLOMtXLoZkcMwyCMoMSupWY19qow/GLbCAoaf6VXcgjYttA/XemTsZxa2uIuW4AF3Nc6AMN+fMflQAPs+TM99LhaVCmPQsrevIcqFdsLFuxiO+RUYqTKNJRumYKQSNQdx+dNHDks2eLXLakEXM4gQAA694BHOIHL50n9tbme7cjQbbk7aH6g0BLA9thcsshtraZFmE+Ar5A7R0pFxdy5dd2cEC4GyyNCFbKY5ETp6isy3o0giQQT+X5VsXHsVCu0qghdNhJMA+pPvQEODWziFt2y3iXKoLH+U5Yn/DIojxDsrcvi33ay6qukgHVirAz5/rS/w/FZGkGNZ+flXo/Y3jzYi7DWJZQoZlIUTnkEc/EOW00Dt2N4GcHhUsm4XKsxMAQC/iKjoATv8A3of9o9w93ZAGhZz/AJQAB/qPtTXbuNBheYAzEDpO00k/aLiiWtIYlQ7QP6soB+jUCZNWWh1qjPFSS5QXOvLlW6B51kXUiiHd0G+62lZpq6qyKDhmpqaqmug60BPA3iCB1H5UxYNCw1pSw9wBxPKnPh+IECKDWEgUG4vdZVYKpJYQOWp0o6GrDxFvCSI05mg8U7bEWbqJbE9zlOp0LBg7H5tm05Ct3HeEozC7ZjJdUXU1jRxJHyM/KKGdsj3l0hTJ5x5UZ7F2r1zBPaZTFpy1hjzB1uW+cxM/MDlQK9yyRy/fWsz+VNeLwYcSIB/9/uaAYnClTqI/fWgx28QRRzg3aN7NxXB1HX6g+vOgj4eszW2FB65jrGBzDiNu9kuumbu84IJK5DC7hhEdJFK9rgH8ZdIt3yGaTlFsaAfEc2aI/vS1wDC97eW22bXYAxJGsUYLXsBjrZhlWQRrujeE6jeJPtQW8S7FDDtDOz+Qga71LhAsWHnIrDZgwVv+qZot2u4hdNwKQQwGvmDqNfcUpLw92bWRQFu1/ZdAGxGEE2wM1y0NSknVl6pqNNx5jYz9jmIRrzqT4sqmOoSdfqtaOzdsqAA5mCI20Oh+UbilbtBYfh+MS5hXNsXEJDLBg/jWCIj4DEc/YPf7Y0HmZ/WvLu21z/bLvlkH+hT+tEeDdocULIc3kuEASHQcx1t5ffWlzjGMN6610gKWiQDIBCgaHppQD3r5a4RX0UGzDHUUVzUFwjeIUYoNXKuCwzaiuM2lEOHvpFAOykVBvKjN2wDWS7YHSgw8gf3+9qY+DY0ZR5UAvCBtV3D2IPrQOZxYigPG8WWBUGuXL5EL8z89vpHvQzFMZM0APh3ZtndgilmgsdNvntvpRLFcefDW7VlrAtvbZQx1Ayz4jHUzqfWm/BBcDhTdcS7wSOZY/CmvID9aA8J4GeIC5exBOVpAjmRpp/SNqBf4zZFu4HX4LgzL5fzL6g8uWlY3Rbg8WvTqP70UsrJuYG4wNxPHZYEwxX4hPJo/U0AclOUa+3rpM0Ge/wANKnqPlWcYOjGHxojX9D+v7irTYBMr7H9OlAHwNhrdxbimGQgjlt18t/evV+JcOt8Qwa3EHigssROYSCh+entXnl0Eb6H98qYOxvHP4e7kcnurhEknRWOgYHpyPlHSgs4Mj4oi3cAN20pGohiq8jOpM1PG8MEEQVP9uRor2p4Q9m6MXh+RBYATB5tA3B/Wi+Dx9rF2SxhGX4hpIPUdQaDztJRjrDD3n9+tEO0HDBicKgiHA720TzGi4i3/AIhlzehNT4lw0Alk9/3yrvCsaQotMYXNmVj+FuskSKCCcP7uwPIddxQBlpixyOua2/IGCDoQR4WH9MflQR7dBjIr4pWs2qkbGk0GbC/EKKT60PtWvFRDJQWXjtWrCXcpFY8cPvAOVEbFsZdqAqDIkV81qu4EeGtSigxW8AGPiqOKtpaVnbQKJNE0FLP2iORhdDEsAfY0FHDcW19y86HbpHID98qL8PwWfEJPwr4j8th7xQns+gFpQBHgT/pmiQvMqXSpg5N+fOg+4hdfiGMFpSRZtzqPLd/UkQPlRvivEGsfdWwFQKAvX102rnYqyq2CQIJbU+m1DONMTnPPxa/OKBD4+7C+L1s+NCCDvqP03EeZojxO2t9FxVsHLc0dZ1S5+JfLnr/cVZZsgzIo3wnCoFdQoCtbLMORZYAPkf8AxQIOIsEax+/LqanhsYwAB+X750VxtsTEaf8AiaGXVEbdfpNBuw+LD6NB9R+/Kr/4YH4fr/ehlpQCYFG8KNPb8hQH+GdqLtqybTJnI0QmSI6EbnyrE3DMSg7428gJ6Rvr8O4FX4VBlPqPqCf0px4DdNywM5zbjXoNKCnh2Hs37IKbxrJkg9D5fKlninB8jHKDI3G9EcAe7xMJ4QWAIHMHketE+KoA5gedB51xrGurWmnQAoZnbdf/AN1JLZIrfxqyveqIEZ10rVkEbUAu3ZqF1+RmPLrW3EHSs+HQE60GS20EVuzVTiLYnarMgo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http://www.assyriatimes.com/images/chief_joseph_assyrian_fla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752600"/>
            <a:ext cx="2752725" cy="31337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7975" y="5029200"/>
            <a:ext cx="2752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“I will fight no more forever.” – Chief Joseph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6747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images.fineartamerica.com/images-medium-large/custers-last-stand-richard-lorenz.jpg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524"/>
          <a:stretch/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0772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Gold rush in the Black Hills led to </a:t>
            </a:r>
            <a:br>
              <a:rPr lang="en-US" dirty="0" smtClean="0"/>
            </a:br>
            <a:r>
              <a:rPr lang="en-US" dirty="0" smtClean="0"/>
              <a:t>violations of Sioux hunting grounds</a:t>
            </a:r>
          </a:p>
          <a:p>
            <a:r>
              <a:rPr lang="en-US" dirty="0" smtClean="0"/>
              <a:t>Indians raided mining settlements </a:t>
            </a:r>
            <a:br>
              <a:rPr lang="en-US" dirty="0" smtClean="0"/>
            </a:br>
            <a:r>
              <a:rPr lang="en-US" dirty="0" smtClean="0"/>
              <a:t>and fighting broke out, so the Indian </a:t>
            </a:r>
            <a:br>
              <a:rPr lang="en-US" dirty="0" smtClean="0"/>
            </a:br>
            <a:r>
              <a:rPr lang="en-US" dirty="0" smtClean="0"/>
              <a:t>Office ordered them back to reservation</a:t>
            </a:r>
          </a:p>
          <a:p>
            <a:r>
              <a:rPr lang="en-US" dirty="0" smtClean="0"/>
              <a:t>They began to organize under the leadership of Sitting Bull, Crazy Horse, and Two Moons</a:t>
            </a:r>
          </a:p>
          <a:p>
            <a:r>
              <a:rPr lang="en-US" dirty="0" smtClean="0"/>
              <a:t>Custer’s Army was defeated at Little Bighorn due to poor strategy and communication, but Indian victory was short-lived</a:t>
            </a:r>
          </a:p>
          <a:p>
            <a:pPr lvl="1"/>
            <a:r>
              <a:rPr lang="en-US" dirty="0" smtClean="0"/>
              <a:t>Military rule was imposed, arms and horses were confiscated, a commission forced the “sale” of the Black Hills, and the Army pursued them relentlessly through the winter until they surrendered</a:t>
            </a:r>
            <a:endParaRPr lang="en-US" dirty="0"/>
          </a:p>
        </p:txBody>
      </p:sp>
      <p:sp>
        <p:nvSpPr>
          <p:cNvPr id="4" name="AutoShape 2" descr="data:image/jpeg;base64,/9j/4AAQSkZJRgABAQAAAQABAAD/2wCEAAkGBxQTEhUUExQWFhUXFxQYGBgXFxgYFxoXFBgXFhcXHBgYHCggGBolHBQUITEhJSkrLi4uFyAzODMsNygtLisBCgoKBQUFDgUFDisZExkrKysrKysrKysrKysrKysrKysrKysrKysrKysrKysrKysrKysrKysrKysrKysrKysrK//AABEIAPsAyQMBIgACEQEDEQH/xAAcAAACAwEBAQEAAAAAAAAAAAAFBgIDBAEHAAj/xABBEAACAQIEAwYDBgQDCAMBAAABAhEAAwQSITEFQVEGEyJhcZEygaEHI0KxwfAUUmLRcpKiJDNjgrLS4fFTk8IV/8QAFAEBAAAAAAAAAAAAAAAAAAAAAP/EABQRAQAAAAAAAAAAAAAAAAAAAAD/2gAMAwEAAhEDEQA/AGK9bBqgIK2FKgF1oKQlTyVZFdigy3LRrO6sOtEstVPboBylqmuetWSpqtBnS21Wd2eprRAqS0GYWjUu5mr8tdjpQZu686+7vWrxUCaCJgDSs7uQauZqpuGgzPc86pe4wrReXr71UscvrQU5j1qJJ61eVrot6UGQs3U1TcLRvW8rWdhvQYXBqlwef/mtrqKquJNAPunUUXznpQ7u/EOdF+78qBnYa1xRrVj7muAUECK6BU6+IoIRUGFWGox5UFJSua1cag4oOZq6TXSK5QfKa6a+1mvqCLVSx1irzUee1BUVqGTrWjLUCKDJeshoBrmSK0MDVV1tJJ0Ekn0oB/E8allMzc9FUbselDeB8ZN92VlCxqI2PUeZ86WeN8U7+6W1C/Db8lB1b1P72FMXY/hoVe9k6ghZHLmaA+6aVS6DpWllqpqDJdWZ0ql10itjgVlvpQZHAzCi0DzoYDLL60ayHpQHsQPEfWvhX2L+I+priUH29fVOvooKzXKsFQIiggwrkVI18RQQAqOWrgtcIoK4rpqZr7L1oIjWrf4JtJgTMSQNBz9POrMPdVNSJMOQD0Ua+5IFLvEuJOGfM33jljMfDbRgunr8XyFAdXDA6B1LDcCdOknl86qu2iNxp5a/UUrPxTu/AGkCM0btccBj+cz5jpX2H7ZZQJAKbbE+Wmu3nQMOWgna7E93h2A0e4RbX/m3/wBOai2Bx9u8sowPlt9DqKC8TK3cVlYjLZRRB2N2+QFHtFAjYPAm9eCrzIA8hzP5+1em2rYVQqiAoAHkBoKF9mcMhlwogO5Q+TQNzqRoT5T5mjbpQUxtrULiVoZaqYeVBmIrNeXlWxhvWa5pQZVXxiaMZRQyyfGPWjWUUBPEHxVxTUsQNaigoJiogVIV9QfRUDvVkVE0EYr4LUiK+Wg5FRK1OuNQQy1waVOonrQDeI8RW0Tm+IKwWeYcL/20IHZzH4llu5FUDYvpKMCCCB5E09cCwNq7cLOqsbcRI2Laj6CmltqDx7F/ZtiiJVlLep5DKOXSBSfxvgGKwEd6hKDZl1Hz6V+iGvNMAT6Ef3odx/B97bKsAy8wBNB4b2a7QoHBCwfxAHfrof0pv4PwTvzfxbCVS3duKvJrjKyID/hCA/MH1Re2HAThL4ZdFYmPI717ZhbC2OHW0/FcVC3qwDH5QuWgWuF4TurSqZJjUxGvSBoABAgdK0j51aRVbdKCt9arua7b1cwiqC/lQVGs1ytDtrppVF8mgpw3xbUc7ugmFnNqdaMZzQFMWdaqWrsVuaoU0FwFdK1wGpk0HK5VqKDvOms76en1+VfNZPT97H0g6UFJFfCru5iJ5kzEGI3qBst0O8fUj9DQQFQYVoFoxJkDn5dKoI1oPhtUdK6Fr46UHOwnEDdTFXFElbxEAanKPD/py+1K3a/FY5iXuNdtHN93bt23Og/Ezg+HbbX6078Bw1vh9thJK3W7wt/UyqCPptV3F8dZe2Ltx+6tjWSqlyB/KDMe00CBw18dbwd68XedPinMBO+u+vKgdrjWPLeK84I1CFbmvUaDKK9kxos/wxQgJ3iCEYjNMAgHXcaUs8NsqT3ko4QkMhVe8Vl0IDHzHP3oErtpdfE8PS6ykOtwAzPPw+vMV6ZiiP4TDgNMJbgjY+AAn8v2aA9qMQuKstZtqoLldNJAVgxPmYBPnVlh2FtFYyVVV9IEe1BMiq3FTDVAzQV+tQuDppVjJrXG2oMty1FZrk9K03FmqbxoK8MviFGctB8IvimjOlBqzTUgKqsmrVNBMVOogV0Cgmp+VStuNQRM851G/wDeoRXJoLwwOxafGR1n156CK694a6tuY1neD16zWcCu0FrXATHijTnrEyQeR3PKoQnnPl0/91EiqooO5ay8WxgsWLl5o8A0B5sfhFai0anYb8h70p/aYx/hEy6guToddAQIjf8ASgl2S7Tvj7d6zdIm3lKgbZWLzHPQgD2q66ls4xTiXAsWVVyrHQsxIQGeWhMeQpX+xzAs2LvmfCLBEdXZ0y/r702Ymxlxlw3x3bqoyM05QoBm4sRmJ11kdOtAG7T4LCuxe1iSiMzM2Z3+JyJyZxIEchppWDiWKRHH8NclWADAGZZRGaepEzVvGcbaZvu8ViDJ1Z2cD/LMZaFWcES82gbjASxVSVVf5mPLnvQMXZnEst21ZABe+LrlmmUCZVQjzktTUy8q8v7K4o4jiNppe2UlMynkD4RzndpHPSvVsdeFrNnl9WfwwSLYyK5X/AzBo/lJ0kAUGZRXNa0YnD5DB56g8iDsapAoI3BVLa1ew6VQTv1oKbtZW039qvJ61RiNqDuD+Ki+byFBMD8XOjdBdbqdU2q0JbJ2H79aCS1osWmYwoJ9BNZrl1EEs0xyXX67CrMd2iuWkHdqoUAebRsT0nUe9AWxXDlS3mZobpyJ6ULqYxpujPJggAAkbDTl1iTUYoOV0CoxW7h2FzsBy3PpQWYLhhcTsvX+wqzjeGSxhrlxRLKuhPmQPTnR1VAEDYUE7an/AGK96L/1rQeS4jtC9xgrSRvl01jmeuuwOkxQ7t9jLngw517tfGy6hmaWIB/lWSB6TXeDYbvMTbQ7aXrsbraswyp6sckj+odKDdr8U9y/cZwU8ROUiI3gRM0Dp9hMM2JJ1YCyR1gFiQPmF9hXpfF+G2bqXnxCCNShPhYKlsbHcahzHOvKvspunD41UJ0vW8p/xEB1jzBkfM17JfO+YEaGXABOm+VTPrMEHpQeVXeyifwlu8WfvHWyYhYDXioAJybDP9KYLGDs23K2UHcKqm46mZ7ovcbMfxmRb/zGjS4HDm0tsuGBbORlyMYADHRQdo13oTxPEnLbthdb1/DWEdoDuhYteLKNgtrvAJJ+PqaDzrCYJrLtdgDLjCGGu4zE7cpDbV67ijbNhL7DKsjNmJjK6lTMDX4l3Hz0pH7S4drl57SFYJNzKp/El24PFG0oQw6zTzxTDl8DdS2TmCHLGhJTxqAfMiKDNgcmJwa3LZnIWygfyK7KB7L/AKaGzShwHjGIwN7D3CpOGuYe2twfyxduHMDJ1XvRPXN6V6BxnBZQLqRkc8uROvsaAXcNZrpq1n1rPcf3oK7jVQ/nVpFVXgYmg5gR4tKMZqD4H4tKJdyf/kb/AEf9tBqtKRWkNA+dRLg1y4dJoMapLHkJNYe0WFd8Pd7okFRKxuQPiHzH5Vut2iR5zPvV3GcauHtKBJuuy20gZgHbykCFG/rA60Eey13/AGW3mENA0bcLylT111NEZpG7E4sreeyxkktG+v4hH1p5a2wAYgwdjQSWmLg9nKk82/LlQLA2c7hev5c6awI0FB2lT7S7wTAXSSdSg338QMey01TXj/2v9olvd3hrbSELPc157IvsWPzFAudhbVxjir6/73IERjsuaWZuugUbfzUoY5WZmLNmM677zqdac+FXFsYcpdLoLomAh8WaNcxIAhcmlBb/AAfvC74e5nRFzEHRso1bbSRBoN/A8VlvYe5tDoDB0GWNPXcV79blgARIysCQeZjl0I1HlpXgXZsZ7DNIyrdUL6kFmHp8PvXuXAr0oik6hJHUhoOh6A5hHQCg3/wqkk5dSMu0aHU7/L2pX44oGNwpZfDZzNpqO+xR7m2i6akA3rjHkFmm1gY0OvmJ/IivJhjsTicdiLzHMmGXEW7AHhti+6m0uUfibKGcnUhR5iQK3MIo4lbZRC3AjGRAhrZUgdYKz8zR7C3e7vizrlKEjfQqzFf9Jb6Us9s8aUNu5b17stGnS9dCz5eD2mmA4gXcl+2d7cL1DECD0Oh+tB1uGWW73C5fCiAAcgl3MsD/AOsewqXDbRFs4W5cRzlChgTqw/3bEfhOgESf704jGolyy9yQXDWzBga+PKf8uh6wOdbsQVDEiMy6kwJgaqxPSBv5DrQLLKRVDiZrfxpQl5wNicw9HAYfnQ83KChhFUXavuHpWe48ig7gX8XWjelAsF8dG9aC5KumqVNTDaUHbSxOs9K14V1Fm6biwUJhj/XMMCdNYB+ZqmxbnU6KNz59B1NS4rwt3wdwKJzFmCzllSmQSeshmoBeJwGAF5HF4pdQocyssfd7AqeUaHaqeHYm+2KZe87yzkYg8pBURpsfED86884R/DWjmxClmUxlLSCQeYmDtXpPZbiy4hGa1ZWzbDQRAWSB+EACZlR8qB24DhoUueeg9Of1/KitV4dIVRtAA9hUmaBQVXW39vUkbV+c+IWku4u8BmJa+4USDMuYCgb9K9+x2JVXIZgIXMJMAROdp6AEE9K8u7OYK2L1+8o0XO1tYhhnY+IToIBgT/N5UC99oWIIuLZzSQFzZT4SY2HkCOZ6bUNwlvu7TXBGzQxELmXUp5kjTymiKcGGMxgQAr4ix1MgBZY+s6UQ7f8ADFs2hbAhFQBdNDvsevM+ooM/2fov8NdgeHvRrvBdAB7ZQf8A1XrfDLiFrNtiqvkW7agwzKLaq0dRmPsPOvMPsrsAYa8NPFd09URCfo1NHaG4QvDb66d3ea0SIkZmgDXytn3oCnb3tx/AJkVFuX3JhSSoCbZ2jXU6ADeDtFIfZnjF+9ibd9ytu1h85KouW0L2IBt27KrMtcd7gJYyfCdaI9pcauIL30w2Hv3LTFLwK3O8XIcqXhkdS1ogazJUiJI1pb4TjbmJxeDthQEt37bJZsIEtLDqXuFRJJABlmJMA9TQegLwzveFpLOzmxhmyyAC/dm62wJk96T8hvUewmP+7NhjLWzI81zQ0dYJH+YdK08B4j3tp+6UNZt4nuUIOuS3as2M8RAESwM7UmYbGdxj0ysI75Lc7CLgNsjfaQnsOlA4dpHS4mTXMA7CNxBJUr1ysF086Q+F9prtzFYfOwOVe7kaSJggz8QEgc5gEaim83ktXS7An73Ov9Nt8rEx0A39K877RcHbC4yLWwIv2Y1DWg2hU/0gQR0HrQevdo7UCw5EE28p/wCWI+jfSl9mE01cRxK4jALdXbwMPKfCR/q+lKbEUEGG9Z7h0MCryaz3aDuCYgiaMZzQXBjxa0Z060F6tUg1VrUwKC+2fam/h8d0vmPzJpV4fZLsF6mKdLVoKoUbAQPlQeY/adw2zYRLtlFR2choWFYEE5jpEyN/Ol/srxMWrmFLtIZ3BI0VTcdLeY9YAG/U16/xfBW79u5ZuHwupWIGk8x58/lXhmJwPck2WY+C7iLeYakhghQjofiPlQe+4u+yjMid5G6ggMf8M+EnyJHrQte0tl0fI0XFBDW3BV0PV1O35HlWv+Jbuw8qNAZ2WdNJnWTIpQ7e8C/iLZu2Cq3su+YqGgSBP4TuJ21E0GH7QuJZrNu3hwLly6ht5hBi25m63pIAnr6UKt2jhsJLZQ1wk7mSFEKJB2Blo86Xuxt242VbqtmMoGY6hASYI3EeI/KjHH7gfE2rcgozWlAIgZNnWZ0EAn1PKgbOwPCIV8Swg3TKDmLfLz139qRftgx738ULNpXdLOjBUJAc9Ss6x1ivYMRiRbsOygAIhIA+GFEgCOVKXYRyMDfxJeGuNfcsTMFJQMSdYGWaAf8AZrZK4K1IgscS2o1zF2trv/TZb3rJiDduYbH4fxG6l9cRYkbrbSwzBdtSpuEf83Q0z4JUFx1Uki2igZvw5ratBM6tlJJP9Zpcu9pBh3DFBdyX7mU8woS0Tl6H75x08R6mgQsRxNkuriLbsvezdtuhIIzMc6ZhzVsykc4B2IrXa7XYp2VTdaC6TlW2haGBAZrahmGmxJnnTDx/gdvGMwwmXMzd+LM5T94qg3LJMZkYIua3ujqaGcP+znGu3iAsINWu3SkKOZADSSP2RQPnZXDixgLywROKxQEb/dsbOnztH2pB4tgA63mUgHK2UT8L2Sh9Yy3AZpx4r2uwzYl8KssFD6opYNeZwSiqBLHdiR+JmiaXrFxEt4m05DXQmKv3banMUN0W1W3mHhzBbckA6E+VA1cExCXAlzQkKFuHKIBAzQQTqwVln/FsNgM7Z9m2Wy5SStibuHO+VCPvbQ5lSsjL/QvU1d2YxmtpS6xF34Q2rHLlnMTrAefl0pow2JzIbZMlev72oF/7M+MJewl7DkqCEcgE/hM6x0Bj00rGz0ocBtnC8Uu4bXK3fWV8lI7618oRB86amHSgmY1NZ7oqyo3KDuGOoox8qEYbcUVoJK1XKaoC61YpoC/A74W4CfT3pvLUi4Q+Ieop2QSonpQC7tprhJzFDqARqY+deYdsOzdzD2rjk5/vFfPJmPEDmHWDXqGLbK2hrLxxVewwdcykGR5c6DxPtF2hvd5hWuXHa0jIwtz4dIBIG2YQ0TtIohxPtexRliSqkZ1JGaNiUOh5dalwbhKX37u8utpmNtiCQdYOgIBOgOs+lMOD7H4ZNSpcgg+JuY1GggH50CH2ExD3cS7knIlttBzZzAA+WYn0ooyBsQhMhiHutJzELHhUg84IPq3lRa/dtjFXnRlgBFIXwjMoctJHxNrM+VCbFgvdussZiwtiQBCrqY5ADT29aBi4j2ny8Nu978b5ktgaZgAPF6SY84oH2J4xeu8Pv4X7tUVGXMzkEm80QRtHiPPXkKD9oAlxRbVsuXwr4SQ0EkkxqJJJmDvWS2l7DYVwQqi+bWRlOhRe+z8pnMEGuv0oPROyvHkJxzX/ALv7+8SW2K21W2qjqQgUedJPEOM23ICNpmdzm3zOxP0XIv8Ay028PwFrEYW9ccQCz3Zk/iS1c5dIoX2D4Y14XjMFAkHw7kneQegoBeBuC5lRmAIM22mMp5rO4B68j6k08WsCy4HEteZ7k2mAFx3dlIJGmcmOW0Uj8ex1+1cZAF8LMJCJy03A8qFtxzFEQXPIdeUD2FA/8JsWr3D7ji3lv5WXPbm3ddraxbh1IbKwAkHQmaU+z2FZWvp4bYOHurl55iyAsTJzaSN9JMb1t7Jrfvl1dmyspB6hpBUgnzX2mh2AxKrirpaSq5t+Y7xROm8gGg18Hx8WrUMfjUkD4ZVIzCQDJLkE88g5058Jxk3A2bfQjrPM15tgro1C/CpKr6KxP6mmrhGIlRkbKx35g/2oNj4LveOAhZKLnbyy2Ms+7IK0Yy2UZgZBB5/T6RTH9m+EzticU4l7j92uh/3drwTr1ZD/AJBVfb2zF8NpDINt5UkGfp7UC4p0qGfWoE1Wz0FiXNfnRaaBs2o9aJzQbwatFSe3VBMUGuwxkU74FpQelIVlo1pw4JflBQZeLXIYVfYIdINR4phCxms9m2VGtAh8et/w2NR10tsRmjafgJ9mozxHE93bY84IWN8x0EfOqu12EzrvtVFtReSyCeYkHnlGs+1Aj4q33BS2fjJzMNzry+p962Yy8beHClcuaXedyXMnT5gR5Gi13hDKLmIuQRcOS0DvFwwX8jlmPI0q9pL1zvSjNKAAjaMxUTqN/WgF2mLtvsenOmm/jg9mxbdQyomUbakP4txEkAE/4qXsDgyBtPp+/WieFOmVgcsk5hqVaBqBsVgCRvpPKCBS7iGKGxhdnXKbZH/DCEqQd4UafSqeynaP+AW8l205dmWIGnhkEHmDqT8qqw9xrdxWBBKMrCI/CQwIPSn3tpfwV+yl4G2b0rHNiv4lYD4gJ25UHmHFu0AvM7RqxJiNsxmJj9KEjiI2II8zXoXE+zOHu4cX8Mcrj47UlhP9JbX60kpgxclSQjDeRO9AU4T2luIHSwiszQczTlWObRtufMyBFCm4ey22ytJWPEdixkgc+hPyo12e7M3yl23IChwQ8+AjLoQd+ukTpWnhuDUM2GuMPjUzOniVwdT6Lv1oAY4f/DsiGJ7tWaDIzEsDHUaCieFxAV1nRSyj112/MxU+11lLV9UScqAp4tTGhXX3oHxTFFb1pSfCBm+ZYj6ZR70H6P4Uo7tCJiNpga+W1KP2gD762P8Ah/kzc6ZezN0Ph7TAgqyAz6abz6cuVL/2jNrYI6XNeWuTT99aBOJqstXPSog0HW5eo/OimlCrgjfqK3SOtAfJ0rMauLaVnJoJ7Ud4DjI0NAJMVZZcjWgeMRiBEihN28TVGEv5hua2rh+ewoA1+xm+Kh3AsKRiHH4VUxz1c5T6aTTW+E8veq8BhQHJMTpt0E/3oFft9xYWFtrlzEHMNecFRtrzbXyrzFeJq9wC4qAHIobKWgLczGdZ1UkE7+HzJpr7W8dYk3kAabuVFcHUWToYBB0fNz8tQSKV8PxBhe7wLClUXLv4bZlZmJIkid4OsnxUDHbuqCSO6ZRc0y8pIeNNIGwPkQJEitt7I4IVQUI03EifDMHXLAE9ARzNL3/9G3GiZfikd2jQWMyDIiDqByJPKAN9jjdudZ+LNBtKQDoDH3ug02+e9BbduZQQ1hTAIXLyMRm1BnZN51XfU0Y7O9lLOMtXLoZkcMwyCMoMSupWY19qow/GLbCAoaf6VXcgjYttA/XemTsZxa2uIuW4AF3Nc6AMN+fMflQAPs+TM99LhaVCmPQsrevIcqFdsLFuxiO+RUYqTKNJRumYKQSNQdx+dNHDks2eLXLakEXM4gQAA694BHOIHL50n9tbme7cjQbbk7aH6g0BLA9thcsshtraZFmE+Ar5A7R0pFxdy5dd2cEC4GyyNCFbKY5ETp6isy3o0giQQT+X5VsXHsVCu0qghdNhJMA+pPvQEODWziFt2y3iXKoLH+U5Yn/DIojxDsrcvi33ay6qukgHVirAz5/rS/w/FZGkGNZ+flXo/Y3jzYi7DWJZQoZlIUTnkEc/EOW00Dt2N4GcHhUsm4XKsxMAQC/iKjoATv8A3of9o9w93ZAGhZz/AJQAB/qPtTXbuNBheYAzEDpO00k/aLiiWtIYlQ7QP6soB+jUCZNWWh1qjPFSS5QXOvLlW6B51kXUiiHd0G+62lZpq6qyKDhmpqaqmug60BPA3iCB1H5UxYNCw1pSw9wBxPKnPh+IECKDWEgUG4vdZVYKpJYQOWp0o6GrDxFvCSI05mg8U7bEWbqJbE9zlOp0LBg7H5tm05Ct3HeEozC7ZjJdUXU1jRxJHyM/KKGdsj3l0hTJ5x5UZ7F2r1zBPaZTFpy1hjzB1uW+cxM/MDlQK9yyRy/fWsz+VNeLwYcSIB/9/uaAYnClTqI/fWgx28QRRzg3aN7NxXB1HX6g+vOgj4eszW2FB65jrGBzDiNu9kuumbu84IJK5DC7hhEdJFK9rgH8ZdIt3yGaTlFsaAfEc2aI/vS1wDC97eW22bXYAxJGsUYLXsBjrZhlWQRrujeE6jeJPtQW8S7FDDtDOz+Qga71LhAsWHnIrDZgwVv+qZot2u4hdNwKQQwGvmDqNfcUpLw92bWRQFu1/ZdAGxGEE2wM1y0NSknVl6pqNNx5jYz9jmIRrzqT4sqmOoSdfqtaOzdsqAA5mCI20Oh+UbilbtBYfh+MS5hXNsXEJDLBg/jWCIj4DEc/YPf7Y0HmZ/WvLu21z/bLvlkH+hT+tEeDdocULIc3kuEASHQcx1t5ffWlzjGMN6610gKWiQDIBCgaHppQD3r5a4RX0UGzDHUUVzUFwjeIUYoNXKuCwzaiuM2lEOHvpFAOykVBvKjN2wDWS7YHSgw8gf3+9qY+DY0ZR5UAvCBtV3D2IPrQOZxYigPG8WWBUGuXL5EL8z89vpHvQzFMZM0APh3ZtndgilmgsdNvntvpRLFcefDW7VlrAtvbZQx1Ayz4jHUzqfWm/BBcDhTdcS7wSOZY/CmvID9aA8J4GeIC5exBOVpAjmRpp/SNqBf4zZFu4HX4LgzL5fzL6g8uWlY3Rbg8WvTqP70UsrJuYG4wNxPHZYEwxX4hPJo/U0AclOUa+3rpM0Ge/wANKnqPlWcYOjGHxojX9D+v7irTYBMr7H9OlAHwNhrdxbimGQgjlt18t/evV+JcOt8Qwa3EHigssROYSCh+entXnl0Eb6H98qYOxvHP4e7kcnurhEknRWOgYHpyPlHSgs4Mj4oi3cAN20pGohiq8jOpM1PG8MEEQVP9uRor2p4Q9m6MXh+RBYATB5tA3B/Wi+Dx9rF2SxhGX4hpIPUdQaDztJRjrDD3n9+tEO0HDBicKgiHA720TzGi4i3/AIhlzehNT4lw0Alk9/3yrvCsaQotMYXNmVj+FuskSKCCcP7uwPIddxQBlpixyOua2/IGCDoQR4WH9MflQR7dBjIr4pWs2qkbGk0GbC/EKKT60PtWvFRDJQWXjtWrCXcpFY8cPvAOVEbFsZdqAqDIkV81qu4EeGtSigxW8AGPiqOKtpaVnbQKJNE0FLP2iORhdDEsAfY0FHDcW19y86HbpHID98qL8PwWfEJPwr4j8th7xQns+gFpQBHgT/pmiQvMqXSpg5N+fOg+4hdfiGMFpSRZtzqPLd/UkQPlRvivEGsfdWwFQKAvX102rnYqyq2CQIJbU+m1DONMTnPPxa/OKBD4+7C+L1s+NCCDvqP03EeZojxO2t9FxVsHLc0dZ1S5+JfLnr/cVZZsgzIo3wnCoFdQoCtbLMORZYAPkf8AxQIOIsEax+/LqanhsYwAB+X750VxtsTEaf8AiaGXVEbdfpNBuw+LD6NB9R+/Kr/4YH4fr/ehlpQCYFG8KNPb8hQH+GdqLtqybTJnI0QmSI6EbnyrE3DMSg7428gJ6Rvr8O4FX4VBlPqPqCf0px4DdNywM5zbjXoNKCnh2Hs37IKbxrJkg9D5fKlninB8jHKDI3G9EcAe7xMJ4QWAIHMHketE+KoA5gedB51xrGurWmnQAoZnbdf/AN1JLZIrfxqyveqIEZ10rVkEbUAu3ZqF1+RmPLrW3EHSs+HQE60GS20EVuzVTiLYnarMgo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http://1.bp.blogspot.com/-mT27EN0NK0g/UJVlTWoMROI/AAAAAAAAGKw/X_NaXCApG6o/s400/custer_sittingbu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5263">
            <a:off x="6640285" y="555319"/>
            <a:ext cx="2162432" cy="1600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1291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4" descr="http://31.media.tumblr.com/tumblr_let42qFitP1qcw9y0o1_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01" y="152400"/>
            <a:ext cx="8774545" cy="579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segonku.unl.edu/~jheppler/showindian/images/sittingbul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706" b="17326"/>
          <a:stretch/>
        </p:blipFill>
        <p:spPr bwMode="auto">
          <a:xfrm rot="21322943">
            <a:off x="844792" y="4334463"/>
            <a:ext cx="1756785" cy="2127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6107668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Why would Sitting Bull be willing to join the show?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165547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696</Words>
  <Application>Microsoft Office PowerPoint</Application>
  <PresentationFormat>On-screen Show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West: Native Americans</vt:lpstr>
      <vt:lpstr>Review</vt:lpstr>
      <vt:lpstr>Contrasting Perspectives</vt:lpstr>
      <vt:lpstr>Concentration Policy</vt:lpstr>
      <vt:lpstr>Slide 5</vt:lpstr>
      <vt:lpstr>Reservation Policy</vt:lpstr>
      <vt:lpstr>Resistance</vt:lpstr>
      <vt:lpstr>Slide 8</vt:lpstr>
      <vt:lpstr>Slide 9</vt:lpstr>
      <vt:lpstr>Assimilation “Peace” Policy</vt:lpstr>
      <vt:lpstr>Dawes Act</vt:lpstr>
      <vt:lpstr>Slide 12</vt:lpstr>
      <vt:lpstr>Wounded Knee</vt:lpstr>
      <vt:lpstr>Slide 14</vt:lpstr>
      <vt:lpstr>Outcome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South</dc:title>
  <dc:creator>nmosley</dc:creator>
  <cp:lastModifiedBy>nmosley</cp:lastModifiedBy>
  <cp:revision>57</cp:revision>
  <dcterms:created xsi:type="dcterms:W3CDTF">2014-08-26T19:21:17Z</dcterms:created>
  <dcterms:modified xsi:type="dcterms:W3CDTF">2015-01-20T16:32:59Z</dcterms:modified>
</cp:coreProperties>
</file>