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5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>
      <p:cViewPr varScale="1">
        <p:scale>
          <a:sx n="70" d="100"/>
          <a:sy n="70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FFDF-B7F7-4812-B598-8220F5F6E1C8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DB6F-C065-4E3B-898B-7B8A4865B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FFDF-B7F7-4812-B598-8220F5F6E1C8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DB6F-C065-4E3B-898B-7B8A4865B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FFDF-B7F7-4812-B598-8220F5F6E1C8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DB6F-C065-4E3B-898B-7B8A4865B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FFDF-B7F7-4812-B598-8220F5F6E1C8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DB6F-C065-4E3B-898B-7B8A4865B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FFDF-B7F7-4812-B598-8220F5F6E1C8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DB6F-C065-4E3B-898B-7B8A4865B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FFDF-B7F7-4812-B598-8220F5F6E1C8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DB6F-C065-4E3B-898B-7B8A4865B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FFDF-B7F7-4812-B598-8220F5F6E1C8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DB6F-C065-4E3B-898B-7B8A4865B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FFDF-B7F7-4812-B598-8220F5F6E1C8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DB6F-C065-4E3B-898B-7B8A4865B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FFDF-B7F7-4812-B598-8220F5F6E1C8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DB6F-C065-4E3B-898B-7B8A4865B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FFDF-B7F7-4812-B598-8220F5F6E1C8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DB6F-C065-4E3B-898B-7B8A4865B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FFDF-B7F7-4812-B598-8220F5F6E1C8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DB6F-C065-4E3B-898B-7B8A4865B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9FFDF-B7F7-4812-B598-8220F5F6E1C8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3DB6F-C065-4E3B-898B-7B8A4865B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kansassampler.org/siteassets/about/8%20Wonders/HorsesRun.jpg"/>
          <p:cNvPicPr>
            <a:picLocks noChangeAspect="1" noChangeArrowheads="1"/>
          </p:cNvPicPr>
          <p:nvPr/>
        </p:nvPicPr>
        <p:blipFill>
          <a:blip r:embed="rId2" cstate="print"/>
          <a:srcRect r="11333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8077200" cy="1470025"/>
          </a:xfrm>
        </p:spPr>
        <p:txBody>
          <a:bodyPr/>
          <a:lstStyle/>
          <a:p>
            <a:pPr algn="r"/>
            <a:r>
              <a:rPr lang="en-US" b="1" dirty="0" smtClean="0"/>
              <a:t>The West: Settlers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8001000" cy="609600"/>
          </a:xfrm>
        </p:spPr>
        <p:txBody>
          <a:bodyPr>
            <a:norm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Unit 1: The Gilded Age (1870-1920)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Cowboys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5181600" cy="52578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Growing demand from cities &gt;</a:t>
            </a:r>
            <a:br>
              <a:rPr lang="en-US" dirty="0" smtClean="0"/>
            </a:br>
            <a:r>
              <a:rPr lang="en-US" dirty="0" smtClean="0"/>
              <a:t>boom in cattle industry, ranchers used cowboys to get cattle to RRs</a:t>
            </a:r>
          </a:p>
          <a:p>
            <a:pPr lvl="1"/>
            <a:r>
              <a:rPr lang="en-US" dirty="0" smtClean="0"/>
              <a:t>long drive, Chisholm Trail</a:t>
            </a:r>
          </a:p>
          <a:p>
            <a:pPr lvl="1"/>
            <a:r>
              <a:rPr lang="en-US" dirty="0" smtClean="0"/>
              <a:t>refrigerator cars</a:t>
            </a:r>
          </a:p>
          <a:p>
            <a:pPr lvl="0"/>
            <a:r>
              <a:rPr lang="en-US" dirty="0" smtClean="0"/>
              <a:t>Cowboy life romanticized, in reality was very tough</a:t>
            </a:r>
          </a:p>
          <a:p>
            <a:pPr lvl="1"/>
            <a:r>
              <a:rPr lang="en-US" dirty="0" smtClean="0"/>
              <a:t>Buffalo Bill and Calamity Jane </a:t>
            </a:r>
          </a:p>
          <a:p>
            <a:pPr lvl="0"/>
            <a:r>
              <a:rPr lang="en-US" dirty="0" smtClean="0"/>
              <a:t>Barbed wire helped farmers but led to range wars, closed frontier</a:t>
            </a:r>
          </a:p>
          <a:p>
            <a:pPr lvl="1"/>
            <a:r>
              <a:rPr lang="en-US" dirty="0" smtClean="0"/>
              <a:t>conservation movement</a:t>
            </a:r>
          </a:p>
          <a:p>
            <a:pPr lvl="1"/>
            <a:r>
              <a:rPr lang="en-US" dirty="0" smtClean="0"/>
              <a:t>Turner thesis: bad for Americans?</a:t>
            </a:r>
          </a:p>
          <a:p>
            <a:endParaRPr lang="en-US" dirty="0"/>
          </a:p>
        </p:txBody>
      </p:sp>
      <p:pic>
        <p:nvPicPr>
          <p:cNvPr id="4" name="Picture 2" descr="http://site.lazydaysrvpk.com/images/chisholm_trail_painting_plp7.bmp"/>
          <p:cNvPicPr>
            <a:picLocks noChangeAspect="1" noChangeArrowheads="1"/>
          </p:cNvPicPr>
          <p:nvPr/>
        </p:nvPicPr>
        <p:blipFill>
          <a:blip r:embed="rId2" cstate="print"/>
          <a:srcRect l="9222" t="3125" r="41315"/>
          <a:stretch>
            <a:fillRect/>
          </a:stretch>
        </p:blipFill>
        <p:spPr bwMode="auto">
          <a:xfrm>
            <a:off x="5836744" y="1600200"/>
            <a:ext cx="3307256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Miners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600200"/>
            <a:ext cx="4038600" cy="45720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Gold rushes in CA, Colorado, Black Hills</a:t>
            </a:r>
          </a:p>
          <a:p>
            <a:pPr lvl="0"/>
            <a:r>
              <a:rPr lang="en-US" dirty="0" smtClean="0"/>
              <a:t>Comstock Lode silver rush in Nevada </a:t>
            </a:r>
          </a:p>
          <a:p>
            <a:pPr lvl="0"/>
            <a:r>
              <a:rPr lang="en-US" dirty="0" smtClean="0"/>
              <a:t>Prospectors:  veterans, immigrants, African </a:t>
            </a:r>
            <a:r>
              <a:rPr lang="en-US" dirty="0" err="1" smtClean="0"/>
              <a:t>Ams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Boom towns were dangerous, ruled by vigilante justice</a:t>
            </a:r>
          </a:p>
          <a:p>
            <a:pPr lvl="0"/>
            <a:r>
              <a:rPr lang="en-US" dirty="0" smtClean="0"/>
              <a:t>Most disappointed, few struck it rich</a:t>
            </a:r>
          </a:p>
          <a:p>
            <a:endParaRPr lang="en-US" dirty="0"/>
          </a:p>
        </p:txBody>
      </p:sp>
      <p:pic>
        <p:nvPicPr>
          <p:cNvPr id="6146" name="Picture 2" descr="http://www.pbs.org/weta/thewest/resources/archives/images/wimg630/oc52mnrs.gif"/>
          <p:cNvPicPr>
            <a:picLocks noChangeAspect="1" noChangeArrowheads="1"/>
          </p:cNvPicPr>
          <p:nvPr/>
        </p:nvPicPr>
        <p:blipFill>
          <a:blip r:embed="rId2" cstate="print"/>
          <a:srcRect l="8163" r="6939"/>
          <a:stretch>
            <a:fillRect/>
          </a:stretch>
        </p:blipFill>
        <p:spPr bwMode="auto">
          <a:xfrm>
            <a:off x="0" y="1752600"/>
            <a:ext cx="4634870" cy="4267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f.ltkcdn.net/genealogy/images/std/9806-425x282-Homestead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115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Farmers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Homestead Act: land to 600,000 families</a:t>
            </a:r>
          </a:p>
          <a:p>
            <a:pPr lvl="1"/>
            <a:r>
              <a:rPr lang="en-US" dirty="0" smtClean="0"/>
              <a:t>Land rushes, Sooners</a:t>
            </a:r>
          </a:p>
          <a:p>
            <a:pPr lvl="1"/>
            <a:r>
              <a:rPr lang="en-US" dirty="0" err="1" smtClean="0"/>
              <a:t>Soddys</a:t>
            </a:r>
            <a:r>
              <a:rPr lang="en-US" dirty="0" smtClean="0"/>
              <a:t>, drought, locusts</a:t>
            </a:r>
          </a:p>
          <a:p>
            <a:pPr lvl="0"/>
            <a:r>
              <a:rPr lang="en-US" dirty="0" smtClean="0"/>
              <a:t>New Technology</a:t>
            </a:r>
          </a:p>
          <a:p>
            <a:pPr lvl="1"/>
            <a:r>
              <a:rPr lang="en-US" dirty="0" smtClean="0"/>
              <a:t>McCormick and Deere</a:t>
            </a:r>
          </a:p>
          <a:p>
            <a:pPr lvl="1"/>
            <a:r>
              <a:rPr lang="en-US" dirty="0" smtClean="0"/>
              <a:t>Morrill Act: colleges, research</a:t>
            </a:r>
          </a:p>
          <a:p>
            <a:pPr lvl="0"/>
            <a:r>
              <a:rPr lang="en-US" dirty="0" smtClean="0"/>
              <a:t>Debt and Bankruptcy</a:t>
            </a:r>
          </a:p>
          <a:p>
            <a:pPr lvl="1"/>
            <a:r>
              <a:rPr lang="en-US" dirty="0" smtClean="0"/>
              <a:t>Large bonanza farms failed</a:t>
            </a:r>
          </a:p>
          <a:p>
            <a:pPr lvl="1"/>
            <a:r>
              <a:rPr lang="en-US" dirty="0" smtClean="0"/>
              <a:t>Small farmers ended up in debt due to overproduction, expensive equipment, RR charges</a:t>
            </a:r>
          </a:p>
          <a:p>
            <a:endParaRPr lang="en-US" dirty="0"/>
          </a:p>
        </p:txBody>
      </p:sp>
      <p:pic>
        <p:nvPicPr>
          <p:cNvPr id="5124" name="Picture 4" descr="http://memory.loc.gov/ammem/award97/ndfahtml/images/hult_sod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514600"/>
            <a:ext cx="3276600" cy="2287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Minorities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428999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African Americans</a:t>
            </a:r>
          </a:p>
          <a:p>
            <a:pPr lvl="1"/>
            <a:r>
              <a:rPr lang="en-US" dirty="0" err="1" smtClean="0"/>
              <a:t>Exodusters</a:t>
            </a:r>
            <a:endParaRPr lang="en-US" dirty="0" smtClean="0"/>
          </a:p>
          <a:p>
            <a:pPr lvl="1"/>
            <a:r>
              <a:rPr lang="en-US" dirty="0" smtClean="0"/>
              <a:t>Buffalo soldiers: all-black Army regiment used during Indian Wars</a:t>
            </a:r>
          </a:p>
          <a:p>
            <a:pPr lvl="0"/>
            <a:r>
              <a:rPr lang="en-US" dirty="0" smtClean="0"/>
              <a:t>Mexican immigrants</a:t>
            </a:r>
          </a:p>
          <a:p>
            <a:pPr lvl="1"/>
            <a:r>
              <a:rPr lang="en-US" dirty="0" smtClean="0"/>
              <a:t>Vaqueros</a:t>
            </a:r>
          </a:p>
          <a:p>
            <a:pPr lvl="1"/>
            <a:r>
              <a:rPr lang="en-US" dirty="0" smtClean="0"/>
              <a:t>Debt peonage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4290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Chinese immigrants</a:t>
            </a:r>
          </a:p>
          <a:p>
            <a:pPr lvl="1"/>
            <a:r>
              <a:rPr lang="en-US" dirty="0" smtClean="0"/>
              <a:t>Gold rush</a:t>
            </a:r>
          </a:p>
          <a:p>
            <a:pPr lvl="1"/>
            <a:r>
              <a:rPr lang="en-US" dirty="0" smtClean="0"/>
              <a:t>Many used to build transcontinental RR </a:t>
            </a:r>
          </a:p>
          <a:p>
            <a:pPr lvl="1"/>
            <a:r>
              <a:rPr lang="en-US" dirty="0" smtClean="0"/>
              <a:t>After it was finished, increasing </a:t>
            </a:r>
            <a:r>
              <a:rPr lang="en-US" dirty="0" err="1" smtClean="0"/>
              <a:t>nativism</a:t>
            </a:r>
            <a:r>
              <a:rPr lang="en-US" dirty="0" smtClean="0"/>
              <a:t> resulted in the Chinese Exclusion Act</a:t>
            </a:r>
          </a:p>
          <a:p>
            <a:endParaRPr lang="en-US" dirty="0"/>
          </a:p>
        </p:txBody>
      </p:sp>
      <p:pic>
        <p:nvPicPr>
          <p:cNvPr id="4102" name="Picture 6" descr="http://cdn.timerime.com/cdn-4/upload/resized/23360/254202/resized_image2_b656655448a94f69e1fc1604c711c94b.jpg"/>
          <p:cNvPicPr>
            <a:picLocks noChangeAspect="1" noChangeArrowheads="1"/>
          </p:cNvPicPr>
          <p:nvPr/>
        </p:nvPicPr>
        <p:blipFill>
          <a:blip r:embed="rId2" cstate="print"/>
          <a:srcRect l="8929" t="11765" r="7006" b="7673"/>
          <a:stretch>
            <a:fillRect/>
          </a:stretch>
        </p:blipFill>
        <p:spPr bwMode="auto">
          <a:xfrm>
            <a:off x="3352800" y="5105400"/>
            <a:ext cx="2743200" cy="1752600"/>
          </a:xfrm>
          <a:prstGeom prst="rect">
            <a:avLst/>
          </a:prstGeom>
          <a:noFill/>
        </p:spPr>
      </p:pic>
      <p:pic>
        <p:nvPicPr>
          <p:cNvPr id="4104" name="Picture 8" descr="http://ctah.binghamton.edu/jennifer/exoduster1.gif"/>
          <p:cNvPicPr>
            <a:picLocks noChangeAspect="1" noChangeArrowheads="1"/>
          </p:cNvPicPr>
          <p:nvPr/>
        </p:nvPicPr>
        <p:blipFill>
          <a:blip r:embed="rId3" cstate="print"/>
          <a:srcRect b="56184"/>
          <a:stretch>
            <a:fillRect/>
          </a:stretch>
        </p:blipFill>
        <p:spPr bwMode="auto">
          <a:xfrm>
            <a:off x="0" y="5105400"/>
            <a:ext cx="3180122" cy="1752601"/>
          </a:xfrm>
          <a:prstGeom prst="rect">
            <a:avLst/>
          </a:prstGeom>
          <a:noFill/>
        </p:spPr>
      </p:pic>
      <p:pic>
        <p:nvPicPr>
          <p:cNvPr id="4106" name="Picture 10" descr="http://www.lawyersgunsmoneyblog.com/wp-content/uploads/2013/05/5755390.jpg"/>
          <p:cNvPicPr>
            <a:picLocks noChangeAspect="1" noChangeArrowheads="1"/>
          </p:cNvPicPr>
          <p:nvPr/>
        </p:nvPicPr>
        <p:blipFill>
          <a:blip r:embed="rId4" cstate="print"/>
          <a:srcRect l="622" t="5970" r="4969" b="12265"/>
          <a:stretch>
            <a:fillRect/>
          </a:stretch>
        </p:blipFill>
        <p:spPr bwMode="auto">
          <a:xfrm>
            <a:off x="6248400" y="5105400"/>
            <a:ext cx="28956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ttp://wps.ablongman.com/wps/media/objects/1483/1518969/DIVI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044878" cy="5562600"/>
          </a:xfrm>
          <a:prstGeom prst="rect">
            <a:avLst/>
          </a:prstGeom>
          <a:noFill/>
        </p:spPr>
      </p:pic>
      <p:sp>
        <p:nvSpPr>
          <p:cNvPr id="7" name="Rectangular Callout 6"/>
          <p:cNvSpPr/>
          <p:nvPr/>
        </p:nvSpPr>
        <p:spPr>
          <a:xfrm>
            <a:off x="1676400" y="1905000"/>
            <a:ext cx="1828800" cy="381000"/>
          </a:xfrm>
          <a:prstGeom prst="wedgeRectCallout">
            <a:avLst>
              <a:gd name="adj1" fmla="val -20833"/>
              <a:gd name="adj2" fmla="val 9473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Promontory Point, Utah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5791200"/>
            <a:ext cx="388620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170 million acres, and a significant portion of the Homestead Act land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railroad.lindahall.org/siteart/home-map/5_tenMileDay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lum bright="71000" contrast="-64000"/>
          </a:blip>
          <a:srcRect l="6302" r="5783"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Railroads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772400" cy="51054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Workers</a:t>
            </a:r>
          </a:p>
          <a:p>
            <a:pPr lvl="1"/>
            <a:r>
              <a:rPr lang="en-US" dirty="0" smtClean="0"/>
              <a:t>Conditions were dangerous and </a:t>
            </a:r>
            <a:br>
              <a:rPr lang="en-US" dirty="0" smtClean="0"/>
            </a:br>
            <a:r>
              <a:rPr lang="en-US" dirty="0" smtClean="0"/>
              <a:t>poor, most were unemployed </a:t>
            </a:r>
            <a:br>
              <a:rPr lang="en-US" dirty="0" smtClean="0"/>
            </a:br>
            <a:r>
              <a:rPr lang="en-US" dirty="0" smtClean="0"/>
              <a:t>veterans and immigrants</a:t>
            </a:r>
          </a:p>
          <a:p>
            <a:pPr lvl="1"/>
            <a:r>
              <a:rPr lang="en-US" dirty="0" smtClean="0"/>
              <a:t>Pullman towns house/control </a:t>
            </a:r>
          </a:p>
          <a:p>
            <a:pPr lvl="0"/>
            <a:r>
              <a:rPr lang="en-US" dirty="0" smtClean="0"/>
              <a:t>Corruption</a:t>
            </a:r>
          </a:p>
          <a:p>
            <a:pPr lvl="1"/>
            <a:r>
              <a:rPr lang="en-US" dirty="0" smtClean="0"/>
              <a:t>Land grant misuse: </a:t>
            </a:r>
            <a:r>
              <a:rPr lang="en-US" dirty="0" err="1" smtClean="0"/>
              <a:t>Crédit</a:t>
            </a:r>
            <a:r>
              <a:rPr lang="en-US" dirty="0" smtClean="0"/>
              <a:t> </a:t>
            </a:r>
            <a:r>
              <a:rPr lang="en-US" dirty="0" err="1" smtClean="0"/>
              <a:t>Mobilier</a:t>
            </a:r>
            <a:endParaRPr lang="en-US" dirty="0" smtClean="0"/>
          </a:p>
          <a:p>
            <a:pPr lvl="1"/>
            <a:r>
              <a:rPr lang="en-US" dirty="0" smtClean="0"/>
              <a:t>Price fixing and discrimination</a:t>
            </a:r>
          </a:p>
          <a:p>
            <a:pPr lvl="0"/>
            <a:r>
              <a:rPr lang="en-US" dirty="0" smtClean="0"/>
              <a:t>Regulation</a:t>
            </a:r>
          </a:p>
          <a:p>
            <a:pPr lvl="1"/>
            <a:r>
              <a:rPr lang="en-US" dirty="0" smtClean="0"/>
              <a:t>Granger laws at state level: </a:t>
            </a:r>
            <a:r>
              <a:rPr lang="en-US" i="1" dirty="0" smtClean="0"/>
              <a:t>Munn v. Illinois</a:t>
            </a:r>
          </a:p>
          <a:p>
            <a:pPr lvl="1"/>
            <a:r>
              <a:rPr lang="en-US" dirty="0" smtClean="0"/>
              <a:t>Interstate Commerce Act create the ICC for federal regulation, but was weak</a:t>
            </a:r>
          </a:p>
          <a:p>
            <a:endParaRPr lang="en-US" dirty="0"/>
          </a:p>
        </p:txBody>
      </p:sp>
      <p:pic>
        <p:nvPicPr>
          <p:cNvPr id="3080" name="Picture 8" descr="http://cache2.artprintimages.com/lrg/30/3033/BBMBF00Z.jpg"/>
          <p:cNvPicPr>
            <a:picLocks noChangeAspect="1" noChangeArrowheads="1"/>
          </p:cNvPicPr>
          <p:nvPr/>
        </p:nvPicPr>
        <p:blipFill>
          <a:blip r:embed="rId3" cstate="print"/>
          <a:srcRect l="10000" t="5333" r="42000" b="17333"/>
          <a:stretch>
            <a:fillRect/>
          </a:stretch>
        </p:blipFill>
        <p:spPr bwMode="auto">
          <a:xfrm>
            <a:off x="6243144" y="1371600"/>
            <a:ext cx="2900856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Panic of 1893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752600"/>
            <a:ext cx="4724400" cy="48768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Railroad bubble bursts due </a:t>
            </a:r>
            <a:br>
              <a:rPr lang="en-US" dirty="0" smtClean="0"/>
            </a:br>
            <a:r>
              <a:rPr lang="en-US" dirty="0" smtClean="0"/>
              <a:t>to speculation and shaky financing &gt; bank failures and a run on the gold supply</a:t>
            </a:r>
          </a:p>
          <a:p>
            <a:pPr lvl="1"/>
            <a:r>
              <a:rPr lang="en-US" dirty="0" err="1" smtClean="0"/>
              <a:t>Coxley’s</a:t>
            </a:r>
            <a:r>
              <a:rPr lang="en-US" dirty="0" smtClean="0"/>
              <a:t> march on Washington</a:t>
            </a:r>
          </a:p>
          <a:p>
            <a:pPr lvl="1"/>
            <a:r>
              <a:rPr lang="en-US" dirty="0" smtClean="0"/>
              <a:t>Pullman strike </a:t>
            </a:r>
          </a:p>
          <a:p>
            <a:pPr lvl="0"/>
            <a:r>
              <a:rPr lang="en-US" dirty="0" smtClean="0"/>
              <a:t>Led to consolidation of railroads and the Free Silver movement</a:t>
            </a:r>
          </a:p>
          <a:p>
            <a:pPr lvl="1"/>
            <a:r>
              <a:rPr lang="en-US" dirty="0" smtClean="0"/>
              <a:t>greenbacks &gt; deflation after Civil War</a:t>
            </a:r>
          </a:p>
          <a:p>
            <a:pPr lvl="1"/>
            <a:r>
              <a:rPr lang="en-US" dirty="0" smtClean="0"/>
              <a:t>new mines flooded market with silver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2052" name="Picture 4" descr="http://3.bp.blogspot.com/-sy6igpuu8nc/UET1Klfj1jI/AAAAAAAAAs8/NYsNeWaMwvo/s1600/1893+Panic+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88" y="1612197"/>
            <a:ext cx="3315612" cy="4712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veringdelta.com/wp-content/uploads/W.j.-Bryan-Cross-Of-Gold-Painting-e1325306097592.jpg"/>
          <p:cNvPicPr>
            <a:picLocks noChangeAspect="1" noChangeArrowheads="1"/>
          </p:cNvPicPr>
          <p:nvPr/>
        </p:nvPicPr>
        <p:blipFill>
          <a:blip r:embed="rId2" cstate="print">
            <a:lum bright="59000" contrast="-70000"/>
          </a:blip>
          <a:srcRect/>
          <a:stretch>
            <a:fillRect/>
          </a:stretch>
        </p:blipFill>
        <p:spPr bwMode="auto">
          <a:xfrm>
            <a:off x="1219200" y="685800"/>
            <a:ext cx="4399813" cy="56864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People’s Party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077200" cy="47244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Omaha Platform based on issues of farmer and industrial workers (“common man”)</a:t>
            </a:r>
          </a:p>
          <a:p>
            <a:pPr lvl="1"/>
            <a:r>
              <a:rPr lang="en-US" dirty="0" smtClean="0"/>
              <a:t>direct election of senators, graduated income tax, </a:t>
            </a:r>
            <a:br>
              <a:rPr lang="en-US" dirty="0" smtClean="0"/>
            </a:br>
            <a:r>
              <a:rPr lang="en-US" dirty="0" smtClean="0"/>
              <a:t>8-hr workday, bimetallism</a:t>
            </a:r>
          </a:p>
          <a:p>
            <a:pPr lvl="2"/>
            <a:r>
              <a:rPr lang="en-US" dirty="0" smtClean="0"/>
              <a:t>“</a:t>
            </a:r>
            <a:r>
              <a:rPr lang="en-US" dirty="0" err="1" smtClean="0"/>
              <a:t>Silverites</a:t>
            </a:r>
            <a:r>
              <a:rPr lang="en-US" dirty="0" smtClean="0"/>
              <a:t>” supported bimetallism, the government backing money with silver in addition to gold in order to increase the money supply and stimulate the economy</a:t>
            </a:r>
          </a:p>
          <a:p>
            <a:pPr lvl="2"/>
            <a:r>
              <a:rPr lang="en-US" dirty="0" smtClean="0"/>
              <a:t>“</a:t>
            </a:r>
            <a:r>
              <a:rPr lang="en-US" dirty="0" err="1" smtClean="0"/>
              <a:t>Goldbugs</a:t>
            </a:r>
            <a:r>
              <a:rPr lang="en-US" dirty="0" smtClean="0"/>
              <a:t>” wanted to keep the current gold standard, which was more stable and benefited bankers and businesses</a:t>
            </a:r>
          </a:p>
          <a:p>
            <a:pPr lvl="0"/>
            <a:r>
              <a:rPr lang="en-US" dirty="0" smtClean="0"/>
              <a:t>Fusion with the Democratic Party</a:t>
            </a:r>
          </a:p>
          <a:p>
            <a:pPr lvl="1"/>
            <a:r>
              <a:rPr lang="en-US" dirty="0" smtClean="0"/>
              <a:t>William Jennings Bryan’s “Cross of Gold” </a:t>
            </a:r>
            <a:br>
              <a:rPr lang="en-US" dirty="0" smtClean="0"/>
            </a:br>
            <a:r>
              <a:rPr lang="en-US" dirty="0" smtClean="0"/>
              <a:t>speech earned him the nomination of </a:t>
            </a:r>
            <a:br>
              <a:rPr lang="en-US" dirty="0" smtClean="0"/>
            </a:br>
            <a:r>
              <a:rPr lang="en-US" dirty="0" smtClean="0"/>
              <a:t>both parties</a:t>
            </a:r>
          </a:p>
          <a:p>
            <a:pPr lvl="1"/>
            <a:r>
              <a:rPr lang="en-US" dirty="0" smtClean="0"/>
              <a:t>Lost to Republican William McKinley</a:t>
            </a:r>
          </a:p>
          <a:p>
            <a:endParaRPr lang="en-US" dirty="0"/>
          </a:p>
        </p:txBody>
      </p:sp>
      <p:pic>
        <p:nvPicPr>
          <p:cNvPr id="4" name="Picture 2" descr="http://t3.gstatic.com/images?q=tbn:ANd9GcQbb7mJ3fiGUVQm2kQyYbQC6H_IXyD66O3saTn12w7Rvup3u2Oe39_bHuP5"/>
          <p:cNvPicPr>
            <a:picLocks noChangeAspect="1" noChangeArrowheads="1"/>
          </p:cNvPicPr>
          <p:nvPr/>
        </p:nvPicPr>
        <p:blipFill>
          <a:blip r:embed="rId3" cstate="print"/>
          <a:srcRect l="2693" t="6329" r="6633" b="4850"/>
          <a:stretch>
            <a:fillRect/>
          </a:stretch>
        </p:blipFill>
        <p:spPr bwMode="auto">
          <a:xfrm rot="323966">
            <a:off x="6314501" y="4606060"/>
            <a:ext cx="2423468" cy="1695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206</Words>
  <Application>Microsoft Office PowerPoint</Application>
  <PresentationFormat>On-screen Show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West: Settlers</vt:lpstr>
      <vt:lpstr>Cowboys</vt:lpstr>
      <vt:lpstr>Miners</vt:lpstr>
      <vt:lpstr>Farmers</vt:lpstr>
      <vt:lpstr>Minorities</vt:lpstr>
      <vt:lpstr>Slide 6</vt:lpstr>
      <vt:lpstr>Railroads</vt:lpstr>
      <vt:lpstr>Panic of 1893</vt:lpstr>
      <vt:lpstr>People’s Party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South</dc:title>
  <dc:creator>nmosley</dc:creator>
  <cp:lastModifiedBy>nmosley</cp:lastModifiedBy>
  <cp:revision>65</cp:revision>
  <dcterms:created xsi:type="dcterms:W3CDTF">2014-08-26T19:21:17Z</dcterms:created>
  <dcterms:modified xsi:type="dcterms:W3CDTF">2015-01-20T16:35:21Z</dcterms:modified>
</cp:coreProperties>
</file>