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76" r:id="rId5"/>
    <p:sldId id="268" r:id="rId6"/>
    <p:sldId id="277" r:id="rId7"/>
    <p:sldId id="269" r:id="rId8"/>
    <p:sldId id="278" r:id="rId9"/>
    <p:sldId id="270" r:id="rId10"/>
    <p:sldId id="271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>
        <p:scale>
          <a:sx n="60" d="100"/>
          <a:sy n="60" d="100"/>
        </p:scale>
        <p:origin x="-142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7EE4-D02F-4BB6-80F1-2ACE476B1C7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8682-A0BE-4A66-B434-F7C90D426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7EE4-D02F-4BB6-80F1-2ACE476B1C7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8682-A0BE-4A66-B434-F7C90D426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7EE4-D02F-4BB6-80F1-2ACE476B1C7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8682-A0BE-4A66-B434-F7C90D426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7EE4-D02F-4BB6-80F1-2ACE476B1C7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8682-A0BE-4A66-B434-F7C90D426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7EE4-D02F-4BB6-80F1-2ACE476B1C7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8682-A0BE-4A66-B434-F7C90D426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7EE4-D02F-4BB6-80F1-2ACE476B1C7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8682-A0BE-4A66-B434-F7C90D426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7EE4-D02F-4BB6-80F1-2ACE476B1C7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8682-A0BE-4A66-B434-F7C90D426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7EE4-D02F-4BB6-80F1-2ACE476B1C7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8682-A0BE-4A66-B434-F7C90D426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7EE4-D02F-4BB6-80F1-2ACE476B1C7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8682-A0BE-4A66-B434-F7C90D426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7EE4-D02F-4BB6-80F1-2ACE476B1C7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8682-A0BE-4A66-B434-F7C90D426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7EE4-D02F-4BB6-80F1-2ACE476B1C7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8682-A0BE-4A66-B434-F7C90D426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7EE4-D02F-4BB6-80F1-2ACE476B1C7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08682-A0BE-4A66-B434-F7C90D426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urweb.com/wp-content/uploads/2013/08/martin-luther-king-march-on-washington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18000" contrast="-26000"/>
          </a:blip>
          <a:srcRect l="3787" r="53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3581400"/>
            <a:ext cx="61722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 of Authority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45720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 B: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Domestic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nyc.org/i/620/372/c/80/photologue/photos/1971BettyMarch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3000"/>
          </a:blip>
          <a:srcRect r="2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Women Fight for 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National Organization of Women (NOW)</a:t>
            </a:r>
          </a:p>
          <a:p>
            <a:pPr lvl="1"/>
            <a:r>
              <a:rPr lang="en-US" dirty="0" smtClean="0"/>
              <a:t>Betty Friedan, </a:t>
            </a:r>
            <a:r>
              <a:rPr lang="en-US" i="1" dirty="0" smtClean="0"/>
              <a:t>Feminine Mystique</a:t>
            </a:r>
          </a:p>
          <a:p>
            <a:pPr lvl="1"/>
            <a:r>
              <a:rPr lang="en-US" dirty="0" smtClean="0"/>
              <a:t>Childcare, education, workplace discrimination</a:t>
            </a:r>
          </a:p>
          <a:p>
            <a:pPr lvl="1"/>
            <a:r>
              <a:rPr lang="en-US" i="1" dirty="0" smtClean="0"/>
              <a:t>Roe v. Wade</a:t>
            </a:r>
          </a:p>
          <a:p>
            <a:pPr lvl="2"/>
            <a:r>
              <a:rPr lang="en-US" dirty="0" smtClean="0"/>
              <a:t>Protects right to an abortion in </a:t>
            </a:r>
            <a:r>
              <a:rPr lang="en-US" smtClean="0"/>
              <a:t>the 1</a:t>
            </a:r>
            <a:r>
              <a:rPr lang="en-US" baseline="30000" smtClean="0"/>
              <a:t>st</a:t>
            </a:r>
            <a:r>
              <a:rPr lang="en-US" smtClean="0"/>
              <a:t> trimester</a:t>
            </a:r>
            <a:endParaRPr lang="en-US" dirty="0" smtClean="0"/>
          </a:p>
          <a:p>
            <a:pPr lvl="2"/>
            <a:r>
              <a:rPr lang="en-US" dirty="0" smtClean="0"/>
              <a:t>State can regulate more in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trimesters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Conservative reaction</a:t>
            </a:r>
          </a:p>
          <a:p>
            <a:pPr lvl="1"/>
            <a:r>
              <a:rPr lang="en-US" dirty="0" smtClean="0"/>
              <a:t>Phyllis </a:t>
            </a:r>
            <a:r>
              <a:rPr lang="en-US" dirty="0" err="1" smtClean="0"/>
              <a:t>Schlafly</a:t>
            </a:r>
            <a:r>
              <a:rPr lang="en-US" dirty="0" smtClean="0"/>
              <a:t>: anti-feminist movement</a:t>
            </a:r>
          </a:p>
          <a:p>
            <a:pPr lvl="1"/>
            <a:r>
              <a:rPr lang="en-US" dirty="0" smtClean="0"/>
              <a:t>Defeat of the Equal Rights Amendment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dailybail.com/storage/nixon-helicopter.jpg?__SQUARESPACE_CACHEVERSION=129122437879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174" r="13517"/>
          <a:stretch>
            <a:fillRect/>
          </a:stretch>
        </p:blipFill>
        <p:spPr bwMode="auto">
          <a:xfrm>
            <a:off x="0" y="0"/>
            <a:ext cx="9144000" cy="69463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Nixon Administration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Federalism</a:t>
            </a:r>
          </a:p>
          <a:p>
            <a:pPr lvl="1"/>
            <a:r>
              <a:rPr lang="en-US" dirty="0" smtClean="0"/>
              <a:t>Revenue sharing: more power to state/local </a:t>
            </a:r>
            <a:r>
              <a:rPr lang="en-US" dirty="0" err="1" smtClean="0"/>
              <a:t>gov’t</a:t>
            </a:r>
            <a:r>
              <a:rPr lang="en-US" dirty="0" smtClean="0"/>
              <a:t> to choose how to spend their federal money</a:t>
            </a:r>
          </a:p>
          <a:p>
            <a:pPr lvl="1"/>
            <a:r>
              <a:rPr lang="en-US" dirty="0" smtClean="0"/>
              <a:t>In some cases, he worked with Democrats in Congress</a:t>
            </a:r>
          </a:p>
          <a:p>
            <a:pPr lvl="2"/>
            <a:r>
              <a:rPr lang="en-US" dirty="0" smtClean="0"/>
              <a:t>Increased Social Security, Medicare/Medicaid, and food stamps</a:t>
            </a:r>
          </a:p>
          <a:p>
            <a:pPr lvl="1"/>
            <a:r>
              <a:rPr lang="en-US" dirty="0" smtClean="0"/>
              <a:t>Worked against Democrats on other Great Society programs</a:t>
            </a:r>
          </a:p>
          <a:p>
            <a:pPr lvl="2"/>
            <a:r>
              <a:rPr lang="en-US" dirty="0" smtClean="0"/>
              <a:t>Tried to impound funds for other programs (ex. housing, education)</a:t>
            </a:r>
          </a:p>
          <a:p>
            <a:pPr lvl="2"/>
            <a:r>
              <a:rPr lang="en-US" dirty="0" smtClean="0"/>
              <a:t>Abolished the Office of Economic Opportunity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Southern Strategy</a:t>
            </a:r>
          </a:p>
          <a:p>
            <a:pPr lvl="1"/>
            <a:r>
              <a:rPr lang="en-US" dirty="0" smtClean="0"/>
              <a:t>Slowed school segregation</a:t>
            </a:r>
          </a:p>
          <a:p>
            <a:pPr lvl="2"/>
            <a:r>
              <a:rPr lang="en-US" dirty="0" smtClean="0"/>
              <a:t>Sued by NAACP as violation of </a:t>
            </a:r>
            <a:r>
              <a:rPr lang="en-US" i="1" dirty="0" smtClean="0"/>
              <a:t>Brown II </a:t>
            </a:r>
            <a:r>
              <a:rPr lang="en-US" dirty="0" smtClean="0"/>
              <a:t>and lost</a:t>
            </a:r>
          </a:p>
          <a:p>
            <a:pPr lvl="2"/>
            <a:r>
              <a:rPr lang="en-US" dirty="0" smtClean="0"/>
              <a:t>Supreme Court ruled in favor of busing in </a:t>
            </a:r>
            <a:r>
              <a:rPr lang="en-US" i="1" dirty="0" smtClean="0"/>
              <a:t>Swann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Tried to stop Congress from extending Voting Rights Act giving federal </a:t>
            </a:r>
            <a:r>
              <a:rPr lang="en-US" dirty="0" err="1" smtClean="0"/>
              <a:t>gov’t</a:t>
            </a:r>
            <a:r>
              <a:rPr lang="en-US" dirty="0" smtClean="0"/>
              <a:t> power to help register voters in the South</a:t>
            </a:r>
          </a:p>
          <a:p>
            <a:pPr lvl="1"/>
            <a:endParaRPr lang="en-US" dirty="0" smtClean="0"/>
          </a:p>
        </p:txBody>
      </p:sp>
      <p:pic>
        <p:nvPicPr>
          <p:cNvPr id="5122" name="Picture 2" descr="http://www.presidency.ucsb.edu/images/elections/maps/196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30000" contrast="20000"/>
          </a:blip>
          <a:srcRect/>
          <a:stretch>
            <a:fillRect/>
          </a:stretch>
        </p:blipFill>
        <p:spPr bwMode="auto">
          <a:xfrm>
            <a:off x="6705600" y="4114800"/>
            <a:ext cx="1905000" cy="122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anfranciscosentinel.com/wp-content/uploads/2009/10/nixon-enemies-list-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4000"/>
          </a:blip>
          <a:srcRect r="67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Watergate: Nixon’s Downfall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Imperial presidency</a:t>
            </a:r>
          </a:p>
          <a:p>
            <a:pPr lvl="1"/>
            <a:r>
              <a:rPr lang="en-US" dirty="0" smtClean="0"/>
              <a:t>More power to executive, distance from Congress</a:t>
            </a:r>
          </a:p>
          <a:p>
            <a:pPr lvl="1"/>
            <a:r>
              <a:rPr lang="en-US" dirty="0" smtClean="0"/>
              <a:t>Secrecy within a small group of advisors</a:t>
            </a:r>
          </a:p>
          <a:p>
            <a:r>
              <a:rPr lang="en-US" dirty="0" smtClean="0"/>
              <a:t>Law and Order Politics</a:t>
            </a:r>
          </a:p>
          <a:p>
            <a:pPr lvl="1"/>
            <a:r>
              <a:rPr lang="en-US" dirty="0" smtClean="0"/>
              <a:t>Had little tolerance for anti-war movement</a:t>
            </a:r>
          </a:p>
          <a:p>
            <a:pPr lvl="1"/>
            <a:r>
              <a:rPr lang="en-US" dirty="0" smtClean="0"/>
              <a:t>Used FBI/CIA/IRS against people on his “enemies list”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Election of 1972</a:t>
            </a:r>
          </a:p>
          <a:p>
            <a:pPr lvl="1"/>
            <a:r>
              <a:rPr lang="en-US" dirty="0" smtClean="0"/>
              <a:t>CRP broke into DNC headquarters at Watergate complex to steal campaign secrets, bug offices</a:t>
            </a:r>
          </a:p>
          <a:p>
            <a:pPr lvl="2"/>
            <a:r>
              <a:rPr lang="en-US" dirty="0" smtClean="0"/>
              <a:t>Tried to stop FBI investigation, bought silence of the burglars</a:t>
            </a:r>
          </a:p>
          <a:p>
            <a:pPr lvl="1"/>
            <a:r>
              <a:rPr lang="en-US" dirty="0" smtClean="0"/>
              <a:t>Won in a landslide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newyorker.com/online/blogs/photobooth/Watergate-0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680" r="42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Watergate: Nixon’s Downfall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Senate investigation</a:t>
            </a:r>
          </a:p>
          <a:p>
            <a:pPr lvl="1"/>
            <a:r>
              <a:rPr lang="en-US" dirty="0" smtClean="0"/>
              <a:t>Testimony implicates Nixon in the cover-up</a:t>
            </a:r>
          </a:p>
          <a:p>
            <a:pPr lvl="1"/>
            <a:r>
              <a:rPr lang="en-US" dirty="0" smtClean="0"/>
              <a:t>Refuses to hand over taped conversations</a:t>
            </a:r>
          </a:p>
          <a:p>
            <a:pPr lvl="2"/>
            <a:r>
              <a:rPr lang="en-US" dirty="0" smtClean="0"/>
              <a:t>Saturday Night Massacre</a:t>
            </a:r>
          </a:p>
          <a:p>
            <a:pPr lvl="1"/>
            <a:r>
              <a:rPr lang="en-US" dirty="0" smtClean="0"/>
              <a:t>Spiro Agnew resigns over a bribery scandal</a:t>
            </a:r>
          </a:p>
          <a:p>
            <a:pPr lvl="2"/>
            <a:r>
              <a:rPr lang="en-US" dirty="0" smtClean="0"/>
              <a:t>Nixon uses 25</a:t>
            </a:r>
            <a:r>
              <a:rPr lang="en-US" baseline="30000" dirty="0" smtClean="0"/>
              <a:t>th</a:t>
            </a:r>
            <a:r>
              <a:rPr lang="en-US" dirty="0" smtClean="0"/>
              <a:t> Amend to appoint Gerald Ford VP</a:t>
            </a:r>
          </a:p>
          <a:p>
            <a:r>
              <a:rPr lang="en-US" i="1" dirty="0" smtClean="0"/>
              <a:t>U.S. v. Nixon</a:t>
            </a:r>
          </a:p>
          <a:p>
            <a:pPr lvl="1"/>
            <a:r>
              <a:rPr lang="en-US" dirty="0" smtClean="0"/>
              <a:t>Nixon claims executive privilege, but Supreme Court rules that it is a matter of criminal activity not national security</a:t>
            </a:r>
          </a:p>
          <a:p>
            <a:pPr lvl="1"/>
            <a:r>
              <a:rPr lang="en-US" dirty="0" smtClean="0"/>
              <a:t>The House begins impeachment proceedings</a:t>
            </a:r>
          </a:p>
          <a:p>
            <a:pPr lvl="1"/>
            <a:r>
              <a:rPr lang="en-US" dirty="0" smtClean="0"/>
              <a:t>Tapes are released, but with segments missing</a:t>
            </a:r>
          </a:p>
          <a:p>
            <a:pPr lvl="2"/>
            <a:r>
              <a:rPr lang="en-US" dirty="0" smtClean="0"/>
              <a:t>Nixon resigns, Ford becomes President</a:t>
            </a:r>
          </a:p>
          <a:p>
            <a:pPr lvl="1"/>
            <a:endParaRPr lang="en-US" dirty="0" smtClean="0"/>
          </a:p>
        </p:txBody>
      </p:sp>
      <p:pic>
        <p:nvPicPr>
          <p:cNvPr id="19462" name="Picture 6" descr="http://www.authentichistory.com/1961-1974/6-nixon/3-watergate/timeline/19730730_Newsweek-The_Nixon_Tapes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162800" y="1828800"/>
            <a:ext cx="1371600" cy="1815999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2.wikia.nocookie.net/__cb20080515155351/nation/images/1/1c/Prince_Theodor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68" r="154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Ford Years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Pardon: angered the public, but freed him up to handle other issues</a:t>
            </a:r>
          </a:p>
          <a:p>
            <a:endParaRPr lang="en-US" dirty="0"/>
          </a:p>
          <a:p>
            <a:r>
              <a:rPr lang="en-US" dirty="0" smtClean="0"/>
              <a:t>Economic problems</a:t>
            </a:r>
          </a:p>
          <a:p>
            <a:pPr lvl="1"/>
            <a:r>
              <a:rPr lang="en-US" dirty="0" smtClean="0"/>
              <a:t>WIN: “Whip Inflation Now” failed due to lack on incentives to conserve energy</a:t>
            </a:r>
          </a:p>
          <a:p>
            <a:pPr lvl="1"/>
            <a:r>
              <a:rPr lang="en-US" dirty="0" smtClean="0"/>
              <a:t>Tight money policy: cut </a:t>
            </a:r>
            <a:r>
              <a:rPr lang="en-US" dirty="0" err="1" smtClean="0"/>
              <a:t>gov’t</a:t>
            </a:r>
            <a:r>
              <a:rPr lang="en-US" dirty="0" smtClean="0"/>
              <a:t> spending, Fed raised interest rates &gt; Worst recession since 1933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eofhbcus.files.wordpress.com/2011/09/greensboro-sit-in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6000" contrast="-13000"/>
          </a:blip>
          <a:srcRect r="933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Taking on Segregation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Migrations during Reconstruction and World Wars caused more division between North and South</a:t>
            </a:r>
          </a:p>
          <a:p>
            <a:endParaRPr lang="en-US" dirty="0" smtClean="0"/>
          </a:p>
          <a:p>
            <a:r>
              <a:rPr lang="en-US" dirty="0" smtClean="0"/>
              <a:t>NAACP (review…)</a:t>
            </a:r>
          </a:p>
          <a:p>
            <a:pPr lvl="1"/>
            <a:r>
              <a:rPr lang="en-US" dirty="0" smtClean="0"/>
              <a:t>Tried to get federal anti-lynching laws enacted</a:t>
            </a:r>
          </a:p>
          <a:p>
            <a:pPr lvl="1"/>
            <a:r>
              <a:rPr lang="en-US" i="1" dirty="0" smtClean="0"/>
              <a:t>Brown</a:t>
            </a:r>
            <a:r>
              <a:rPr lang="en-US" dirty="0" smtClean="0"/>
              <a:t>: </a:t>
            </a:r>
            <a:r>
              <a:rPr lang="en-US" dirty="0" err="1" smtClean="0"/>
              <a:t>Thurgood</a:t>
            </a:r>
            <a:r>
              <a:rPr lang="en-US" dirty="0" smtClean="0"/>
              <a:t> Marshall, Little Rock Nine</a:t>
            </a:r>
          </a:p>
          <a:p>
            <a:pPr lvl="1"/>
            <a:r>
              <a:rPr lang="en-US" dirty="0" smtClean="0"/>
              <a:t>Montgomery Bus Boycott: Rosa Parks, MLK</a:t>
            </a:r>
          </a:p>
          <a:p>
            <a:r>
              <a:rPr lang="en-US" dirty="0" smtClean="0"/>
              <a:t>MLK and the SCLC</a:t>
            </a:r>
          </a:p>
          <a:p>
            <a:pPr lvl="1"/>
            <a:r>
              <a:rPr lang="en-US" dirty="0" smtClean="0"/>
              <a:t>Southern Christian Leadership Conference</a:t>
            </a:r>
          </a:p>
          <a:p>
            <a:pPr lvl="1"/>
            <a:r>
              <a:rPr lang="en-US" dirty="0" smtClean="0"/>
              <a:t>Soul Force: Henry David Thoreau (civil disobedience), A. Philip Randolph (collective bargaining), and Gandhi (nonviolence)</a:t>
            </a:r>
          </a:p>
          <a:p>
            <a:r>
              <a:rPr lang="en-US" dirty="0" smtClean="0"/>
              <a:t>SNCC and CORE</a:t>
            </a:r>
          </a:p>
          <a:p>
            <a:pPr lvl="1"/>
            <a:r>
              <a:rPr lang="en-US" dirty="0" smtClean="0"/>
              <a:t>Students began with sit-ins to desegregate lunch counters</a:t>
            </a:r>
          </a:p>
          <a:p>
            <a:pPr lvl="1"/>
            <a:r>
              <a:rPr lang="en-US" dirty="0" smtClean="0"/>
              <a:t>A&amp;T students at Greensboro Woolworths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en/7/74/Birmingham_campaign_dog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6000" contrast="-17000"/>
          </a:blip>
          <a:srcRect r="60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Triumphs of a Crusade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Freedom Riders</a:t>
            </a:r>
          </a:p>
          <a:p>
            <a:pPr lvl="1"/>
            <a:r>
              <a:rPr lang="en-US" dirty="0" smtClean="0"/>
              <a:t>CORE/SNCC students rode buses into South</a:t>
            </a:r>
          </a:p>
          <a:p>
            <a:pPr lvl="1"/>
            <a:r>
              <a:rPr lang="en-US" dirty="0" smtClean="0"/>
              <a:t>Provoked violence, JFK/RFK sent federal marshals</a:t>
            </a:r>
          </a:p>
          <a:p>
            <a:pPr lvl="1"/>
            <a:r>
              <a:rPr lang="en-US" dirty="0" smtClean="0"/>
              <a:t>ICC banned segregation on all interstate facilities</a:t>
            </a:r>
          </a:p>
          <a:p>
            <a:r>
              <a:rPr lang="en-US" dirty="0" smtClean="0"/>
              <a:t>Birmingham</a:t>
            </a:r>
          </a:p>
          <a:p>
            <a:pPr lvl="1"/>
            <a:r>
              <a:rPr lang="en-US" dirty="0" smtClean="0"/>
              <a:t>MLK arrested (Letters from Birmingham Jail)</a:t>
            </a:r>
          </a:p>
          <a:p>
            <a:pPr lvl="1"/>
            <a:r>
              <a:rPr lang="en-US" dirty="0" smtClean="0"/>
              <a:t>Children’s crusade: arrested, fire hoses, attack dogs</a:t>
            </a:r>
          </a:p>
          <a:p>
            <a:pPr lvl="1"/>
            <a:r>
              <a:rPr lang="en-US" dirty="0" smtClean="0"/>
              <a:t>TV coverage outrages public, JFK sends Civil Rights bill to Congress</a:t>
            </a:r>
          </a:p>
          <a:p>
            <a:r>
              <a:rPr lang="en-US" dirty="0" smtClean="0"/>
              <a:t>March on Washington</a:t>
            </a:r>
          </a:p>
          <a:p>
            <a:pPr lvl="1"/>
            <a:r>
              <a:rPr lang="en-US" dirty="0" smtClean="0"/>
              <a:t>Led by A. Philip Randolph and Bayard Ruskin</a:t>
            </a:r>
          </a:p>
          <a:p>
            <a:pPr lvl="1"/>
            <a:r>
              <a:rPr lang="en-US" dirty="0" smtClean="0"/>
              <a:t>MLK’s “I Have Dream Speech”</a:t>
            </a:r>
          </a:p>
          <a:p>
            <a:pPr lvl="1"/>
            <a:r>
              <a:rPr lang="en-US" dirty="0" smtClean="0"/>
              <a:t>Resulted in the Civil Rights Act of 1964 – equal access in public accommodations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pixdaus.com/files/items/pics/1/57/259157_6e8d29109d043798a2fb0cf1d4eb550a_larg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9000"/>
          </a:blip>
          <a:srcRect r="6132"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Triumphs of a Crusade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Voting Rights</a:t>
            </a:r>
          </a:p>
          <a:p>
            <a:pPr lvl="1"/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Amendment ratified – banned poll taxes</a:t>
            </a:r>
          </a:p>
          <a:p>
            <a:pPr lvl="1"/>
            <a:r>
              <a:rPr lang="en-US" dirty="0" smtClean="0"/>
              <a:t>Freedom Summer</a:t>
            </a:r>
          </a:p>
          <a:p>
            <a:pPr lvl="2"/>
            <a:r>
              <a:rPr lang="en-US" dirty="0" smtClean="0"/>
              <a:t>CORE/SNCC movement to register voters in the South</a:t>
            </a:r>
          </a:p>
          <a:p>
            <a:pPr lvl="2"/>
            <a:r>
              <a:rPr lang="en-US" dirty="0" smtClean="0"/>
              <a:t>Resulted in KKK violence and murders</a:t>
            </a:r>
          </a:p>
          <a:p>
            <a:pPr lvl="1"/>
            <a:r>
              <a:rPr lang="en-US" dirty="0" smtClean="0"/>
              <a:t>Selma Campaign</a:t>
            </a:r>
          </a:p>
          <a:p>
            <a:pPr lvl="2"/>
            <a:r>
              <a:rPr lang="en-US" dirty="0" smtClean="0"/>
              <a:t>MLK organized a 50-mile march from Selma to Montgomery to protest at the Alabama capital</a:t>
            </a:r>
          </a:p>
          <a:p>
            <a:pPr lvl="2"/>
            <a:r>
              <a:rPr lang="en-US" dirty="0" smtClean="0"/>
              <a:t>Federal marshals had to be sent to protect them</a:t>
            </a:r>
          </a:p>
          <a:p>
            <a:pPr lvl="1"/>
            <a:r>
              <a:rPr lang="en-US" dirty="0" smtClean="0"/>
              <a:t>Voting Rights Act of 1965 </a:t>
            </a:r>
          </a:p>
          <a:p>
            <a:pPr lvl="2"/>
            <a:r>
              <a:rPr lang="en-US" dirty="0" smtClean="0"/>
              <a:t>LBJ presented to Congress</a:t>
            </a:r>
          </a:p>
          <a:p>
            <a:pPr lvl="2"/>
            <a:r>
              <a:rPr lang="en-US" dirty="0" smtClean="0"/>
              <a:t>Eliminated literacy tests and gave federal officials power to register voters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ewsreel.us/panthers/panthers_21dem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8000"/>
          </a:blip>
          <a:srcRect l="14180" t="4255" r="118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Challenges and Changes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Violence in cities increased due to </a:t>
            </a:r>
            <a:r>
              <a:rPr lang="en-US" i="1" dirty="0" smtClean="0"/>
              <a:t>de facto </a:t>
            </a:r>
            <a:r>
              <a:rPr lang="en-US" dirty="0" smtClean="0"/>
              <a:t>segregation, white flight, poverty, and job competition</a:t>
            </a:r>
          </a:p>
          <a:p>
            <a:endParaRPr lang="en-US" dirty="0" smtClean="0"/>
          </a:p>
          <a:p>
            <a:r>
              <a:rPr lang="en-US" dirty="0" smtClean="0"/>
              <a:t>Nonviolent v. Militant</a:t>
            </a:r>
          </a:p>
          <a:p>
            <a:pPr lvl="1"/>
            <a:r>
              <a:rPr lang="en-US" dirty="0" smtClean="0"/>
              <a:t>Malcolm X: armed self-defense &gt; Ballots or Bullets</a:t>
            </a:r>
          </a:p>
          <a:p>
            <a:pPr lvl="1"/>
            <a:r>
              <a:rPr lang="en-US" dirty="0" err="1" smtClean="0"/>
              <a:t>Stokley</a:t>
            </a:r>
            <a:r>
              <a:rPr lang="en-US" dirty="0" smtClean="0"/>
              <a:t> Carmichael: SNCC/CORE – “Black Power”</a:t>
            </a:r>
          </a:p>
          <a:p>
            <a:pPr lvl="1"/>
            <a:r>
              <a:rPr lang="en-US" dirty="0" smtClean="0"/>
              <a:t>Black Panthers: revolutionary socialism</a:t>
            </a:r>
          </a:p>
          <a:p>
            <a:r>
              <a:rPr lang="en-US" dirty="0" smtClean="0"/>
              <a:t>Assassination</a:t>
            </a:r>
          </a:p>
          <a:p>
            <a:pPr lvl="1"/>
            <a:r>
              <a:rPr lang="en-US" dirty="0" smtClean="0"/>
              <a:t>MLK killed by James Earl Ray</a:t>
            </a:r>
          </a:p>
          <a:p>
            <a:pPr lvl="1"/>
            <a:r>
              <a:rPr lang="en-US" dirty="0" smtClean="0"/>
              <a:t>Riots broke out in over 100 cities</a:t>
            </a:r>
          </a:p>
          <a:p>
            <a:pPr lvl="1"/>
            <a:r>
              <a:rPr lang="en-US" dirty="0" smtClean="0"/>
              <a:t>LBJ appointed </a:t>
            </a:r>
            <a:r>
              <a:rPr lang="en-US" dirty="0" err="1" smtClean="0"/>
              <a:t>Kerner</a:t>
            </a:r>
            <a:r>
              <a:rPr lang="en-US" dirty="0" smtClean="0"/>
              <a:t> Commission: racism &gt; poverty</a:t>
            </a:r>
          </a:p>
          <a:p>
            <a:r>
              <a:rPr lang="en-US" dirty="0" smtClean="0"/>
              <a:t>Civil Rights Act of 1968</a:t>
            </a:r>
          </a:p>
          <a:p>
            <a:pPr lvl="1"/>
            <a:r>
              <a:rPr lang="en-US" dirty="0" smtClean="0"/>
              <a:t>Ended housing discrimination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allisto.ggsrv.com/imgsrv/FastFetch/UBER2/adec_0001_0008_0_img111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4000" contrast="-14000"/>
          </a:blip>
          <a:srcRect l="4559" r="4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Challenges and Changes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Successes</a:t>
            </a:r>
          </a:p>
          <a:p>
            <a:pPr lvl="1"/>
            <a:r>
              <a:rPr lang="en-US" dirty="0" smtClean="0"/>
              <a:t>Ended </a:t>
            </a:r>
            <a:r>
              <a:rPr lang="en-US" i="1" dirty="0" smtClean="0"/>
              <a:t>de jure </a:t>
            </a:r>
            <a:r>
              <a:rPr lang="en-US" dirty="0" smtClean="0"/>
              <a:t>segregation in public accommodations, education, housing</a:t>
            </a:r>
          </a:p>
          <a:p>
            <a:pPr lvl="1"/>
            <a:r>
              <a:rPr lang="en-US" dirty="0" smtClean="0"/>
              <a:t>Voting rights led to election of African Americans: </a:t>
            </a:r>
            <a:br>
              <a:rPr lang="en-US" dirty="0" smtClean="0"/>
            </a:br>
            <a:r>
              <a:rPr lang="en-US" dirty="0" smtClean="0"/>
              <a:t>more power and better representation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Poverty in the inner cities</a:t>
            </a:r>
          </a:p>
          <a:p>
            <a:pPr lvl="1"/>
            <a:r>
              <a:rPr lang="en-US" i="1" dirty="0" smtClean="0"/>
              <a:t>De facto </a:t>
            </a:r>
            <a:r>
              <a:rPr lang="en-US" dirty="0" smtClean="0"/>
              <a:t>housing segregation and white flight reversed progress toward school integration </a:t>
            </a:r>
          </a:p>
          <a:p>
            <a:pPr lvl="2"/>
            <a:r>
              <a:rPr lang="en-US" i="1" dirty="0" smtClean="0"/>
              <a:t>Swann v. Charlotte Mecklenburg</a:t>
            </a:r>
            <a:r>
              <a:rPr lang="en-US" dirty="0" smtClean="0"/>
              <a:t> - busing</a:t>
            </a:r>
          </a:p>
          <a:p>
            <a:pPr lvl="1"/>
            <a:r>
              <a:rPr lang="en-US" dirty="0" smtClean="0"/>
              <a:t>Affirmative action in education and the workplace: </a:t>
            </a:r>
            <a:br>
              <a:rPr lang="en-US" dirty="0" smtClean="0"/>
            </a:br>
            <a:r>
              <a:rPr lang="en-US" dirty="0" smtClean="0"/>
              <a:t>Effective? Reverse discrimination?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logs.courier-journal.com/politics/files/2014/01/tomfletcher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8000" contrast="-17000"/>
          </a:blip>
          <a:srcRect t="7381" r="16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LBJ’s Great Society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War on Poverty</a:t>
            </a:r>
          </a:p>
          <a:p>
            <a:pPr lvl="1"/>
            <a:r>
              <a:rPr lang="en-US" dirty="0" smtClean="0"/>
              <a:t>In Congress, strong supporter of New Deal programs</a:t>
            </a:r>
          </a:p>
          <a:p>
            <a:pPr lvl="1"/>
            <a:r>
              <a:rPr lang="en-US" dirty="0" smtClean="0"/>
              <a:t>Economic Opportunity Act (1964): Job Corps, VISTA, Head Start, Community Action Program</a:t>
            </a:r>
          </a:p>
          <a:p>
            <a:pPr lvl="1"/>
            <a:r>
              <a:rPr lang="en-US" dirty="0" smtClean="0"/>
              <a:t>Medicare and Medicaid</a:t>
            </a:r>
          </a:p>
          <a:p>
            <a:r>
              <a:rPr lang="en-US" dirty="0" smtClean="0"/>
              <a:t>Civil Rights</a:t>
            </a:r>
          </a:p>
          <a:p>
            <a:pPr lvl="1"/>
            <a:r>
              <a:rPr lang="en-US" dirty="0" smtClean="0"/>
              <a:t>As Senate majority leader: Civil Rights Act of 1957</a:t>
            </a:r>
          </a:p>
          <a:p>
            <a:pPr lvl="1"/>
            <a:r>
              <a:rPr lang="en-US" dirty="0" smtClean="0"/>
              <a:t>As President: Civil Rights Act of 1964, </a:t>
            </a:r>
            <a:br>
              <a:rPr lang="en-US" dirty="0" smtClean="0"/>
            </a:b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Amendment, Voting Rights Act of 1965</a:t>
            </a:r>
          </a:p>
          <a:p>
            <a:r>
              <a:rPr lang="en-US" dirty="0" smtClean="0"/>
              <a:t>Other Areas of Reform</a:t>
            </a:r>
          </a:p>
          <a:p>
            <a:pPr lvl="1"/>
            <a:r>
              <a:rPr lang="en-US" dirty="0" smtClean="0"/>
              <a:t>Immigration: ended quota system</a:t>
            </a:r>
          </a:p>
          <a:p>
            <a:pPr lvl="1"/>
            <a:r>
              <a:rPr lang="en-US" dirty="0" smtClean="0"/>
              <a:t>Cities: Federal and low-income housing, HUD</a:t>
            </a:r>
          </a:p>
          <a:p>
            <a:pPr lvl="1"/>
            <a:r>
              <a:rPr lang="en-US" dirty="0" smtClean="0"/>
              <a:t>Education: Scholarships, PBS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1.bp.blogspot.com/-ttqinL1IODI/TxmBnVbEiLI/AAAAAAAAE0g/iTlmQKzURT4/s1600/cbag_0000_0003_0_img024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29000"/>
          </a:blip>
          <a:srcRect t="6452" r="4120"/>
          <a:stretch>
            <a:fillRect/>
          </a:stretch>
        </p:blipFill>
        <p:spPr bwMode="auto">
          <a:xfrm>
            <a:off x="76200" y="152400"/>
            <a:ext cx="8915400" cy="662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LBJ’s Great Society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Warren Court</a:t>
            </a:r>
          </a:p>
          <a:p>
            <a:pPr lvl="1"/>
            <a:r>
              <a:rPr lang="en-US" i="1" dirty="0" smtClean="0"/>
              <a:t>Brown</a:t>
            </a:r>
            <a:r>
              <a:rPr lang="en-US" dirty="0" smtClean="0"/>
              <a:t>: “separate inherently unequal”</a:t>
            </a:r>
            <a:endParaRPr lang="en-US" i="1" dirty="0" smtClean="0"/>
          </a:p>
          <a:p>
            <a:pPr lvl="1"/>
            <a:r>
              <a:rPr lang="en-US" i="1" dirty="0" smtClean="0"/>
              <a:t>Baker </a:t>
            </a:r>
            <a:r>
              <a:rPr lang="en-US" dirty="0" smtClean="0"/>
              <a:t>and </a:t>
            </a:r>
            <a:r>
              <a:rPr lang="en-US" i="1" dirty="0" smtClean="0"/>
              <a:t>Reynolds</a:t>
            </a:r>
            <a:r>
              <a:rPr lang="en-US" dirty="0" smtClean="0"/>
              <a:t>: “one person, one vote” through reapportionment</a:t>
            </a:r>
          </a:p>
          <a:p>
            <a:pPr lvl="1"/>
            <a:r>
              <a:rPr lang="en-US" i="1" dirty="0" err="1" smtClean="0"/>
              <a:t>Mapp</a:t>
            </a:r>
            <a:r>
              <a:rPr lang="en-US" i="1" dirty="0" smtClean="0"/>
              <a:t> </a:t>
            </a:r>
            <a:r>
              <a:rPr lang="en-US" dirty="0" smtClean="0"/>
              <a:t>: 4</a:t>
            </a:r>
            <a:r>
              <a:rPr lang="en-US" baseline="30000" dirty="0" smtClean="0"/>
              <a:t>th</a:t>
            </a:r>
            <a:r>
              <a:rPr lang="en-US" dirty="0" smtClean="0"/>
              <a:t> amend, exclusionary rule</a:t>
            </a:r>
          </a:p>
          <a:p>
            <a:pPr lvl="1"/>
            <a:r>
              <a:rPr lang="en-US" i="1" dirty="0" smtClean="0"/>
              <a:t>Gideon </a:t>
            </a:r>
            <a:r>
              <a:rPr lang="en-US" dirty="0" smtClean="0"/>
              <a:t>and </a:t>
            </a:r>
            <a:r>
              <a:rPr lang="en-US" i="1" dirty="0" smtClean="0"/>
              <a:t>Escobedo: </a:t>
            </a:r>
            <a:r>
              <a:rPr lang="en-US" dirty="0" smtClean="0"/>
              <a:t>legal counsel</a:t>
            </a:r>
          </a:p>
          <a:p>
            <a:pPr lvl="1"/>
            <a:r>
              <a:rPr lang="en-US" i="1" dirty="0" smtClean="0"/>
              <a:t>Miranda</a:t>
            </a:r>
            <a:r>
              <a:rPr lang="en-US" dirty="0" smtClean="0"/>
              <a:t>: rights read before questioning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Vietnam took resources and attention away</a:t>
            </a:r>
          </a:p>
          <a:p>
            <a:pPr lvl="1"/>
            <a:r>
              <a:rPr lang="en-US" dirty="0" smtClean="0"/>
              <a:t>Conservative backlash over role of federal </a:t>
            </a:r>
            <a:r>
              <a:rPr lang="en-US" dirty="0" err="1" smtClean="0"/>
              <a:t>gov’t</a:t>
            </a:r>
            <a:r>
              <a:rPr lang="en-US" dirty="0" smtClean="0"/>
              <a:t> and deficit spending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lh5.ggpht.com/_NNjxeW9ewEc/TN_NZG9ZdwI/AAAAAAAAR7s/s3lpXnJJ5zo/tmp5B5_thumb_thumb.jpg?imgmax=80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5141" t="230" r="5304" b="10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Latinos and Native Americans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Latino groups</a:t>
            </a:r>
          </a:p>
          <a:p>
            <a:pPr lvl="1"/>
            <a:r>
              <a:rPr lang="en-US" dirty="0" smtClean="0"/>
              <a:t>Cesar Chavez: farm workers union, boycott</a:t>
            </a:r>
          </a:p>
          <a:p>
            <a:pPr lvl="1"/>
            <a:r>
              <a:rPr lang="en-US" dirty="0" smtClean="0"/>
              <a:t>Bilingual Education Act</a:t>
            </a:r>
          </a:p>
          <a:p>
            <a:r>
              <a:rPr lang="en-US" dirty="0" smtClean="0"/>
              <a:t>Native Americans</a:t>
            </a:r>
          </a:p>
          <a:p>
            <a:pPr lvl="1"/>
            <a:r>
              <a:rPr lang="en-US" dirty="0" smtClean="0"/>
              <a:t>AIM: often militant activist group</a:t>
            </a:r>
          </a:p>
          <a:p>
            <a:pPr lvl="2"/>
            <a:r>
              <a:rPr lang="en-US" dirty="0" smtClean="0"/>
              <a:t>Trail of Broken Treaties march, occupied the Bureau </a:t>
            </a:r>
            <a:br>
              <a:rPr lang="en-US" dirty="0" smtClean="0"/>
            </a:br>
            <a:r>
              <a:rPr lang="en-US" dirty="0" smtClean="0"/>
              <a:t>of Indian Affairs in D.C.</a:t>
            </a:r>
          </a:p>
          <a:p>
            <a:pPr lvl="2"/>
            <a:r>
              <a:rPr lang="en-US" dirty="0" smtClean="0"/>
              <a:t>Seized town of Wounded Knee, took hostages</a:t>
            </a:r>
          </a:p>
          <a:p>
            <a:pPr lvl="1"/>
            <a:r>
              <a:rPr lang="en-US" dirty="0" smtClean="0"/>
              <a:t>Legal remedies</a:t>
            </a:r>
          </a:p>
          <a:p>
            <a:pPr lvl="2"/>
            <a:r>
              <a:rPr lang="en-US" dirty="0" smtClean="0"/>
              <a:t>Indian Self-Determination and Education Assistance Act</a:t>
            </a:r>
          </a:p>
          <a:p>
            <a:pPr lvl="2"/>
            <a:r>
              <a:rPr lang="en-US" dirty="0" smtClean="0"/>
              <a:t>Court settlements, recognition of tribal lands, financial compensation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891</Words>
  <Application>Microsoft Office PowerPoint</Application>
  <PresentationFormat>On-screen Show (4:3)</PresentationFormat>
  <Paragraphs>150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Crisis of Authority</vt:lpstr>
      <vt:lpstr>Taking on Segregation</vt:lpstr>
      <vt:lpstr>Triumphs of a Crusade</vt:lpstr>
      <vt:lpstr>Triumphs of a Crusade</vt:lpstr>
      <vt:lpstr>Challenges and Changes </vt:lpstr>
      <vt:lpstr>Challenges and Changes </vt:lpstr>
      <vt:lpstr>LBJ’s Great Society</vt:lpstr>
      <vt:lpstr>LBJ’s Great Society</vt:lpstr>
      <vt:lpstr>Latinos and Native Americans </vt:lpstr>
      <vt:lpstr>Women Fight for Equality</vt:lpstr>
      <vt:lpstr>The Nixon Administration</vt:lpstr>
      <vt:lpstr>Watergate: Nixon’s Downfall</vt:lpstr>
      <vt:lpstr>Watergate: Nixon’s Downfall</vt:lpstr>
      <vt:lpstr>The Ford Years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of Authority</dc:title>
  <dc:creator>nmosley</dc:creator>
  <cp:lastModifiedBy>nmosley</cp:lastModifiedBy>
  <cp:revision>31</cp:revision>
  <dcterms:created xsi:type="dcterms:W3CDTF">2014-05-08T18:47:15Z</dcterms:created>
  <dcterms:modified xsi:type="dcterms:W3CDTF">2015-05-01T11:46:44Z</dcterms:modified>
</cp:coreProperties>
</file>