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327" r:id="rId2"/>
    <p:sldId id="285" r:id="rId3"/>
    <p:sldId id="295" r:id="rId4"/>
    <p:sldId id="287" r:id="rId5"/>
    <p:sldId id="288" r:id="rId6"/>
    <p:sldId id="328" r:id="rId7"/>
    <p:sldId id="289" r:id="rId8"/>
    <p:sldId id="290" r:id="rId9"/>
    <p:sldId id="291" r:id="rId10"/>
    <p:sldId id="296" r:id="rId11"/>
    <p:sldId id="294" r:id="rId12"/>
    <p:sldId id="293" r:id="rId13"/>
    <p:sldId id="29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37" autoAdjust="0"/>
  </p:normalViewPr>
  <p:slideViewPr>
    <p:cSldViewPr>
      <p:cViewPr>
        <p:scale>
          <a:sx n="70" d="100"/>
          <a:sy n="70" d="100"/>
        </p:scale>
        <p:origin x="-61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4ED-ADAD-4CF5-AED6-7E676F914F38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4ED-ADAD-4CF5-AED6-7E676F914F38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4ED-ADAD-4CF5-AED6-7E676F914F38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4ED-ADAD-4CF5-AED6-7E676F914F38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4ED-ADAD-4CF5-AED6-7E676F914F38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4ED-ADAD-4CF5-AED6-7E676F914F38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4ED-ADAD-4CF5-AED6-7E676F914F38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4ED-ADAD-4CF5-AED6-7E676F914F38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4ED-ADAD-4CF5-AED6-7E676F914F38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4ED-ADAD-4CF5-AED6-7E676F914F38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4ED-ADAD-4CF5-AED6-7E676F914F38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E4ED-ADAD-4CF5-AED6-7E676F914F38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essexandorange1773.com/wp-content/uploads/2013/06/AMERICA-UNDER-COMMUNISM.gif"/>
          <p:cNvPicPr>
            <a:picLocks noChangeAspect="1" noChangeArrowheads="1"/>
          </p:cNvPicPr>
          <p:nvPr/>
        </p:nvPicPr>
        <p:blipFill>
          <a:blip r:embed="rId2" cstate="print">
            <a:lum bright="32000" contrast="-35000"/>
          </a:blip>
          <a:srcRect/>
          <a:stretch>
            <a:fillRect/>
          </a:stretch>
        </p:blipFill>
        <p:spPr bwMode="auto">
          <a:xfrm>
            <a:off x="0" y="0"/>
            <a:ext cx="916115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92575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From D-Day to Doomsday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029200"/>
            <a:ext cx="6400800" cy="12954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B - Domestic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upload.wikimedia.org/wikipedia/commons/7/7c/I_like_Ik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7000" contrast="-28000"/>
          </a:blip>
          <a:srcRect l="6045" t="6372" r="3289" b="22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From Truman to Ike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Truman struggled with Labor Union support</a:t>
            </a:r>
          </a:p>
          <a:p>
            <a:pPr lvl="1"/>
            <a:r>
              <a:rPr lang="en-US" dirty="0" smtClean="0"/>
              <a:t>He threatened to draft striking workers into the army</a:t>
            </a:r>
          </a:p>
          <a:p>
            <a:pPr lvl="1"/>
            <a:r>
              <a:rPr lang="en-US" dirty="0" smtClean="0"/>
              <a:t>Congressed passed the Taft-Hartley act over his veto, overturning rights won by labor unions during the New Deal</a:t>
            </a:r>
          </a:p>
          <a:p>
            <a:r>
              <a:rPr lang="en-US" dirty="0" smtClean="0"/>
              <a:t>His support for Civil Rights caused division in the Democratic Party</a:t>
            </a:r>
          </a:p>
          <a:p>
            <a:pPr lvl="1"/>
            <a:r>
              <a:rPr lang="en-US" dirty="0" smtClean="0"/>
              <a:t>Desegregated the military, asked Congress for </a:t>
            </a:r>
            <a:r>
              <a:rPr lang="en-US" dirty="0" smtClean="0"/>
              <a:t>anti-lynching </a:t>
            </a:r>
            <a:r>
              <a:rPr lang="en-US" dirty="0" smtClean="0"/>
              <a:t>law and ban on poll taxes</a:t>
            </a:r>
          </a:p>
          <a:p>
            <a:pPr lvl="1"/>
            <a:r>
              <a:rPr lang="en-US" dirty="0" smtClean="0"/>
              <a:t>The Fair Deal extended New Deal reforms (Social Security, minimum wage, aid for cities) but was blocked in some cases by Republicans working with </a:t>
            </a:r>
            <a:r>
              <a:rPr lang="en-US" dirty="0" err="1" smtClean="0"/>
              <a:t>Dixiecrats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Republicans nominated Dwight Eisenhower</a:t>
            </a:r>
          </a:p>
          <a:p>
            <a:pPr lvl="1"/>
            <a:r>
              <a:rPr lang="en-US" dirty="0" smtClean="0"/>
              <a:t>Military expertise in stopping communism abroad</a:t>
            </a:r>
          </a:p>
          <a:p>
            <a:pPr lvl="1"/>
            <a:r>
              <a:rPr lang="en-US" dirty="0" smtClean="0"/>
              <a:t>Dynamic conservatism (“Conservative when it comes to money and liberal when it comes to human beings.”)</a:t>
            </a:r>
          </a:p>
        </p:txBody>
      </p:sp>
      <p:pic>
        <p:nvPicPr>
          <p:cNvPr id="4098" name="Picture 2" descr="http://southernnationalist.com/blog/wp-content/uploads/2010/12/dixiecratPlate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381000"/>
            <a:ext cx="1104900" cy="1114426"/>
          </a:xfrm>
          <a:prstGeom prst="rect">
            <a:avLst/>
          </a:prstGeom>
          <a:noFill/>
        </p:spPr>
      </p:pic>
      <p:pic>
        <p:nvPicPr>
          <p:cNvPr id="4102" name="Picture 6" descr="http://ustours.biz/wp-content/uploads/2011/11/i-like-ike-button-peac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7C5C6"/>
              </a:clrFrom>
              <a:clrTo>
                <a:srgbClr val="C7C5C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381000"/>
            <a:ext cx="1219200" cy="12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0.tqn.com/d/architecture/1/0/I/3/1/1950s-Cape-Cod-Houses.jpg"/>
          <p:cNvPicPr>
            <a:picLocks noChangeAspect="1" noChangeArrowheads="1"/>
          </p:cNvPicPr>
          <p:nvPr/>
        </p:nvPicPr>
        <p:blipFill>
          <a:blip r:embed="rId2" cstate="print">
            <a:lum bright="54000" contrast="-58000"/>
          </a:blip>
          <a:srcRect l="13650" t="19429" r="3483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Culture of the 1950s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4876800"/>
            <a:ext cx="6858000" cy="1905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Pop Culture</a:t>
            </a:r>
          </a:p>
          <a:p>
            <a:pPr lvl="1"/>
            <a:r>
              <a:rPr lang="en-US" dirty="0" smtClean="0"/>
              <a:t>Americans, esp. teens, had more leisure time</a:t>
            </a:r>
          </a:p>
          <a:p>
            <a:pPr lvl="1"/>
            <a:r>
              <a:rPr lang="en-US" dirty="0" smtClean="0"/>
              <a:t>Television ushered in a new era in mass media</a:t>
            </a:r>
          </a:p>
          <a:p>
            <a:pPr lvl="1"/>
            <a:r>
              <a:rPr lang="en-US" dirty="0" smtClean="0"/>
              <a:t>Rock ‘n’ Roll grew out of rhythm and blues tradition, appealed to teens and made adults nervous</a:t>
            </a:r>
          </a:p>
          <a:p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371600"/>
            <a:ext cx="67818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Baby Boom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birth rate 1940-1960 led to the largest generation in American history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Medical care (Ex. Jonas Salk, Dr. Spock)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Glorification of homemaker v. new career opportunities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Conformity and Consumerism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Franchises,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Levittowns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credit cards, automobiles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Marketing: planned obsolescence, advertizing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Beatniks rebelled against conformity</a:t>
            </a:r>
          </a:p>
        </p:txBody>
      </p:sp>
      <p:pic>
        <p:nvPicPr>
          <p:cNvPr id="3078" name="Picture 6" descr="http://digitaleditions.dlook.com.au/wp-content/uploads/2013/03/tumblr_mddhymXA9s1qh421ho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953000"/>
            <a:ext cx="1485900" cy="1488872"/>
          </a:xfrm>
          <a:prstGeom prst="rect">
            <a:avLst/>
          </a:prstGeom>
          <a:noFill/>
        </p:spPr>
      </p:pic>
      <p:pic>
        <p:nvPicPr>
          <p:cNvPr id="3080" name="Picture 8" descr="http://coldwar-hms09l.wikispaces.com/file/view/tv_set.jpg/66809189/277x225/tv_set.jpg"/>
          <p:cNvPicPr>
            <a:picLocks noChangeAspect="1" noChangeArrowheads="1"/>
          </p:cNvPicPr>
          <p:nvPr/>
        </p:nvPicPr>
        <p:blipFill>
          <a:blip r:embed="rId4" cstate="print"/>
          <a:srcRect l="20217" r="19133"/>
          <a:stretch>
            <a:fillRect/>
          </a:stretch>
        </p:blipFill>
        <p:spPr bwMode="auto">
          <a:xfrm>
            <a:off x="7181088" y="1524000"/>
            <a:ext cx="1429512" cy="191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ingyoursongthemovie.com/wp-content/uploads/1930/02/Harlem-Pic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9017" r="6567"/>
          <a:stretch>
            <a:fillRect/>
          </a:stretch>
        </p:blipFill>
        <p:spPr bwMode="auto">
          <a:xfrm>
            <a:off x="0" y="0"/>
            <a:ext cx="9144000" cy="650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Other America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White flight</a:t>
            </a:r>
          </a:p>
          <a:p>
            <a:pPr lvl="1"/>
            <a:r>
              <a:rPr lang="en-US" dirty="0" smtClean="0"/>
              <a:t>Middle class whites left cities for suburbs (w/ help of GI Bill)</a:t>
            </a:r>
          </a:p>
          <a:p>
            <a:pPr lvl="1"/>
            <a:r>
              <a:rPr lang="en-US" dirty="0" smtClean="0"/>
              <a:t>Inner cities became neglected</a:t>
            </a:r>
          </a:p>
          <a:p>
            <a:pPr lvl="1"/>
            <a:r>
              <a:rPr lang="en-US" dirty="0" smtClean="0"/>
              <a:t>Urban renewal failed to support displaced </a:t>
            </a:r>
            <a:r>
              <a:rPr lang="en-US" dirty="0" smtClean="0"/>
              <a:t>families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Mexican immigrants</a:t>
            </a:r>
          </a:p>
          <a:p>
            <a:pPr lvl="1"/>
            <a:r>
              <a:rPr lang="en-US" dirty="0" err="1" smtClean="0"/>
              <a:t>Braceros</a:t>
            </a:r>
            <a:r>
              <a:rPr lang="en-US" dirty="0" smtClean="0"/>
              <a:t> were allowed into the U.S. during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WWII </a:t>
            </a:r>
            <a:r>
              <a:rPr lang="en-US" dirty="0" smtClean="0"/>
              <a:t>due to an agricultural shortage,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were </a:t>
            </a:r>
            <a:r>
              <a:rPr lang="en-US" dirty="0" smtClean="0"/>
              <a:t>expected to return when it was </a:t>
            </a:r>
            <a:r>
              <a:rPr lang="en-US" dirty="0" smtClean="0"/>
              <a:t>over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Native Americans</a:t>
            </a:r>
          </a:p>
          <a:p>
            <a:pPr lvl="1"/>
            <a:r>
              <a:rPr lang="en-US" dirty="0" smtClean="0"/>
              <a:t>Made some gains during the 1920s-30s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citizenship, reservation autonomy)</a:t>
            </a:r>
          </a:p>
          <a:p>
            <a:pPr lvl="1"/>
            <a:r>
              <a:rPr lang="en-US" dirty="0" smtClean="0"/>
              <a:t>Lost support from government during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1940s-50s </a:t>
            </a:r>
            <a:r>
              <a:rPr lang="en-US" dirty="0" smtClean="0"/>
              <a:t>(discrimination in military during WWII,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termination </a:t>
            </a:r>
            <a:r>
              <a:rPr lang="en-US" dirty="0" smtClean="0"/>
              <a:t>policy ended the reservation system)</a:t>
            </a:r>
          </a:p>
        </p:txBody>
      </p:sp>
      <p:pic>
        <p:nvPicPr>
          <p:cNvPr id="2052" name="Picture 4" descr="https://www.washington.edu/uwired/outreach/cspn/Website/Images/NW%20History%20Course/Lesson%2012/Hop%20Picking.jpg"/>
          <p:cNvPicPr>
            <a:picLocks noChangeAspect="1" noChangeArrowheads="1"/>
          </p:cNvPicPr>
          <p:nvPr/>
        </p:nvPicPr>
        <p:blipFill>
          <a:blip r:embed="rId3" cstate="print"/>
          <a:srcRect l="30357" t="14545" b="6909"/>
          <a:stretch>
            <a:fillRect/>
          </a:stretch>
        </p:blipFill>
        <p:spPr bwMode="auto">
          <a:xfrm>
            <a:off x="6477000" y="3276600"/>
            <a:ext cx="2362201" cy="209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alr.edu/race-ethnicity/files/2012/06/LittleRockNineLeaveCentralHigh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  <a:lum bright="45000" contrast="-46000"/>
          </a:blip>
          <a:srcRect b="47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2" name="Picture 8" descr="https://encrypted-tbn0.gstatic.com/images?q=tbn:ANd9GcQM7Z_qs8Z6Fm8oymr-Lys455wW93OflpDTTbkkfa0_KJ6OCl7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lum bright="24000" contrast="-51000"/>
          </a:blip>
          <a:srcRect/>
          <a:stretch>
            <a:fillRect/>
          </a:stretch>
        </p:blipFill>
        <p:spPr bwMode="auto">
          <a:xfrm>
            <a:off x="6019800" y="3200400"/>
            <a:ext cx="2667000" cy="257383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Movement on Civil Rights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5867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 smtClean="0"/>
              <a:t>Brown v. Board of Education</a:t>
            </a:r>
            <a:r>
              <a:rPr lang="en-US" dirty="0" smtClean="0"/>
              <a:t> (1954)</a:t>
            </a:r>
          </a:p>
          <a:p>
            <a:pPr lvl="1"/>
            <a:r>
              <a:rPr lang="en-US" dirty="0" smtClean="0"/>
              <a:t>NAACP provided legal team under </a:t>
            </a:r>
            <a:r>
              <a:rPr lang="en-US" dirty="0" err="1" smtClean="0"/>
              <a:t>Thurgood</a:t>
            </a:r>
            <a:r>
              <a:rPr lang="en-US" dirty="0" smtClean="0"/>
              <a:t> Marshall</a:t>
            </a:r>
          </a:p>
          <a:p>
            <a:pPr lvl="1"/>
            <a:r>
              <a:rPr lang="en-US" dirty="0" smtClean="0"/>
              <a:t>Overturned </a:t>
            </a:r>
            <a:r>
              <a:rPr lang="en-US" i="1" dirty="0" err="1" smtClean="0"/>
              <a:t>Plessy</a:t>
            </a:r>
            <a:r>
              <a:rPr lang="en-US" i="1" dirty="0" smtClean="0"/>
              <a:t> v. Ferguson</a:t>
            </a:r>
            <a:r>
              <a:rPr lang="en-US" dirty="0" smtClean="0"/>
              <a:t>: “Separate is inherently unequal”</a:t>
            </a:r>
          </a:p>
          <a:p>
            <a:pPr lvl="1"/>
            <a:r>
              <a:rPr lang="en-US" dirty="0" smtClean="0"/>
              <a:t>Little Rock Nine: Eisenhower,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National Guard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Bus Boycott (1955)</a:t>
            </a:r>
          </a:p>
          <a:p>
            <a:pPr lvl="1"/>
            <a:r>
              <a:rPr lang="en-US" dirty="0" smtClean="0"/>
              <a:t>Rosa Parks was an NAACP officer</a:t>
            </a:r>
          </a:p>
          <a:p>
            <a:pPr lvl="1"/>
            <a:r>
              <a:rPr lang="en-US" dirty="0" smtClean="0"/>
              <a:t>MLK, Jr. elected to organize and lead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http://carnegie.org/fileadmin/Media/centennialmoments/U1057443A.jpg"/>
          <p:cNvPicPr>
            <a:picLocks noChangeAspect="1" noChangeArrowheads="1"/>
          </p:cNvPicPr>
          <p:nvPr/>
        </p:nvPicPr>
        <p:blipFill>
          <a:blip r:embed="rId4" cstate="print"/>
          <a:srcRect l="21724" t="10876" r="25384" b="26284"/>
          <a:stretch>
            <a:fillRect/>
          </a:stretch>
        </p:blipFill>
        <p:spPr bwMode="auto">
          <a:xfrm>
            <a:off x="533400" y="1676400"/>
            <a:ext cx="2133600" cy="1981200"/>
          </a:xfrm>
          <a:prstGeom prst="rect">
            <a:avLst/>
          </a:prstGeom>
          <a:noFill/>
        </p:spPr>
      </p:pic>
      <p:pic>
        <p:nvPicPr>
          <p:cNvPr id="1030" name="Picture 6" descr="https://encrypted-tbn1.gstatic.com/images?q=tbn:ANd9GcTww9YCpV11eTTdTrxxrAjjioT3_ihHxIU6VteKDc1eeHioE3jy"/>
          <p:cNvPicPr>
            <a:picLocks noChangeAspect="1" noChangeArrowheads="1"/>
          </p:cNvPicPr>
          <p:nvPr/>
        </p:nvPicPr>
        <p:blipFill>
          <a:blip r:embed="rId5" cstate="print"/>
          <a:srcRect l="7692"/>
          <a:stretch>
            <a:fillRect/>
          </a:stretch>
        </p:blipFill>
        <p:spPr bwMode="auto">
          <a:xfrm>
            <a:off x="533400" y="4186988"/>
            <a:ext cx="2133600" cy="1909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http://37.media.tumblr.com/bb1a41233f2ba3c1269d60664f20048e/tumblr_mfghpfLtnC1rfehtgo1_5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4000" contrast="-52000"/>
          </a:blip>
          <a:srcRect t="15496" b="70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Mobilizing for WWII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752600"/>
            <a:ext cx="5181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Military Strength</a:t>
            </a:r>
          </a:p>
          <a:p>
            <a:pPr lvl="1"/>
            <a:r>
              <a:rPr lang="en-US" dirty="0" smtClean="0"/>
              <a:t>5 million volunteered, 10 million drafted</a:t>
            </a:r>
          </a:p>
          <a:p>
            <a:pPr lvl="1"/>
            <a:r>
              <a:rPr lang="en-US" dirty="0" smtClean="0"/>
              <a:t>OSRD (ex. radar, sonar, pesticides) and Manhattan Project – atomic bomb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Financing the War</a:t>
            </a:r>
          </a:p>
          <a:p>
            <a:pPr lvl="1"/>
            <a:r>
              <a:rPr lang="en-US" dirty="0" smtClean="0"/>
              <a:t>Income taxes raised, expanded to include middle and lower income households</a:t>
            </a:r>
          </a:p>
          <a:p>
            <a:pPr lvl="1"/>
            <a:r>
              <a:rPr lang="en-US" dirty="0" smtClean="0"/>
              <a:t>Sold war bonds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1268" name="Picture 4" descr="http://www.fortmissoulamuseum.org/WWII/images/posters/1986.004.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3048000" cy="436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www.genealogytoday.com/guide/ww2/rb_R145-1.jpg"/>
          <p:cNvPicPr>
            <a:picLocks noChangeAspect="1" noChangeArrowheads="1"/>
          </p:cNvPicPr>
          <p:nvPr/>
        </p:nvPicPr>
        <p:blipFill>
          <a:blip r:embed="rId2" cstate="print">
            <a:lum bright="65000" contrast="-80000"/>
          </a:blip>
          <a:srcRect/>
          <a:stretch>
            <a:fillRect/>
          </a:stretch>
        </p:blipFill>
        <p:spPr bwMode="auto">
          <a:xfrm>
            <a:off x="-152400" y="0"/>
            <a:ext cx="933061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6324600" cy="2667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Office of Price Administration</a:t>
            </a:r>
          </a:p>
          <a:p>
            <a:pPr lvl="1"/>
            <a:r>
              <a:rPr lang="en-US" dirty="0" smtClean="0"/>
              <a:t>Froze wages, prices, and rents to combat inflation that had been such a huge problem in WWI</a:t>
            </a:r>
          </a:p>
          <a:p>
            <a:pPr lvl="1"/>
            <a:r>
              <a:rPr lang="en-US" dirty="0" smtClean="0"/>
              <a:t>Created a ration system for gas, meat, sugar, shoes, etc.</a:t>
            </a:r>
          </a:p>
          <a:p>
            <a:endParaRPr lang="en-US" dirty="0"/>
          </a:p>
        </p:txBody>
      </p:sp>
      <p:pic>
        <p:nvPicPr>
          <p:cNvPr id="10244" name="Picture 4" descr="https://www.csulb.edu/~witko/ridewit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886200"/>
            <a:ext cx="1953087" cy="24384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33400"/>
            <a:ext cx="80772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Industrial Coordination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Millions of workers recruited to war industries, causing mass migrations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Factories converted to war production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 Production Board rationed supplies like oil, gas, rubber, etc.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 War Labor Board limited union/strike activity in war industries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kinit.com/assets/catalog/jumbo_shot/jumbo_shot76010537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2132" b="19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Minorities in the War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182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Women</a:t>
            </a:r>
          </a:p>
          <a:p>
            <a:pPr lvl="1"/>
            <a:r>
              <a:rPr lang="en-US" dirty="0" smtClean="0"/>
              <a:t>WAAC formed to expand the role of women in the military, though still not able to fight</a:t>
            </a:r>
          </a:p>
          <a:p>
            <a:pPr lvl="1"/>
            <a:r>
              <a:rPr lang="en-US" dirty="0" smtClean="0"/>
              <a:t>“Rosie the Riveter” symbolized women working in heavy industry for the first time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9218" name="Picture 2" descr="http://www.historybyzim.com/wp-content/uploads/2012/04/Tuskegee-Airmen.jpg"/>
          <p:cNvPicPr>
            <a:picLocks noChangeAspect="1" noChangeArrowheads="1"/>
          </p:cNvPicPr>
          <p:nvPr/>
        </p:nvPicPr>
        <p:blipFill>
          <a:blip r:embed="rId3" cstate="print"/>
          <a:srcRect l="8791" t="8730" r="17112"/>
          <a:stretch>
            <a:fillRect/>
          </a:stretch>
        </p:blipFill>
        <p:spPr bwMode="auto">
          <a:xfrm rot="21223105">
            <a:off x="651716" y="3706486"/>
            <a:ext cx="2412381" cy="229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00400" y="3124200"/>
            <a:ext cx="5638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African Americans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Military still segregated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Racial tensions increased in the north as a result of the Great Migration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FDR issued executive order asking for an end to discrimination in war related industries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 Bill benefits not equally enjoyed due to educational and housing discrimination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questgarden.com/64/19/3/080417100246/images/Japanese-american_children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74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Japanese Internment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56388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After Pearl Harbor, FDR issued Executive Order 9066 to contain Japanese Americans </a:t>
            </a:r>
            <a:r>
              <a:rPr lang="en-US" dirty="0" smtClean="0"/>
              <a:t>living on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West Coast</a:t>
            </a:r>
          </a:p>
          <a:p>
            <a:pPr lvl="1"/>
            <a:r>
              <a:rPr lang="en-US" dirty="0" smtClean="0"/>
              <a:t>Businesses and homes were evacuated when they were moved into detention camps</a:t>
            </a:r>
          </a:p>
          <a:p>
            <a:pPr lvl="1"/>
            <a:r>
              <a:rPr lang="en-US" dirty="0" smtClean="0"/>
              <a:t>Despite this, many Japanese Americans wanted to help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U.S</a:t>
            </a:r>
            <a:r>
              <a:rPr lang="en-US" dirty="0" smtClean="0"/>
              <a:t>. in the war effort and were eventually allowed to join</a:t>
            </a:r>
          </a:p>
        </p:txBody>
      </p:sp>
      <p:pic>
        <p:nvPicPr>
          <p:cNvPr id="8196" name="Picture 4" descr="http://upload.wikimedia.org/wikipedia/commons/4/43/Posted_Japanese_American_Exclusion_Order.jpg"/>
          <p:cNvPicPr>
            <a:picLocks noChangeAspect="1" noChangeArrowheads="1"/>
          </p:cNvPicPr>
          <p:nvPr/>
        </p:nvPicPr>
        <p:blipFill>
          <a:blip r:embed="rId3" cstate="print"/>
          <a:srcRect l="16326" t="3704" r="26531"/>
          <a:stretch>
            <a:fillRect/>
          </a:stretch>
        </p:blipFill>
        <p:spPr bwMode="auto">
          <a:xfrm>
            <a:off x="7086600" y="2971800"/>
            <a:ext cx="1676400" cy="2075543"/>
          </a:xfrm>
          <a:prstGeom prst="rect">
            <a:avLst/>
          </a:prstGeom>
          <a:noFill/>
        </p:spPr>
      </p:pic>
      <p:pic>
        <p:nvPicPr>
          <p:cNvPr id="9220" name="Picture 4" descr="http://3.bp.blogspot.com/-THS-NwDIX_A/UyTqs5T6miI/AAAAAAAAAIU/l1_FOYVnSZw/s1600/fdr-signing-declarati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447800"/>
            <a:ext cx="1514475" cy="1897046"/>
          </a:xfrm>
          <a:prstGeom prst="rect">
            <a:avLst/>
          </a:prstGeom>
          <a:noFill/>
        </p:spPr>
      </p:pic>
      <p:pic>
        <p:nvPicPr>
          <p:cNvPr id="9222" name="Picture 6" descr="http://www.pbs.org/wnet/supremecourt/personality/images/korematsu.jpg"/>
          <p:cNvPicPr>
            <a:picLocks noChangeAspect="1" noChangeArrowheads="1"/>
          </p:cNvPicPr>
          <p:nvPr/>
        </p:nvPicPr>
        <p:blipFill>
          <a:blip r:embed="rId5" cstate="print"/>
          <a:srcRect t="16326"/>
          <a:stretch>
            <a:fillRect/>
          </a:stretch>
        </p:blipFill>
        <p:spPr bwMode="auto">
          <a:xfrm>
            <a:off x="6172200" y="4343400"/>
            <a:ext cx="1876425" cy="1876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digger666.files.wordpress.com/2014/02/eo9066f.jpg?w=500&amp;h=33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453" r="64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676400"/>
            <a:ext cx="76200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Korematsu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v. U.S.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(1944), the Supreme Court upheld the order as a constitutional exercise of executive power during wartime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government has since admitted it was racially motivated because the victims did not pose a security threat, and reparations have been paid to families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principle that executive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increases and civil liberties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restricted during wartime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still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holds</a:t>
            </a:r>
          </a:p>
        </p:txBody>
      </p:sp>
      <p:pic>
        <p:nvPicPr>
          <p:cNvPr id="8198" name="Picture 6" descr="http://nimg.sulekha.com/others/original700/bill-clinton-fred-korematsu-2010-5-20-20-36-18.jpg"/>
          <p:cNvPicPr>
            <a:picLocks noChangeAspect="1" noChangeArrowheads="1"/>
          </p:cNvPicPr>
          <p:nvPr/>
        </p:nvPicPr>
        <p:blipFill>
          <a:blip r:embed="rId3" cstate="print"/>
          <a:srcRect l="6667" t="2961" r="6667" b="11167"/>
          <a:stretch>
            <a:fillRect/>
          </a:stretch>
        </p:blipFill>
        <p:spPr bwMode="auto">
          <a:xfrm>
            <a:off x="6705600" y="4419600"/>
            <a:ext cx="150298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skepticism-images.s3-website-us-east-1.amazonaws.com/images/jreviews/oxnam-house-un-american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2000" contrast="-2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Cold War at Home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371600"/>
            <a:ext cx="60198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Loyalty Review Board</a:t>
            </a:r>
          </a:p>
          <a:p>
            <a:pPr lvl="1"/>
            <a:r>
              <a:rPr lang="en-US" dirty="0" smtClean="0"/>
              <a:t>To investigate disloyalty in government employees</a:t>
            </a:r>
          </a:p>
          <a:p>
            <a:r>
              <a:rPr lang="en-US" dirty="0" smtClean="0"/>
              <a:t>House Un-American Activities Committee</a:t>
            </a:r>
          </a:p>
          <a:p>
            <a:pPr lvl="1"/>
            <a:r>
              <a:rPr lang="en-US" dirty="0" smtClean="0"/>
              <a:t>Congress began investigating private industry too, like </a:t>
            </a:r>
            <a:r>
              <a:rPr lang="en-US" dirty="0" smtClean="0"/>
              <a:t>Hollywood</a:t>
            </a:r>
            <a:endParaRPr lang="en-US" dirty="0" smtClean="0"/>
          </a:p>
          <a:p>
            <a:r>
              <a:rPr lang="en-US" dirty="0" smtClean="0"/>
              <a:t>McCarran Act</a:t>
            </a:r>
          </a:p>
          <a:p>
            <a:pPr lvl="1"/>
            <a:r>
              <a:rPr lang="en-US" dirty="0" smtClean="0"/>
              <a:t>Unlawful to plan any action </a:t>
            </a:r>
            <a:r>
              <a:rPr lang="en-US" dirty="0" smtClean="0"/>
              <a:t>that </a:t>
            </a:r>
            <a:r>
              <a:rPr lang="en-US" dirty="0" smtClean="0"/>
              <a:t>might lead to…</a:t>
            </a:r>
          </a:p>
          <a:p>
            <a:pPr lvl="1"/>
            <a:r>
              <a:rPr lang="en-US" dirty="0" smtClean="0"/>
              <a:t>Passed over Truman’s veto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Rosenbergs</a:t>
            </a:r>
            <a:endParaRPr lang="en-US" dirty="0" smtClean="0"/>
          </a:p>
          <a:p>
            <a:pPr lvl="1"/>
            <a:r>
              <a:rPr lang="en-US" dirty="0" smtClean="0"/>
              <a:t>Implicated in leaking atomic </a:t>
            </a:r>
            <a:r>
              <a:rPr lang="en-US" dirty="0" smtClean="0"/>
              <a:t>secrets </a:t>
            </a:r>
            <a:r>
              <a:rPr lang="en-US" dirty="0" smtClean="0"/>
              <a:t>to USSR, executed</a:t>
            </a:r>
          </a:p>
        </p:txBody>
      </p:sp>
      <p:pic>
        <p:nvPicPr>
          <p:cNvPr id="7170" name="Picture 2" descr="https://americaniconstemeple.files.wordpress.com/2013/03/us-anti-c-picture.jpg?w=500"/>
          <p:cNvPicPr>
            <a:picLocks noChangeAspect="1" noChangeArrowheads="1"/>
          </p:cNvPicPr>
          <p:nvPr/>
        </p:nvPicPr>
        <p:blipFill>
          <a:blip r:embed="rId3" cstate="print"/>
          <a:srcRect t="14673" b="16129"/>
          <a:stretch>
            <a:fillRect/>
          </a:stretch>
        </p:blipFill>
        <p:spPr bwMode="auto">
          <a:xfrm>
            <a:off x="486788" y="1544121"/>
            <a:ext cx="2104012" cy="2189679"/>
          </a:xfrm>
          <a:prstGeom prst="rect">
            <a:avLst/>
          </a:prstGeom>
          <a:noFill/>
        </p:spPr>
      </p:pic>
      <p:pic>
        <p:nvPicPr>
          <p:cNvPr id="7172" name="Picture 4" descr="http://3.bp.blogspot.com/-GKrpS5VOFmQ/T-APOG3qQQI/AAAAAAAAFlc/NYIRQRYQu6I/s1600/rosenberg-execution-1953-gran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962400"/>
            <a:ext cx="2133600" cy="2190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timenewsfeed.files.wordpress.com/2013/02/26.jpg?w=260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2360" t="31513" r="3258" b="148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McCarthyism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696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Joseph McCarthy claimed Democrats had let Communists infiltrate the State Department</a:t>
            </a:r>
          </a:p>
          <a:p>
            <a:r>
              <a:rPr lang="en-US" dirty="0" smtClean="0"/>
              <a:t>Led a “witch hunt” in the Senate</a:t>
            </a:r>
          </a:p>
          <a:p>
            <a:pPr lvl="1"/>
            <a:r>
              <a:rPr lang="en-US" dirty="0" smtClean="0"/>
              <a:t>Unsupported accusations, bully tactics</a:t>
            </a:r>
          </a:p>
          <a:p>
            <a:pPr lvl="1"/>
            <a:r>
              <a:rPr lang="en-US" dirty="0" smtClean="0"/>
              <a:t>Coerced people to “name” others that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could </a:t>
            </a:r>
            <a:r>
              <a:rPr lang="en-US" dirty="0" smtClean="0"/>
              <a:t>have ties to communism in order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 smtClean="0"/>
              <a:t>get themselves off the hook</a:t>
            </a:r>
          </a:p>
          <a:p>
            <a:r>
              <a:rPr lang="en-US" dirty="0" smtClean="0"/>
              <a:t>When he sparked an investigation against the Army, the televised hearings outraged the public and he got shut down</a:t>
            </a:r>
            <a:endParaRPr lang="en-US" dirty="0"/>
          </a:p>
        </p:txBody>
      </p:sp>
      <p:pic>
        <p:nvPicPr>
          <p:cNvPr id="6150" name="Picture 6" descr="http://static.ddmcdn.com/gif/mccarthyism-1.jpg"/>
          <p:cNvPicPr>
            <a:picLocks noChangeAspect="1" noChangeArrowheads="1"/>
          </p:cNvPicPr>
          <p:nvPr/>
        </p:nvPicPr>
        <p:blipFill>
          <a:blip r:embed="rId3" cstate="print"/>
          <a:srcRect l="38000" t="11388" r="30000" b="34520"/>
          <a:stretch>
            <a:fillRect/>
          </a:stretch>
        </p:blipFill>
        <p:spPr bwMode="auto">
          <a:xfrm>
            <a:off x="6934200" y="2743200"/>
            <a:ext cx="1391653" cy="1652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eburbanist.com/wp-content/uploads/2009/08/001-television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8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Postwar Economy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Congress established controls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keep inflation </a:t>
            </a:r>
            <a:r>
              <a:rPr lang="en-US" dirty="0" smtClean="0"/>
              <a:t>somewhat under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control after </a:t>
            </a:r>
            <a:r>
              <a:rPr lang="en-US" dirty="0" smtClean="0"/>
              <a:t>the OPA ended</a:t>
            </a:r>
          </a:p>
          <a:p>
            <a:r>
              <a:rPr lang="en-US" dirty="0" smtClean="0"/>
              <a:t>Cold War fears kept defense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spending </a:t>
            </a:r>
            <a:r>
              <a:rPr lang="en-US" dirty="0" smtClean="0"/>
              <a:t>high</a:t>
            </a:r>
          </a:p>
          <a:p>
            <a:r>
              <a:rPr lang="en-US" dirty="0" smtClean="0"/>
              <a:t>The Marshall Plan helped trade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 smtClean="0"/>
              <a:t>Europe</a:t>
            </a:r>
          </a:p>
          <a:p>
            <a:r>
              <a:rPr lang="en-US" dirty="0" smtClean="0"/>
              <a:t>The GI Bill helped veterans move to the suburbs</a:t>
            </a:r>
          </a:p>
          <a:p>
            <a:r>
              <a:rPr lang="en-US" dirty="0" smtClean="0"/>
              <a:t>Interstate Highways fueled trade</a:t>
            </a:r>
          </a:p>
          <a:p>
            <a:r>
              <a:rPr lang="en-US" dirty="0" smtClean="0"/>
              <a:t>Americans had saved and invested wisely during the 1930s-40s and were ready to spend</a:t>
            </a:r>
            <a:endParaRPr lang="en-US" dirty="0"/>
          </a:p>
        </p:txBody>
      </p:sp>
      <p:pic>
        <p:nvPicPr>
          <p:cNvPr id="5128" name="Picture 8" descr="http://zebu.uoregon.edu/1995/ph161/images/50swa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7578">
            <a:off x="6591096" y="1681985"/>
            <a:ext cx="1694376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1676</TotalTime>
  <Words>679</Words>
  <Application>Microsoft Office PowerPoint</Application>
  <PresentationFormat>On-screen Show (4:3)</PresentationFormat>
  <Paragraphs>103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From D-Day to Doomsday</vt:lpstr>
      <vt:lpstr>Mobilizing for WWII</vt:lpstr>
      <vt:lpstr>Slide 3</vt:lpstr>
      <vt:lpstr>Minorities in the War</vt:lpstr>
      <vt:lpstr>Japanese Internment</vt:lpstr>
      <vt:lpstr>Slide 6</vt:lpstr>
      <vt:lpstr>Cold War at Home</vt:lpstr>
      <vt:lpstr>McCarthyism</vt:lpstr>
      <vt:lpstr>Postwar Economy</vt:lpstr>
      <vt:lpstr>From Truman to Ike</vt:lpstr>
      <vt:lpstr>Culture of the 1950s</vt:lpstr>
      <vt:lpstr>The Other America</vt:lpstr>
      <vt:lpstr>Movement on Civil Rights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D-Day to Doomsday</dc:title>
  <dc:creator>nmosley</dc:creator>
  <cp:lastModifiedBy>nmosley</cp:lastModifiedBy>
  <cp:revision>100</cp:revision>
  <dcterms:created xsi:type="dcterms:W3CDTF">2014-04-17T17:06:10Z</dcterms:created>
  <dcterms:modified xsi:type="dcterms:W3CDTF">2014-05-05T14:32:10Z</dcterms:modified>
</cp:coreProperties>
</file>