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EC326-16F0-4EAD-B148-7CD2F98E3319}" type="datetimeFigureOut">
              <a:rPr lang="en-US" smtClean="0"/>
              <a:pPr/>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98D73-D553-44A4-937B-811831FFC6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Primarily oriented at delegates in these committees. Crisis is a slightly different</a:t>
            </a:r>
            <a:r>
              <a:rPr lang="en-US" baseline="0" dirty="0" smtClean="0"/>
              <a:t> story. </a:t>
            </a:r>
            <a:endParaRPr lang="en-US" dirty="0"/>
          </a:p>
        </p:txBody>
      </p:sp>
      <p:sp>
        <p:nvSpPr>
          <p:cNvPr id="4" name="Slide Number Placeholder 3"/>
          <p:cNvSpPr>
            <a:spLocks noGrp="1"/>
          </p:cNvSpPr>
          <p:nvPr>
            <p:ph type="sldNum" sz="quarter" idx="10"/>
          </p:nvPr>
        </p:nvSpPr>
        <p:spPr/>
        <p:txBody>
          <a:bodyPr/>
          <a:lstStyle/>
          <a:p>
            <a:fld id="{38AD5D80-F759-6C40-9CED-D5C1D554A141}" type="slidenum">
              <a:rPr lang="en-US" smtClean="0"/>
              <a:pPr/>
              <a:t>2</a:t>
            </a:fld>
            <a:endParaRPr lang="en-US"/>
          </a:p>
        </p:txBody>
      </p:sp>
    </p:spTree>
    <p:extLst>
      <p:ext uri="{BB962C8B-B14F-4D97-AF65-F5344CB8AC3E}">
        <p14:creationId xmlns="" xmlns:p14="http://schemas.microsoft.com/office/powerpoint/2010/main" val="333396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familiarize yourself with the appropriate format </a:t>
            </a:r>
            <a:endParaRPr lang="en-US" dirty="0"/>
          </a:p>
        </p:txBody>
      </p:sp>
      <p:sp>
        <p:nvSpPr>
          <p:cNvPr id="4" name="Slide Number Placeholder 3"/>
          <p:cNvSpPr>
            <a:spLocks noGrp="1"/>
          </p:cNvSpPr>
          <p:nvPr>
            <p:ph type="sldNum" sz="quarter" idx="10"/>
          </p:nvPr>
        </p:nvSpPr>
        <p:spPr/>
        <p:txBody>
          <a:bodyPr/>
          <a:lstStyle/>
          <a:p>
            <a:fld id="{38AD5D80-F759-6C40-9CED-D5C1D554A141}" type="slidenum">
              <a:rPr lang="en-US" smtClean="0"/>
              <a:pPr/>
              <a:t>7</a:t>
            </a:fld>
            <a:endParaRPr lang="en-US"/>
          </a:p>
        </p:txBody>
      </p:sp>
    </p:spTree>
    <p:extLst>
      <p:ext uri="{BB962C8B-B14F-4D97-AF65-F5344CB8AC3E}">
        <p14:creationId xmlns="" xmlns:p14="http://schemas.microsoft.com/office/powerpoint/2010/main" val="137325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familiarize yourself with the appropriate format </a:t>
            </a:r>
            <a:endParaRPr lang="en-US" dirty="0"/>
          </a:p>
        </p:txBody>
      </p:sp>
      <p:sp>
        <p:nvSpPr>
          <p:cNvPr id="4" name="Slide Number Placeholder 3"/>
          <p:cNvSpPr>
            <a:spLocks noGrp="1"/>
          </p:cNvSpPr>
          <p:nvPr>
            <p:ph type="sldNum" sz="quarter" idx="10"/>
          </p:nvPr>
        </p:nvSpPr>
        <p:spPr/>
        <p:txBody>
          <a:bodyPr/>
          <a:lstStyle/>
          <a:p>
            <a:fld id="{38AD5D80-F759-6C40-9CED-D5C1D554A141}" type="slidenum">
              <a:rPr lang="en-US" smtClean="0"/>
              <a:pPr/>
              <a:t>8</a:t>
            </a:fld>
            <a:endParaRPr lang="en-US"/>
          </a:p>
        </p:txBody>
      </p:sp>
    </p:spTree>
    <p:extLst>
      <p:ext uri="{BB962C8B-B14F-4D97-AF65-F5344CB8AC3E}">
        <p14:creationId xmlns="" xmlns:p14="http://schemas.microsoft.com/office/powerpoint/2010/main" val="137325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familiarize yourself with the appropriate format </a:t>
            </a:r>
            <a:endParaRPr lang="en-US" dirty="0"/>
          </a:p>
        </p:txBody>
      </p:sp>
      <p:sp>
        <p:nvSpPr>
          <p:cNvPr id="4" name="Slide Number Placeholder 3"/>
          <p:cNvSpPr>
            <a:spLocks noGrp="1"/>
          </p:cNvSpPr>
          <p:nvPr>
            <p:ph type="sldNum" sz="quarter" idx="10"/>
          </p:nvPr>
        </p:nvSpPr>
        <p:spPr/>
        <p:txBody>
          <a:bodyPr/>
          <a:lstStyle/>
          <a:p>
            <a:fld id="{38AD5D80-F759-6C40-9CED-D5C1D554A141}" type="slidenum">
              <a:rPr lang="en-US" smtClean="0"/>
              <a:pPr/>
              <a:t>9</a:t>
            </a:fld>
            <a:endParaRPr lang="en-US"/>
          </a:p>
        </p:txBody>
      </p:sp>
    </p:spTree>
    <p:extLst>
      <p:ext uri="{BB962C8B-B14F-4D97-AF65-F5344CB8AC3E}">
        <p14:creationId xmlns="" xmlns:p14="http://schemas.microsoft.com/office/powerpoint/2010/main" val="137325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5/19/2014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34AB7D-43FF-034B-8DE9-E2E78C47C470}" type="datetimeFigureOut">
              <a:rPr lang="en-US" smtClean="0"/>
              <a:pPr/>
              <a:t>5/19/2014</a:t>
            </a:fld>
            <a:endParaRPr lang="en-US"/>
          </a:p>
        </p:txBody>
      </p:sp>
      <p:sp>
        <p:nvSpPr>
          <p:cNvPr id="5" name="Footer Placeholder 4"/>
          <p:cNvSpPr>
            <a:spLocks noGrp="1"/>
          </p:cNvSpPr>
          <p:nvPr>
            <p:ph type="ftr" sz="quarter" idx="11"/>
          </p:nvPr>
        </p:nvSpPr>
        <p:spPr/>
        <p:txBody>
          <a:bodyPr/>
          <a:lstStyle/>
          <a:p>
            <a:r>
              <a:rPr lang="en-US" dirty="0" smtClean="0"/>
              <a:t>Carolina International Relations Association</a:t>
            </a:r>
            <a:endParaRPr lang="en-US" dirty="0"/>
          </a:p>
        </p:txBody>
      </p:sp>
      <p:sp>
        <p:nvSpPr>
          <p:cNvPr id="6" name="Slide Number Placeholder 5"/>
          <p:cNvSpPr>
            <a:spLocks noGrp="1"/>
          </p:cNvSpPr>
          <p:nvPr>
            <p:ph type="sldNum" sz="quarter" idx="12"/>
          </p:nvPr>
        </p:nvSpPr>
        <p:spPr/>
        <p:txBody>
          <a:bodyPr/>
          <a:lstStyle/>
          <a:p>
            <a:fld id="{42F083A1-F36B-B24E-BC27-8893DD7E0915}" type="slidenum">
              <a:rPr lang="en-US" smtClean="0"/>
              <a:pPr/>
              <a:t>‹#›</a:t>
            </a:fld>
            <a:endParaRPr lang="en-US"/>
          </a:p>
        </p:txBody>
      </p:sp>
      <p:cxnSp>
        <p:nvCxnSpPr>
          <p:cNvPr id="7" name="Straight Connector 6"/>
          <p:cNvCxnSpPr/>
          <p:nvPr userDrawn="1"/>
        </p:nvCxnSpPr>
        <p:spPr>
          <a:xfrm>
            <a:off x="0" y="580539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3856827" y="5605205"/>
            <a:ext cx="1426464" cy="4572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044374"/>
            <a:ext cx="9144000" cy="1"/>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3860710" y="5579863"/>
            <a:ext cx="1422581" cy="451062"/>
          </a:xfrm>
          <a:prstGeom prst="rect">
            <a:avLst/>
          </a:prstGeom>
          <a:ln>
            <a:solidFill>
              <a:schemeClr val="bg1"/>
            </a:solidFill>
          </a:ln>
        </p:spPr>
      </p:pic>
    </p:spTree>
    <p:extLst>
      <p:ext uri="{BB962C8B-B14F-4D97-AF65-F5344CB8AC3E}">
        <p14:creationId xmlns="" xmlns:p14="http://schemas.microsoft.com/office/powerpoint/2010/main" val="150396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5/19/2014</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Parliamentary Procedure</a:t>
            </a:r>
            <a:endParaRPr lang="en-US" dirty="0"/>
          </a:p>
        </p:txBody>
      </p:sp>
      <p:sp>
        <p:nvSpPr>
          <p:cNvPr id="3" name="Subtitle 2"/>
          <p:cNvSpPr>
            <a:spLocks noGrp="1"/>
          </p:cNvSpPr>
          <p:nvPr>
            <p:ph type="subTitle" idx="1"/>
          </p:nvPr>
        </p:nvSpPr>
        <p:spPr/>
        <p:txBody>
          <a:bodyPr/>
          <a:lstStyle/>
          <a:p>
            <a:r>
              <a:rPr lang="en-US" dirty="0" smtClean="0"/>
              <a:t>Model UN Team – Leesville Road High School</a:t>
            </a:r>
          </a:p>
          <a:p>
            <a:r>
              <a:rPr lang="en-US" dirty="0" smtClean="0"/>
              <a:t>2014-2015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u="sng" dirty="0" smtClean="0"/>
              <a:t>Questions?</a:t>
            </a:r>
            <a:endParaRPr lang="en-US" sz="3200" b="1" u="sng" dirty="0"/>
          </a:p>
        </p:txBody>
      </p:sp>
      <p:sp>
        <p:nvSpPr>
          <p:cNvPr id="3" name="TextBox 2"/>
          <p:cNvSpPr txBox="1"/>
          <p:nvPr/>
        </p:nvSpPr>
        <p:spPr>
          <a:xfrm>
            <a:off x="2665204" y="1458231"/>
            <a:ext cx="3684252" cy="3416320"/>
          </a:xfrm>
          <a:prstGeom prst="rect">
            <a:avLst/>
          </a:prstGeom>
          <a:noFill/>
        </p:spPr>
        <p:txBody>
          <a:bodyPr wrap="square" rtlCol="0">
            <a:spAutoFit/>
          </a:bodyPr>
          <a:lstStyle/>
          <a:p>
            <a:pPr algn="ctr"/>
            <a:r>
              <a:rPr lang="en-US" b="1" dirty="0" smtClean="0"/>
              <a:t>Heather  Crew</a:t>
            </a:r>
            <a:endParaRPr lang="en-US" b="1" dirty="0"/>
          </a:p>
          <a:p>
            <a:pPr algn="ctr"/>
            <a:r>
              <a:rPr lang="en-US" i="1" dirty="0"/>
              <a:t>Secretary-General</a:t>
            </a:r>
          </a:p>
          <a:p>
            <a:pPr algn="ctr"/>
            <a:r>
              <a:rPr lang="en-US" dirty="0" smtClean="0"/>
              <a:t>(919) 673-3335</a:t>
            </a:r>
            <a:endParaRPr lang="en-US" dirty="0"/>
          </a:p>
          <a:p>
            <a:pPr algn="ctr"/>
            <a:endParaRPr lang="en-US" dirty="0"/>
          </a:p>
          <a:p>
            <a:pPr algn="ctr"/>
            <a:r>
              <a:rPr lang="en-US" b="1" dirty="0" smtClean="0"/>
              <a:t>Lauren  </a:t>
            </a:r>
            <a:r>
              <a:rPr lang="en-US" b="1" dirty="0" err="1" smtClean="0"/>
              <a:t>Hudak</a:t>
            </a:r>
            <a:endParaRPr lang="en-US" b="1" dirty="0"/>
          </a:p>
          <a:p>
            <a:pPr algn="ctr"/>
            <a:r>
              <a:rPr lang="en-US" i="1" dirty="0"/>
              <a:t>Director-General</a:t>
            </a:r>
          </a:p>
          <a:p>
            <a:pPr algn="ctr"/>
            <a:r>
              <a:rPr lang="en-US" dirty="0" smtClean="0"/>
              <a:t>(919) 623-9681</a:t>
            </a:r>
            <a:endParaRPr lang="en-US" dirty="0"/>
          </a:p>
          <a:p>
            <a:pPr algn="ctr"/>
            <a:endParaRPr lang="en-US" dirty="0"/>
          </a:p>
          <a:p>
            <a:pPr algn="ctr"/>
            <a:r>
              <a:rPr lang="en-US" b="1" dirty="0" smtClean="0"/>
              <a:t>Spencer  </a:t>
            </a:r>
            <a:r>
              <a:rPr lang="en-US" b="1" dirty="0" err="1" smtClean="0"/>
              <a:t>Schneier</a:t>
            </a:r>
            <a:endParaRPr lang="en-US" b="1" dirty="0" smtClean="0"/>
          </a:p>
          <a:p>
            <a:pPr algn="ctr"/>
            <a:r>
              <a:rPr lang="en-US" i="1" dirty="0" smtClean="0"/>
              <a:t>Crisis Committee</a:t>
            </a:r>
          </a:p>
          <a:p>
            <a:pPr algn="ctr"/>
            <a:r>
              <a:rPr lang="en-US" dirty="0" smtClean="0"/>
              <a:t>(631) 921-3911</a:t>
            </a:r>
          </a:p>
          <a:p>
            <a:pPr algn="ctr"/>
            <a:endParaRPr lang="en-US" dirty="0"/>
          </a:p>
        </p:txBody>
      </p:sp>
    </p:spTree>
    <p:extLst>
      <p:ext uri="{BB962C8B-B14F-4D97-AF65-F5344CB8AC3E}">
        <p14:creationId xmlns="" xmlns:p14="http://schemas.microsoft.com/office/powerpoint/2010/main" val="151979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Examples of Committees</a:t>
            </a:r>
            <a:endParaRPr lang="en-US" sz="3200" dirty="0"/>
          </a:p>
        </p:txBody>
      </p:sp>
      <p:sp>
        <p:nvSpPr>
          <p:cNvPr id="4" name="Content Placeholder 2"/>
          <p:cNvSpPr txBox="1">
            <a:spLocks/>
          </p:cNvSpPr>
          <p:nvPr/>
        </p:nvSpPr>
        <p:spPr>
          <a:xfrm>
            <a:off x="457200" y="1346205"/>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b="1" u="sng" dirty="0" smtClean="0"/>
              <a:t>General Assemblies (GAs)</a:t>
            </a:r>
          </a:p>
          <a:p>
            <a:pPr marL="0" indent="0">
              <a:buFont typeface="Arial"/>
              <a:buNone/>
            </a:pPr>
            <a:r>
              <a:rPr lang="en-US" sz="1800" dirty="0" smtClean="0"/>
              <a:t>Special Politics and Decolonization Committee (SPECPOL)</a:t>
            </a:r>
          </a:p>
          <a:p>
            <a:pPr marL="0" indent="0">
              <a:buFont typeface="Arial"/>
              <a:buNone/>
            </a:pPr>
            <a:r>
              <a:rPr lang="en-US" sz="1800" dirty="0" smtClean="0"/>
              <a:t>Disarmament and International Security Committee (DISEC)</a:t>
            </a:r>
          </a:p>
          <a:p>
            <a:pPr marL="0" indent="0">
              <a:buFont typeface="Arial"/>
              <a:buNone/>
            </a:pPr>
            <a:endParaRPr lang="en-US" sz="1800" dirty="0"/>
          </a:p>
          <a:p>
            <a:pPr marL="0" indent="0">
              <a:buFont typeface="Arial"/>
              <a:buNone/>
            </a:pPr>
            <a:r>
              <a:rPr lang="en-US" sz="1800" b="1" u="sng" dirty="0" smtClean="0"/>
              <a:t>Economic and Social Committees (ECOSOCs)</a:t>
            </a:r>
          </a:p>
          <a:p>
            <a:pPr marL="0" indent="0">
              <a:buFont typeface="Arial"/>
              <a:buNone/>
            </a:pPr>
            <a:r>
              <a:rPr lang="en-US" sz="1800" dirty="0" smtClean="0"/>
              <a:t>World Health Organization</a:t>
            </a:r>
            <a:r>
              <a:rPr lang="en-US" sz="1800" dirty="0"/>
              <a:t> </a:t>
            </a:r>
            <a:r>
              <a:rPr lang="en-US" sz="1800" dirty="0" smtClean="0"/>
              <a:t>(WHO)</a:t>
            </a:r>
          </a:p>
          <a:p>
            <a:pPr marL="0" indent="0">
              <a:buFont typeface="Arial"/>
              <a:buNone/>
            </a:pPr>
            <a:r>
              <a:rPr lang="en-US" sz="1800" dirty="0" smtClean="0"/>
              <a:t>International Environmental Committee (IEC)</a:t>
            </a:r>
          </a:p>
          <a:p>
            <a:pPr marL="0" indent="0">
              <a:buFont typeface="Arial"/>
              <a:buNone/>
            </a:pPr>
            <a:r>
              <a:rPr lang="en-US" sz="1800" dirty="0" smtClean="0"/>
              <a:t>United States Senate*</a:t>
            </a:r>
          </a:p>
          <a:p>
            <a:pPr marL="0" indent="0">
              <a:buFont typeface="Arial"/>
              <a:buNone/>
            </a:pPr>
            <a:endParaRPr lang="en-US" sz="1800" dirty="0"/>
          </a:p>
          <a:p>
            <a:pPr marL="0" indent="0">
              <a:buFont typeface="Arial"/>
              <a:buNone/>
            </a:pPr>
            <a:r>
              <a:rPr lang="en-US" sz="1800" b="1" u="sng" dirty="0" smtClean="0"/>
              <a:t>Crisis Committees</a:t>
            </a:r>
          </a:p>
          <a:p>
            <a:pPr marL="0" indent="0">
              <a:buFont typeface="Arial"/>
              <a:buNone/>
            </a:pPr>
            <a:r>
              <a:rPr lang="en-US" sz="1800" dirty="0" smtClean="0"/>
              <a:t>European Economic Crisis Committee</a:t>
            </a:r>
          </a:p>
          <a:p>
            <a:pPr marL="0" indent="0">
              <a:buFont typeface="Arial"/>
              <a:buNone/>
            </a:pPr>
            <a:r>
              <a:rPr lang="en-US" sz="1800" dirty="0" smtClean="0"/>
              <a:t>Peloponnesian Wars Joint-Crisis Committee</a:t>
            </a:r>
          </a:p>
        </p:txBody>
      </p:sp>
      <p:sp>
        <p:nvSpPr>
          <p:cNvPr id="5" name="Rounded Rectangle 4"/>
          <p:cNvSpPr/>
          <p:nvPr/>
        </p:nvSpPr>
        <p:spPr>
          <a:xfrm>
            <a:off x="287867" y="1295406"/>
            <a:ext cx="6146800" cy="2853262"/>
          </a:xfrm>
          <a:prstGeom prst="roundRect">
            <a:avLst/>
          </a:prstGeom>
          <a:noFill/>
          <a:ln>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876396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Roles of the Dias and other Staff</a:t>
            </a:r>
            <a:endParaRPr lang="en-US" sz="3200" dirty="0"/>
          </a:p>
        </p:txBody>
      </p:sp>
      <p:sp>
        <p:nvSpPr>
          <p:cNvPr id="3" name="Content Placeholder 2"/>
          <p:cNvSpPr txBox="1">
            <a:spLocks/>
          </p:cNvSpPr>
          <p:nvPr/>
        </p:nvSpPr>
        <p:spPr>
          <a:xfrm>
            <a:off x="247304" y="1193808"/>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b="1" dirty="0" smtClean="0"/>
              <a:t>Chair:</a:t>
            </a:r>
            <a:r>
              <a:rPr lang="en-US" sz="1400" dirty="0" smtClean="0"/>
              <a:t> Responsible for facilitating all of the committee's proceedings by following rules of procedure (as applicable), ruling on points and motions, keeping time, and ensuring that the students have a lively debate. </a:t>
            </a:r>
            <a:endParaRPr lang="en-US" sz="1400" b="1" dirty="0"/>
          </a:p>
          <a:p>
            <a:pPr marL="0" lvl="1" indent="0">
              <a:buNone/>
            </a:pPr>
            <a:endParaRPr lang="en-US" sz="1400" b="1" dirty="0" smtClean="0"/>
          </a:p>
          <a:p>
            <a:pPr marL="0" lvl="1" indent="0">
              <a:buNone/>
            </a:pPr>
            <a:r>
              <a:rPr lang="en-US" sz="1400" b="1" dirty="0" smtClean="0"/>
              <a:t>Co-Chair:</a:t>
            </a:r>
            <a:r>
              <a:rPr lang="en-US" sz="1400" dirty="0" smtClean="0"/>
              <a:t> </a:t>
            </a:r>
            <a:r>
              <a:rPr lang="en-US" sz="1400" dirty="0"/>
              <a:t>R</a:t>
            </a:r>
            <a:r>
              <a:rPr lang="en-US" sz="1400" dirty="0" smtClean="0"/>
              <a:t>esponsible for assisting the committee chair in facilitating debate, keeping time, </a:t>
            </a:r>
            <a:r>
              <a:rPr lang="en-US" sz="1400" dirty="0" err="1" smtClean="0"/>
              <a:t>etc</a:t>
            </a:r>
            <a:r>
              <a:rPr lang="en-US" sz="1400" dirty="0" smtClean="0"/>
              <a:t>, as well as maintaining close communication with the crisis director and staff, specifically to keep them updated on the happenings of committee.</a:t>
            </a:r>
          </a:p>
          <a:p>
            <a:pPr marL="0" indent="0">
              <a:buFont typeface="Arial"/>
              <a:buNone/>
            </a:pPr>
            <a:endParaRPr lang="en-US" sz="1400" dirty="0"/>
          </a:p>
          <a:p>
            <a:pPr marL="0" indent="0">
              <a:buFont typeface="Arial"/>
              <a:buNone/>
            </a:pPr>
            <a:r>
              <a:rPr lang="en-US" sz="1400" b="1" dirty="0" smtClean="0"/>
              <a:t>Crisis Writer: </a:t>
            </a:r>
            <a:r>
              <a:rPr lang="en-US" sz="1400" dirty="0" smtClean="0"/>
              <a:t>Responsible for the creation of articles used to introduce the committee topics and assists in responding to notes, typing draft resolutions, and maintaining the structure of debate when needed. </a:t>
            </a:r>
          </a:p>
          <a:p>
            <a:pPr marL="0" indent="0">
              <a:buFont typeface="Arial"/>
              <a:buNone/>
            </a:pPr>
            <a:endParaRPr lang="en-US" sz="1400" b="1" dirty="0"/>
          </a:p>
          <a:p>
            <a:pPr marL="0" indent="0">
              <a:buFont typeface="Arial"/>
              <a:buNone/>
            </a:pPr>
            <a:r>
              <a:rPr lang="en-US" sz="1400" b="1" dirty="0" smtClean="0"/>
              <a:t>Crisis Director:</a:t>
            </a:r>
            <a:r>
              <a:rPr lang="en-US" sz="1400" dirty="0" smtClean="0"/>
              <a:t> responsible for overseeing the creation and development of the crisis simulations. He or she will coordinate between the dais staff and crisis personnel, as well as update the Crisis Director on committee progress. </a:t>
            </a:r>
          </a:p>
          <a:p>
            <a:pPr marL="0" indent="0">
              <a:buFont typeface="Arial"/>
              <a:buNone/>
            </a:pPr>
            <a:endParaRPr lang="en-US" sz="1400" b="1" dirty="0"/>
          </a:p>
          <a:p>
            <a:pPr marL="0" indent="0">
              <a:buFont typeface="Arial"/>
              <a:buNone/>
            </a:pPr>
            <a:r>
              <a:rPr lang="en-US" sz="1400" b="1" dirty="0" smtClean="0"/>
              <a:t>Crisis Staff:</a:t>
            </a:r>
            <a:r>
              <a:rPr lang="en-US" sz="1400" dirty="0" smtClean="0"/>
              <a:t> responsible for assisting the Crisis Director for creation, organization, and the facilitation of the crisis. Their duties will include the writing of briefing papers and serving as home governments. </a:t>
            </a:r>
            <a:endParaRPr lang="en-US" sz="1400" dirty="0"/>
          </a:p>
          <a:p>
            <a:pPr marL="0" indent="0">
              <a:buFont typeface="Arial"/>
              <a:buNone/>
            </a:pPr>
            <a:endParaRPr lang="en-US" sz="1400" dirty="0" smtClean="0"/>
          </a:p>
        </p:txBody>
      </p:sp>
    </p:spTree>
    <p:extLst>
      <p:ext uri="{BB962C8B-B14F-4D97-AF65-F5344CB8AC3E}">
        <p14:creationId xmlns="" xmlns:p14="http://schemas.microsoft.com/office/powerpoint/2010/main" val="3203032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The Chronology of GA/ECOSOC Committees</a:t>
            </a:r>
            <a:endParaRPr lang="en-US" sz="3200" dirty="0"/>
          </a:p>
        </p:txBody>
      </p:sp>
      <p:sp>
        <p:nvSpPr>
          <p:cNvPr id="3" name="TextBox 2"/>
          <p:cNvSpPr txBox="1"/>
          <p:nvPr/>
        </p:nvSpPr>
        <p:spPr>
          <a:xfrm>
            <a:off x="2862510" y="1499722"/>
            <a:ext cx="4739754" cy="307777"/>
          </a:xfrm>
          <a:prstGeom prst="rect">
            <a:avLst/>
          </a:prstGeom>
          <a:noFill/>
          <a:ln>
            <a:solidFill>
              <a:schemeClr val="tx1"/>
            </a:solidFill>
          </a:ln>
        </p:spPr>
        <p:txBody>
          <a:bodyPr wrap="square" rtlCol="0">
            <a:spAutoFit/>
          </a:bodyPr>
          <a:lstStyle/>
          <a:p>
            <a:pPr algn="ctr"/>
            <a:r>
              <a:rPr lang="en-US" sz="1400" b="1" dirty="0" smtClean="0"/>
              <a:t>Debate and Vote on a Topic </a:t>
            </a:r>
            <a:r>
              <a:rPr lang="en-US" sz="1400" dirty="0" smtClean="0"/>
              <a:t>(requires Majority of committee)</a:t>
            </a:r>
            <a:endParaRPr lang="en-US" sz="1400" dirty="0"/>
          </a:p>
        </p:txBody>
      </p:sp>
      <p:grpSp>
        <p:nvGrpSpPr>
          <p:cNvPr id="7" name="Group 6"/>
          <p:cNvGrpSpPr/>
          <p:nvPr/>
        </p:nvGrpSpPr>
        <p:grpSpPr>
          <a:xfrm>
            <a:off x="2026379" y="2118547"/>
            <a:ext cx="6412016" cy="1049514"/>
            <a:chOff x="355602" y="1822397"/>
            <a:chExt cx="8534394" cy="592425"/>
          </a:xfrm>
        </p:grpSpPr>
        <p:sp>
          <p:nvSpPr>
            <p:cNvPr id="4" name="TextBox 3"/>
            <p:cNvSpPr txBox="1"/>
            <p:nvPr/>
          </p:nvSpPr>
          <p:spPr>
            <a:xfrm>
              <a:off x="355602" y="1822397"/>
              <a:ext cx="2675467" cy="592425"/>
            </a:xfrm>
            <a:prstGeom prst="rect">
              <a:avLst/>
            </a:prstGeom>
            <a:noFill/>
            <a:ln>
              <a:solidFill>
                <a:srgbClr val="000000"/>
              </a:solidFill>
            </a:ln>
          </p:spPr>
          <p:txBody>
            <a:bodyPr wrap="square" rtlCol="0">
              <a:spAutoFit/>
            </a:bodyPr>
            <a:lstStyle/>
            <a:p>
              <a:pPr algn="ctr"/>
              <a:r>
                <a:rPr lang="en-US" sz="1400" b="1" dirty="0" smtClean="0"/>
                <a:t>Speaker’s List</a:t>
              </a:r>
              <a:r>
                <a:rPr lang="en-US" sz="1400" dirty="0" smtClean="0"/>
                <a:t> (~1-2 min; can add 2 Q&amp;A; can Yield to Questions, another Speaker, or the Chair)</a:t>
              </a:r>
              <a:endParaRPr lang="en-US" sz="1400" dirty="0"/>
            </a:p>
          </p:txBody>
        </p:sp>
        <p:sp>
          <p:nvSpPr>
            <p:cNvPr id="5" name="TextBox 4"/>
            <p:cNvSpPr txBox="1"/>
            <p:nvPr/>
          </p:nvSpPr>
          <p:spPr>
            <a:xfrm>
              <a:off x="3285065" y="1822398"/>
              <a:ext cx="2675467" cy="393103"/>
            </a:xfrm>
            <a:prstGeom prst="rect">
              <a:avLst/>
            </a:prstGeom>
            <a:noFill/>
            <a:ln>
              <a:solidFill>
                <a:srgbClr val="000000"/>
              </a:solidFill>
            </a:ln>
          </p:spPr>
          <p:txBody>
            <a:bodyPr wrap="square" rtlCol="0">
              <a:spAutoFit/>
            </a:bodyPr>
            <a:lstStyle/>
            <a:p>
              <a:pPr algn="ctr"/>
              <a:r>
                <a:rPr lang="en-US" sz="1400" b="1" dirty="0" smtClean="0"/>
                <a:t>Moderated Caucus</a:t>
              </a:r>
              <a:r>
                <a:rPr lang="en-US" sz="1400" dirty="0" smtClean="0"/>
                <a:t> (~30sec – 1min) </a:t>
              </a:r>
              <a:endParaRPr lang="en-US" sz="1400" dirty="0"/>
            </a:p>
          </p:txBody>
        </p:sp>
        <p:sp>
          <p:nvSpPr>
            <p:cNvPr id="6" name="TextBox 5"/>
            <p:cNvSpPr txBox="1"/>
            <p:nvPr/>
          </p:nvSpPr>
          <p:spPr>
            <a:xfrm>
              <a:off x="6214529" y="1822397"/>
              <a:ext cx="2675467" cy="554969"/>
            </a:xfrm>
            <a:prstGeom prst="rect">
              <a:avLst/>
            </a:prstGeom>
            <a:noFill/>
            <a:ln>
              <a:solidFill>
                <a:srgbClr val="000000"/>
              </a:solidFill>
            </a:ln>
          </p:spPr>
          <p:txBody>
            <a:bodyPr wrap="square" rtlCol="0">
              <a:spAutoFit/>
            </a:bodyPr>
            <a:lstStyle/>
            <a:p>
              <a:pPr algn="ctr"/>
              <a:r>
                <a:rPr lang="en-US" sz="1400" b="1" dirty="0" smtClean="0"/>
                <a:t>Un-moderated Caucus</a:t>
              </a:r>
              <a:r>
                <a:rPr lang="en-US" sz="1400" dirty="0" smtClean="0"/>
                <a:t> (typically ~10 min; chair’s discretion and can vary)</a:t>
              </a:r>
              <a:endParaRPr lang="en-US" sz="1400" dirty="0"/>
            </a:p>
          </p:txBody>
        </p:sp>
      </p:grpSp>
      <p:sp>
        <p:nvSpPr>
          <p:cNvPr id="8" name="TextBox 7"/>
          <p:cNvSpPr txBox="1"/>
          <p:nvPr/>
        </p:nvSpPr>
        <p:spPr>
          <a:xfrm>
            <a:off x="2625523" y="3699528"/>
            <a:ext cx="5213729" cy="307777"/>
          </a:xfrm>
          <a:prstGeom prst="rect">
            <a:avLst/>
          </a:prstGeom>
          <a:noFill/>
          <a:ln>
            <a:solidFill>
              <a:schemeClr val="tx1"/>
            </a:solidFill>
          </a:ln>
        </p:spPr>
        <p:txBody>
          <a:bodyPr wrap="square" rtlCol="0">
            <a:spAutoFit/>
          </a:bodyPr>
          <a:lstStyle/>
          <a:p>
            <a:pPr algn="ctr"/>
            <a:r>
              <a:rPr lang="en-US" sz="1400" b="1" dirty="0" smtClean="0"/>
              <a:t>Creation and Introduction of Draft Resolutions </a:t>
            </a:r>
            <a:r>
              <a:rPr lang="en-US" sz="1400" dirty="0" smtClean="0"/>
              <a:t>(i.e. Working Papers)</a:t>
            </a:r>
            <a:endParaRPr lang="en-US" sz="1400" dirty="0"/>
          </a:p>
        </p:txBody>
      </p:sp>
      <p:sp>
        <p:nvSpPr>
          <p:cNvPr id="9" name="TextBox 8"/>
          <p:cNvSpPr txBox="1"/>
          <p:nvPr/>
        </p:nvSpPr>
        <p:spPr>
          <a:xfrm>
            <a:off x="2625523" y="4318361"/>
            <a:ext cx="5213729" cy="307777"/>
          </a:xfrm>
          <a:prstGeom prst="rect">
            <a:avLst/>
          </a:prstGeom>
          <a:noFill/>
          <a:ln>
            <a:solidFill>
              <a:schemeClr val="tx1"/>
            </a:solidFill>
          </a:ln>
        </p:spPr>
        <p:txBody>
          <a:bodyPr wrap="square" rtlCol="0">
            <a:spAutoFit/>
          </a:bodyPr>
          <a:lstStyle/>
          <a:p>
            <a:pPr algn="ctr"/>
            <a:r>
              <a:rPr lang="en-US" sz="1400" b="1" dirty="0" smtClean="0"/>
              <a:t>Editing and Consolidation of Draft Resolutions into Resolutions</a:t>
            </a:r>
            <a:endParaRPr lang="en-US" sz="1400" dirty="0"/>
          </a:p>
        </p:txBody>
      </p:sp>
      <p:sp>
        <p:nvSpPr>
          <p:cNvPr id="10" name="TextBox 9"/>
          <p:cNvSpPr txBox="1"/>
          <p:nvPr/>
        </p:nvSpPr>
        <p:spPr>
          <a:xfrm>
            <a:off x="2625523" y="4937193"/>
            <a:ext cx="5213729" cy="523220"/>
          </a:xfrm>
          <a:prstGeom prst="rect">
            <a:avLst/>
          </a:prstGeom>
          <a:noFill/>
          <a:ln>
            <a:solidFill>
              <a:schemeClr val="tx1"/>
            </a:solidFill>
          </a:ln>
        </p:spPr>
        <p:txBody>
          <a:bodyPr wrap="square" rtlCol="0">
            <a:spAutoFit/>
          </a:bodyPr>
          <a:lstStyle/>
          <a:p>
            <a:pPr algn="ctr"/>
            <a:r>
              <a:rPr lang="en-US" sz="1400" b="1" dirty="0" smtClean="0"/>
              <a:t>Enter Voting Procedure to Discuss non-substantive points, amendments (friendly &amp; un-friendly), and vote</a:t>
            </a:r>
            <a:endParaRPr lang="en-US" sz="1400" dirty="0"/>
          </a:p>
        </p:txBody>
      </p:sp>
      <p:cxnSp>
        <p:nvCxnSpPr>
          <p:cNvPr id="12" name="Straight Connector 11"/>
          <p:cNvCxnSpPr>
            <a:stCxn id="4" idx="0"/>
            <a:endCxn id="3" idx="2"/>
          </p:cNvCxnSpPr>
          <p:nvPr/>
        </p:nvCxnSpPr>
        <p:spPr>
          <a:xfrm flipV="1">
            <a:off x="3031438" y="1807499"/>
            <a:ext cx="2200949" cy="31104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3" idx="2"/>
            <a:endCxn id="5" idx="0"/>
          </p:cNvCxnSpPr>
          <p:nvPr/>
        </p:nvCxnSpPr>
        <p:spPr>
          <a:xfrm>
            <a:off x="5232387" y="1807499"/>
            <a:ext cx="0" cy="311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3" idx="2"/>
            <a:endCxn id="6" idx="0"/>
          </p:cNvCxnSpPr>
          <p:nvPr/>
        </p:nvCxnSpPr>
        <p:spPr>
          <a:xfrm>
            <a:off x="5232387" y="1807499"/>
            <a:ext cx="2200949" cy="31105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4" idx="2"/>
            <a:endCxn id="8" idx="0"/>
          </p:cNvCxnSpPr>
          <p:nvPr/>
        </p:nvCxnSpPr>
        <p:spPr>
          <a:xfrm>
            <a:off x="3031438" y="3168061"/>
            <a:ext cx="2200950" cy="53146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5" idx="2"/>
            <a:endCxn id="8" idx="0"/>
          </p:cNvCxnSpPr>
          <p:nvPr/>
        </p:nvCxnSpPr>
        <p:spPr>
          <a:xfrm>
            <a:off x="5232387" y="2814953"/>
            <a:ext cx="1" cy="8845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6" idx="2"/>
            <a:endCxn id="8" idx="0"/>
          </p:cNvCxnSpPr>
          <p:nvPr/>
        </p:nvCxnSpPr>
        <p:spPr>
          <a:xfrm flipH="1">
            <a:off x="5232388" y="3101716"/>
            <a:ext cx="2200948" cy="59781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016001" y="2753514"/>
            <a:ext cx="0" cy="1718736"/>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endCxn id="9" idx="1"/>
          </p:cNvCxnSpPr>
          <p:nvPr/>
        </p:nvCxnSpPr>
        <p:spPr>
          <a:xfrm>
            <a:off x="999067" y="4472250"/>
            <a:ext cx="1626456"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8" idx="1"/>
          </p:cNvCxnSpPr>
          <p:nvPr/>
        </p:nvCxnSpPr>
        <p:spPr>
          <a:xfrm flipH="1" flipV="1">
            <a:off x="999067" y="3849520"/>
            <a:ext cx="1626456" cy="3897"/>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4" idx="1"/>
          </p:cNvCxnSpPr>
          <p:nvPr/>
        </p:nvCxnSpPr>
        <p:spPr>
          <a:xfrm flipH="1">
            <a:off x="1016001" y="2643304"/>
            <a:ext cx="1010378" cy="8612"/>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92675" y="1655099"/>
            <a:ext cx="0" cy="352263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592675" y="5177729"/>
            <a:ext cx="2015914"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592675" y="1655099"/>
            <a:ext cx="226983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4716632" y="1181722"/>
            <a:ext cx="1031509" cy="307777"/>
          </a:xfrm>
          <a:prstGeom prst="rect">
            <a:avLst/>
          </a:prstGeom>
          <a:noFill/>
          <a:ln>
            <a:solidFill>
              <a:schemeClr val="tx1"/>
            </a:solidFill>
          </a:ln>
        </p:spPr>
        <p:txBody>
          <a:bodyPr wrap="square" rtlCol="0">
            <a:spAutoFit/>
          </a:bodyPr>
          <a:lstStyle/>
          <a:p>
            <a:pPr algn="ctr"/>
            <a:r>
              <a:rPr lang="en-US" sz="1400" b="1" dirty="0" smtClean="0">
                <a:solidFill>
                  <a:srgbClr val="FF0000"/>
                </a:solidFill>
              </a:rPr>
              <a:t>TAKE ROLL</a:t>
            </a:r>
            <a:endParaRPr lang="en-US" sz="1400" dirty="0">
              <a:solidFill>
                <a:srgbClr val="FF0000"/>
              </a:solidFill>
            </a:endParaRPr>
          </a:p>
        </p:txBody>
      </p:sp>
    </p:spTree>
    <p:extLst>
      <p:ext uri="{BB962C8B-B14F-4D97-AF65-F5344CB8AC3E}">
        <p14:creationId xmlns="" xmlns:p14="http://schemas.microsoft.com/office/powerpoint/2010/main" val="1481878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Common Points &amp; Motions: General Debate</a:t>
            </a:r>
            <a:endParaRPr lang="en-US" sz="3200" dirty="0"/>
          </a:p>
        </p:txBody>
      </p:sp>
      <p:sp>
        <p:nvSpPr>
          <p:cNvPr id="3" name="Content Placeholder 2"/>
          <p:cNvSpPr txBox="1">
            <a:spLocks/>
          </p:cNvSpPr>
          <p:nvPr/>
        </p:nvSpPr>
        <p:spPr>
          <a:xfrm>
            <a:off x="105570" y="1041411"/>
            <a:ext cx="90005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b="1" dirty="0" smtClean="0"/>
              <a:t>Motion to Open Debate / Motion to Open the Speaker’s List: </a:t>
            </a:r>
            <a:r>
              <a:rPr lang="en-US" sz="1400" dirty="0" smtClean="0"/>
              <a:t>A formalized method of beginning the committee and opening up the speaker’s list. The chair will then ask for placards to be raised to be added to the speaker’s list. The delegate may set a speaking time or the chair may set one / use discretion. </a:t>
            </a:r>
          </a:p>
          <a:p>
            <a:pPr marL="0" lvl="1" indent="0">
              <a:buNone/>
            </a:pPr>
            <a:endParaRPr lang="en-US" sz="1400" b="1" dirty="0" smtClean="0"/>
          </a:p>
          <a:p>
            <a:pPr marL="0" lvl="1" indent="0">
              <a:buNone/>
            </a:pPr>
            <a:r>
              <a:rPr lang="en-US" sz="1400" b="1" dirty="0" smtClean="0"/>
              <a:t>Motion to Set the Agenda: </a:t>
            </a:r>
            <a:r>
              <a:rPr lang="en-US" sz="1400" dirty="0" smtClean="0"/>
              <a:t>After running through the speaker’s list for 10-20 countries and there seems to be consensus on the topic to discuss or too much time has surpassed, either a delegate will motion or the chair will request a “motion to set the agenda to [topic].”</a:t>
            </a:r>
            <a:endParaRPr lang="en-US" sz="1400" b="1" dirty="0"/>
          </a:p>
          <a:p>
            <a:pPr marL="0" lvl="1" indent="0">
              <a:buNone/>
            </a:pPr>
            <a:endParaRPr lang="en-US" sz="1400" b="1" dirty="0" smtClean="0"/>
          </a:p>
          <a:p>
            <a:pPr marL="0" lvl="1" indent="0">
              <a:buNone/>
            </a:pPr>
            <a:r>
              <a:rPr lang="en-US" sz="1400" b="1" dirty="0" smtClean="0"/>
              <a:t>Yield to [Questions, another Delegate, Chair, Comments]: </a:t>
            </a:r>
            <a:r>
              <a:rPr lang="en-US" sz="1400" dirty="0" smtClean="0"/>
              <a:t>The </a:t>
            </a:r>
            <a:r>
              <a:rPr lang="en-US" sz="1400" dirty="0" err="1" smtClean="0"/>
              <a:t>dias</a:t>
            </a:r>
            <a:r>
              <a:rPr lang="en-US" sz="1400" dirty="0" smtClean="0"/>
              <a:t> must track the speaker’s time on the speaker’s list and if adequate time is left (more than 10 sec), the delegate may yield to one of the above. Most are intuitive, chair just means the chair absolves the rest of the time. Comments allows delegates to make points rather than ask questions with remaining time.</a:t>
            </a:r>
            <a:endParaRPr lang="en-US" sz="1400" dirty="0"/>
          </a:p>
          <a:p>
            <a:pPr marL="0" lvl="1" indent="0">
              <a:buNone/>
            </a:pPr>
            <a:endParaRPr lang="en-US" sz="1400" b="1" dirty="0"/>
          </a:p>
          <a:p>
            <a:pPr marL="0" lvl="1" indent="0">
              <a:buNone/>
            </a:pPr>
            <a:r>
              <a:rPr lang="en-US" sz="1400" b="1" dirty="0" smtClean="0"/>
              <a:t>Motion to enter a Moderated Caucus (should state a speaking time and topic*): </a:t>
            </a:r>
            <a:r>
              <a:rPr lang="en-US" sz="1400" dirty="0" smtClean="0"/>
              <a:t>Motion to enter in a faster-paced debate environment where the speaking time is typically 30sec to 1min and there is no yielding.  </a:t>
            </a:r>
            <a:endParaRPr lang="en-US" sz="1400" dirty="0"/>
          </a:p>
          <a:p>
            <a:pPr marL="0" lvl="1" indent="0">
              <a:buNone/>
            </a:pPr>
            <a:endParaRPr lang="en-US" sz="1400" b="1" dirty="0" smtClean="0"/>
          </a:p>
          <a:p>
            <a:pPr marL="0" lvl="1" indent="0">
              <a:buNone/>
            </a:pPr>
            <a:r>
              <a:rPr lang="en-US" sz="1400" b="1" dirty="0" smtClean="0"/>
              <a:t>Motion to enter a Un-Moderated Caucus (should specify a time): </a:t>
            </a:r>
            <a:r>
              <a:rPr lang="en-US" sz="1400" dirty="0" smtClean="0"/>
              <a:t>Motion to enter a non-debate period where delegates can get out of their seats and informally talk to each other, work on draft resolutions, etc. It is up to the chair to track the time and make delegates aware when time is concluded. </a:t>
            </a:r>
          </a:p>
        </p:txBody>
      </p:sp>
    </p:spTree>
    <p:extLst>
      <p:ext uri="{BB962C8B-B14F-4D97-AF65-F5344CB8AC3E}">
        <p14:creationId xmlns="" xmlns:p14="http://schemas.microsoft.com/office/powerpoint/2010/main" val="332781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Common Points &amp; Motions: General Debate</a:t>
            </a:r>
            <a:endParaRPr lang="en-US" sz="3200" dirty="0"/>
          </a:p>
        </p:txBody>
      </p:sp>
      <p:sp>
        <p:nvSpPr>
          <p:cNvPr id="3" name="Content Placeholder 2"/>
          <p:cNvSpPr txBox="1">
            <a:spLocks/>
          </p:cNvSpPr>
          <p:nvPr/>
        </p:nvSpPr>
        <p:spPr>
          <a:xfrm>
            <a:off x="247304" y="1193808"/>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b="1" dirty="0" smtClean="0"/>
              <a:t>Motion to (re)Set the Speaker’s Time (typically only during Speaker’s List)</a:t>
            </a:r>
          </a:p>
          <a:p>
            <a:pPr marL="0" lvl="1" indent="0">
              <a:buNone/>
            </a:pPr>
            <a:endParaRPr lang="en-US" sz="1400" b="1" dirty="0"/>
          </a:p>
          <a:p>
            <a:pPr marL="0" lvl="1" indent="0">
              <a:buNone/>
            </a:pPr>
            <a:r>
              <a:rPr lang="en-US" sz="1400" b="1" dirty="0" smtClean="0"/>
              <a:t>Point of Order: </a:t>
            </a:r>
            <a:r>
              <a:rPr lang="en-US" sz="1400" dirty="0" smtClean="0"/>
              <a:t>Typically, a delegate will (respectfully) bring up a structural or order-related issue that they believe was not considered (i.e. Chair forgot to allow for Questions or too few speakers). The chair should carefully listen and consider, but ultimately the decision is at the chair’s discretion. </a:t>
            </a:r>
          </a:p>
          <a:p>
            <a:pPr marL="0" lvl="1" indent="0">
              <a:buNone/>
            </a:pPr>
            <a:endParaRPr lang="en-US" sz="1400" dirty="0"/>
          </a:p>
          <a:p>
            <a:pPr marL="0" lvl="1" indent="0">
              <a:buNone/>
            </a:pPr>
            <a:r>
              <a:rPr lang="en-US" sz="1400" b="1" dirty="0" smtClean="0"/>
              <a:t>Point of Inquiry: </a:t>
            </a:r>
            <a:r>
              <a:rPr lang="en-US" sz="1400" dirty="0" smtClean="0"/>
              <a:t>The delegate requires some sort of clarification from the chair regarding the structure of the committee, topic being discussed, a brief clarification on the topic, or something else. This is not an opportunity for the delegate to make a point, simply ask a question.</a:t>
            </a:r>
          </a:p>
          <a:p>
            <a:pPr marL="0" lvl="1" indent="0">
              <a:buNone/>
            </a:pPr>
            <a:endParaRPr lang="en-US" sz="1400" b="1" dirty="0"/>
          </a:p>
          <a:p>
            <a:pPr marL="0" lvl="1" indent="0">
              <a:buNone/>
            </a:pPr>
            <a:r>
              <a:rPr lang="en-US" sz="1400" b="1" dirty="0" smtClean="0"/>
              <a:t>Point of Personal Privilege (Preference): </a:t>
            </a:r>
            <a:r>
              <a:rPr lang="en-US" sz="1400" dirty="0" smtClean="0"/>
              <a:t>When the delegate is experiencing a personal issue, discomfort, or disadvantage (i.e. they need the speaker to speak louder because they are in the back of the room). </a:t>
            </a:r>
          </a:p>
          <a:p>
            <a:pPr marL="0" lvl="1" indent="0">
              <a:buNone/>
            </a:pPr>
            <a:endParaRPr lang="en-US" sz="1400" b="1" dirty="0"/>
          </a:p>
          <a:p>
            <a:pPr marL="0" lvl="1" indent="0">
              <a:buNone/>
            </a:pPr>
            <a:r>
              <a:rPr lang="en-US" sz="1400" b="1" dirty="0" smtClean="0"/>
              <a:t>Right of Reply: </a:t>
            </a:r>
            <a:r>
              <a:rPr lang="en-US" sz="1400" dirty="0" smtClean="0"/>
              <a:t>Used very sparingly when a delegate has been personally attached by another delegate (not his position or country, but a personal attack on the delegate himself). Do not allow often as it’s usually not relevant or appropriate. </a:t>
            </a:r>
            <a:r>
              <a:rPr lang="en-US" sz="1400" dirty="0" smtClean="0">
                <a:solidFill>
                  <a:srgbClr val="FF0000"/>
                </a:solidFill>
              </a:rPr>
              <a:t>These should be submitted to the chair in writing and the chair will then decide whether to read. </a:t>
            </a:r>
            <a:endParaRPr lang="en-US" sz="1400" b="1" dirty="0" smtClean="0"/>
          </a:p>
          <a:p>
            <a:pPr marL="0" lvl="1" indent="0">
              <a:buNone/>
            </a:pPr>
            <a:endParaRPr lang="en-US" sz="1400" b="1" dirty="0" smtClean="0"/>
          </a:p>
          <a:p>
            <a:pPr marL="0" lvl="1" indent="0">
              <a:buNone/>
            </a:pPr>
            <a:endParaRPr lang="en-US" sz="1400" b="1" dirty="0"/>
          </a:p>
          <a:p>
            <a:pPr marL="0" lvl="1" indent="0">
              <a:buNone/>
            </a:pPr>
            <a:endParaRPr lang="en-US" sz="1400" b="1" dirty="0" smtClean="0"/>
          </a:p>
        </p:txBody>
      </p:sp>
    </p:spTree>
    <p:extLst>
      <p:ext uri="{BB962C8B-B14F-4D97-AF65-F5344CB8AC3E}">
        <p14:creationId xmlns="" xmlns:p14="http://schemas.microsoft.com/office/powerpoint/2010/main" val="3527110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67935"/>
            <a:ext cx="82296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Common Points &amp; Motions: Draft Resolutions</a:t>
            </a:r>
            <a:endParaRPr lang="en-US" sz="3200" dirty="0"/>
          </a:p>
        </p:txBody>
      </p:sp>
      <p:grpSp>
        <p:nvGrpSpPr>
          <p:cNvPr id="2" name="Group 5"/>
          <p:cNvGrpSpPr/>
          <p:nvPr/>
        </p:nvGrpSpPr>
        <p:grpSpPr>
          <a:xfrm>
            <a:off x="247304" y="1329272"/>
            <a:ext cx="8649393" cy="4525963"/>
            <a:chOff x="247304" y="1193808"/>
            <a:chExt cx="8649393" cy="4525963"/>
          </a:xfrm>
        </p:grpSpPr>
        <p:sp>
          <p:nvSpPr>
            <p:cNvPr id="4" name="Content Placeholder 2"/>
            <p:cNvSpPr txBox="1">
              <a:spLocks/>
            </p:cNvSpPr>
            <p:nvPr/>
          </p:nvSpPr>
          <p:spPr>
            <a:xfrm>
              <a:off x="247304" y="1193808"/>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b="1" dirty="0" smtClean="0"/>
                <a:t>Draft Resolution Requirements </a:t>
              </a:r>
              <a:r>
                <a:rPr lang="en-US" sz="1400" dirty="0" smtClean="0"/>
                <a:t>(typically at Chair’s Discretion):</a:t>
              </a:r>
            </a:p>
            <a:p>
              <a:pPr marL="0" lvl="1" indent="0">
                <a:buNone/>
              </a:pPr>
              <a:r>
                <a:rPr lang="en-US" sz="1400" dirty="0" smtClean="0"/>
                <a:t>	- At least 5 Sponsors (primary writers)</a:t>
              </a:r>
            </a:p>
            <a:p>
              <a:pPr marL="0" lvl="1" indent="0">
                <a:buNone/>
              </a:pPr>
              <a:r>
                <a:rPr lang="en-US" sz="1400" dirty="0" smtClean="0"/>
                <a:t>	- 10 – 20% of Committee in Sponsors + Signatories</a:t>
              </a:r>
              <a:endParaRPr lang="en-US" sz="1400" dirty="0"/>
            </a:p>
            <a:p>
              <a:pPr marL="0" lvl="1" indent="0">
                <a:buNone/>
              </a:pPr>
              <a:r>
                <a:rPr lang="en-US" sz="1400" dirty="0" smtClean="0"/>
                <a:t>	- Pre-Ambulatory Clauses may or may not be included – typically not required, but acceptable </a:t>
              </a:r>
            </a:p>
            <a:p>
              <a:pPr marL="0" lvl="1" indent="0">
                <a:buNone/>
              </a:pPr>
              <a:r>
                <a:rPr lang="en-US" sz="1400" dirty="0" smtClean="0"/>
                <a:t>	- Clauses formatted in the appropriate manner – please refer to link below to review resolution format</a:t>
              </a:r>
            </a:p>
            <a:p>
              <a:pPr marL="0" lvl="1" indent="0">
                <a:buNone/>
              </a:pPr>
              <a:r>
                <a:rPr lang="en-US" sz="1400" dirty="0"/>
                <a:t>	</a:t>
              </a:r>
              <a:r>
                <a:rPr lang="en-US" sz="1400" dirty="0" smtClean="0"/>
                <a:t>- Once approved by the </a:t>
              </a:r>
              <a:r>
                <a:rPr lang="en-US" sz="1400" dirty="0" err="1" smtClean="0"/>
                <a:t>dias</a:t>
              </a:r>
              <a:r>
                <a:rPr lang="en-US" sz="1400" dirty="0" smtClean="0"/>
                <a:t>, a number will be assigned to each draft (i.e. if for the second topic, and it is the 3</a:t>
              </a:r>
              <a:r>
                <a:rPr lang="en-US" sz="1400" baseline="30000" dirty="0" smtClean="0"/>
                <a:t>rd</a:t>
              </a:r>
              <a:r>
                <a:rPr lang="en-US" sz="1400" dirty="0" smtClean="0"/>
                <a:t> submitted, it would be number 2-3)</a:t>
              </a:r>
            </a:p>
            <a:p>
              <a:pPr marL="0" lvl="1" indent="0">
                <a:buNone/>
              </a:pPr>
              <a:endParaRPr lang="en-US" sz="1400" b="1" dirty="0"/>
            </a:p>
            <a:p>
              <a:pPr marL="0" lvl="1" indent="0">
                <a:buNone/>
              </a:pPr>
              <a:r>
                <a:rPr lang="en-US" sz="1400" b="1" dirty="0" smtClean="0"/>
                <a:t>Motion to Introduce a Draft Resolution (with 5 minute Q&amp;A after introduction):</a:t>
              </a:r>
              <a:r>
                <a:rPr lang="en-US" sz="1400" dirty="0" smtClean="0"/>
                <a:t> When delegates have completed a draft version of their resolutions, they may motion to introduce the resolution to the entire committee. Usually, they may submit the draft to the chair first in order to have it typed so it is more easily introduced to the committee. </a:t>
              </a:r>
              <a:r>
                <a:rPr lang="en-US" sz="1400" dirty="0" smtClean="0">
                  <a:solidFill>
                    <a:srgbClr val="000000"/>
                  </a:solidFill>
                </a:rPr>
                <a:t>Will sometimes also follow with Q&amp;A where committee can ask questions to delegates… Question time not included.</a:t>
              </a:r>
            </a:p>
          </p:txBody>
        </p:sp>
        <p:sp>
          <p:nvSpPr>
            <p:cNvPr id="5" name="Rectangle 4"/>
            <p:cNvSpPr/>
            <p:nvPr/>
          </p:nvSpPr>
          <p:spPr>
            <a:xfrm>
              <a:off x="247304" y="4982402"/>
              <a:ext cx="8099577" cy="369332"/>
            </a:xfrm>
            <a:prstGeom prst="rect">
              <a:avLst/>
            </a:prstGeom>
          </p:spPr>
          <p:txBody>
            <a:bodyPr>
              <a:spAutoFit/>
            </a:bodyPr>
            <a:lstStyle/>
            <a:p>
              <a:endParaRPr lang="en-US" dirty="0"/>
            </a:p>
          </p:txBody>
        </p:sp>
      </p:grpSp>
    </p:spTree>
    <p:extLst>
      <p:ext uri="{BB962C8B-B14F-4D97-AF65-F5344CB8AC3E}">
        <p14:creationId xmlns="" xmlns:p14="http://schemas.microsoft.com/office/powerpoint/2010/main" val="697038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67935"/>
            <a:ext cx="86868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Common Points &amp; Motions: Resolutions &amp; Voting</a:t>
            </a:r>
            <a:endParaRPr lang="en-US" sz="3200" dirty="0"/>
          </a:p>
        </p:txBody>
      </p:sp>
      <p:sp>
        <p:nvSpPr>
          <p:cNvPr id="7" name="Content Placeholder 2"/>
          <p:cNvSpPr txBox="1">
            <a:spLocks/>
          </p:cNvSpPr>
          <p:nvPr/>
        </p:nvSpPr>
        <p:spPr>
          <a:xfrm>
            <a:off x="247304" y="1092210"/>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i="1" dirty="0" smtClean="0">
                <a:solidFill>
                  <a:srgbClr val="000000"/>
                </a:solidFill>
              </a:rPr>
              <a:t>Once draft resolution have been introduced and discussed, delegates will hopefully work to edit and consolidate resolutions (most chairs, if there are more than 3 or 4 resolutions, will mandate consolidation). Once resolutions are finalized, sponsors and delegates may introduce amendments in writing to the staff.</a:t>
            </a:r>
          </a:p>
          <a:p>
            <a:pPr marL="0" lvl="1" indent="0">
              <a:buNone/>
            </a:pPr>
            <a:endParaRPr lang="en-US" sz="1400" b="1" dirty="0" smtClean="0">
              <a:solidFill>
                <a:srgbClr val="000000"/>
              </a:solidFill>
            </a:endParaRPr>
          </a:p>
          <a:p>
            <a:pPr marL="0" lvl="1" indent="0">
              <a:buNone/>
            </a:pPr>
            <a:r>
              <a:rPr lang="en-US" sz="1400" b="1" dirty="0" smtClean="0">
                <a:solidFill>
                  <a:srgbClr val="000000"/>
                </a:solidFill>
              </a:rPr>
              <a:t>Motion to Introduce an Amendment to Resolution [  ]: </a:t>
            </a:r>
            <a:r>
              <a:rPr lang="en-US" sz="1400" dirty="0" smtClean="0">
                <a:solidFill>
                  <a:srgbClr val="000000"/>
                </a:solidFill>
              </a:rPr>
              <a:t>This is the motion the delegate will make. Requires a majority vote to pass, then the chair will read out the amendment. After reading, the chair will ask the sponsors if the amendment is friendly or un-friendly</a:t>
            </a:r>
          </a:p>
          <a:p>
            <a:pPr marL="0" lvl="1" indent="0">
              <a:buNone/>
            </a:pPr>
            <a:r>
              <a:rPr lang="en-US" sz="1400" b="1" dirty="0" smtClean="0">
                <a:solidFill>
                  <a:srgbClr val="000000"/>
                </a:solidFill>
              </a:rPr>
              <a:t>	Friendly Amendment: </a:t>
            </a:r>
            <a:r>
              <a:rPr lang="en-US" sz="1400" dirty="0" smtClean="0">
                <a:solidFill>
                  <a:srgbClr val="000000"/>
                </a:solidFill>
              </a:rPr>
              <a:t>Amendment agreed up by </a:t>
            </a:r>
            <a:r>
              <a:rPr lang="en-US" sz="1400" i="1" dirty="0" smtClean="0">
                <a:solidFill>
                  <a:srgbClr val="000000"/>
                </a:solidFill>
              </a:rPr>
              <a:t>all </a:t>
            </a:r>
            <a:r>
              <a:rPr lang="en-US" sz="1400" dirty="0" smtClean="0">
                <a:solidFill>
                  <a:srgbClr val="000000"/>
                </a:solidFill>
              </a:rPr>
              <a:t>sponsors and automatically added to the resolution</a:t>
            </a:r>
          </a:p>
          <a:p>
            <a:pPr marL="0" lvl="1" indent="0">
              <a:buNone/>
            </a:pPr>
            <a:r>
              <a:rPr lang="en-US" sz="1400" b="1" dirty="0">
                <a:solidFill>
                  <a:srgbClr val="000000"/>
                </a:solidFill>
              </a:rPr>
              <a:t>	</a:t>
            </a:r>
            <a:r>
              <a:rPr lang="en-US" sz="1400" b="1" dirty="0" smtClean="0">
                <a:solidFill>
                  <a:srgbClr val="000000"/>
                </a:solidFill>
              </a:rPr>
              <a:t>Unfriendly Amendment: </a:t>
            </a:r>
            <a:r>
              <a:rPr lang="en-US" sz="1400" dirty="0" smtClean="0">
                <a:solidFill>
                  <a:srgbClr val="000000"/>
                </a:solidFill>
              </a:rPr>
              <a:t>Amendment not agreed upon by </a:t>
            </a:r>
            <a:r>
              <a:rPr lang="en-US" sz="1400" i="1" dirty="0" smtClean="0">
                <a:solidFill>
                  <a:srgbClr val="000000"/>
                </a:solidFill>
              </a:rPr>
              <a:t>one or all </a:t>
            </a:r>
            <a:r>
              <a:rPr lang="en-US" sz="1400" dirty="0" smtClean="0">
                <a:solidFill>
                  <a:srgbClr val="000000"/>
                </a:solidFill>
              </a:rPr>
              <a:t>sponsors and will be addressed in voting</a:t>
            </a:r>
          </a:p>
          <a:p>
            <a:pPr marL="0" lvl="1" indent="0">
              <a:buNone/>
            </a:pPr>
            <a:endParaRPr lang="en-US" sz="1400" b="1" dirty="0" smtClean="0">
              <a:solidFill>
                <a:srgbClr val="000000"/>
              </a:solidFill>
            </a:endParaRPr>
          </a:p>
          <a:p>
            <a:pPr marL="0" lvl="1" indent="0">
              <a:buNone/>
            </a:pPr>
            <a:r>
              <a:rPr lang="en-US" sz="1400" b="1" dirty="0" smtClean="0">
                <a:solidFill>
                  <a:srgbClr val="000000"/>
                </a:solidFill>
              </a:rPr>
              <a:t>Motion to Suspend the Rules and Move into Voting Procedure on [   ] (with 2 speakers for/against): </a:t>
            </a:r>
            <a:r>
              <a:rPr lang="en-US" sz="1400" dirty="0" smtClean="0">
                <a:solidFill>
                  <a:srgbClr val="000000"/>
                </a:solidFill>
              </a:rPr>
              <a:t>This typically requires a 2/3 majority to suspend the rules. The delegate must specify the resolutions to vote on. If it passes, the doors of the room must be locked and no delegate can be leave or enter – anyone not in the room cannot vote until voting procedure is completed. If 2 speakers for/against are requested, the chair will choose 2 speakers to speak in favor and two against, before the final vote. </a:t>
            </a:r>
            <a:r>
              <a:rPr lang="en-US" sz="1400" dirty="0" smtClean="0">
                <a:solidFill>
                  <a:srgbClr val="FF0000"/>
                </a:solidFill>
              </a:rPr>
              <a:t>The vote must pass by Majority of the committee (delegates can vote in favor, against, or </a:t>
            </a:r>
            <a:r>
              <a:rPr lang="en-US" sz="1400" dirty="0" err="1" smtClean="0">
                <a:solidFill>
                  <a:srgbClr val="FF0000"/>
                </a:solidFill>
              </a:rPr>
              <a:t>obstain</a:t>
            </a:r>
            <a:r>
              <a:rPr lang="en-US" sz="1400" dirty="0" smtClean="0">
                <a:solidFill>
                  <a:srgbClr val="FF0000"/>
                </a:solidFill>
              </a:rPr>
              <a:t>).</a:t>
            </a:r>
            <a:endParaRPr lang="en-US" sz="1400" dirty="0">
              <a:solidFill>
                <a:srgbClr val="FF0000"/>
              </a:solidFill>
            </a:endParaRPr>
          </a:p>
          <a:p>
            <a:pPr marL="0" lvl="1" indent="0">
              <a:buNone/>
            </a:pPr>
            <a:endParaRPr lang="en-US" sz="1400" b="1" dirty="0" smtClean="0">
              <a:solidFill>
                <a:srgbClr val="000000"/>
              </a:solidFill>
            </a:endParaRPr>
          </a:p>
        </p:txBody>
      </p:sp>
    </p:spTree>
    <p:extLst>
      <p:ext uri="{BB962C8B-B14F-4D97-AF65-F5344CB8AC3E}">
        <p14:creationId xmlns="" xmlns:p14="http://schemas.microsoft.com/office/powerpoint/2010/main" val="3470636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67935"/>
            <a:ext cx="8686800" cy="780685"/>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Common Points &amp; Motions: Other Weird Ones</a:t>
            </a:r>
            <a:endParaRPr lang="en-US" sz="3200" dirty="0"/>
          </a:p>
        </p:txBody>
      </p:sp>
      <p:sp>
        <p:nvSpPr>
          <p:cNvPr id="7" name="Content Placeholder 2"/>
          <p:cNvSpPr txBox="1">
            <a:spLocks/>
          </p:cNvSpPr>
          <p:nvPr/>
        </p:nvSpPr>
        <p:spPr>
          <a:xfrm>
            <a:off x="247304" y="1329272"/>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endParaRPr lang="en-US" sz="1400" b="1" dirty="0" smtClean="0">
              <a:solidFill>
                <a:srgbClr val="000000"/>
              </a:solidFill>
            </a:endParaRPr>
          </a:p>
        </p:txBody>
      </p:sp>
      <p:sp>
        <p:nvSpPr>
          <p:cNvPr id="4" name="Content Placeholder 2"/>
          <p:cNvSpPr txBox="1">
            <a:spLocks/>
          </p:cNvSpPr>
          <p:nvPr/>
        </p:nvSpPr>
        <p:spPr>
          <a:xfrm>
            <a:off x="247304" y="1249010"/>
            <a:ext cx="8649393"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sz="1400" b="1" dirty="0" smtClean="0">
                <a:solidFill>
                  <a:srgbClr val="000000"/>
                </a:solidFill>
              </a:rPr>
              <a:t>Motion to Table the Resolution: </a:t>
            </a:r>
            <a:r>
              <a:rPr lang="en-US" sz="1400" dirty="0" smtClean="0">
                <a:solidFill>
                  <a:srgbClr val="000000"/>
                </a:solidFill>
              </a:rPr>
              <a:t>Asks for the complete elimination of a resolution. </a:t>
            </a:r>
          </a:p>
          <a:p>
            <a:pPr marL="0" lvl="1" indent="0">
              <a:buNone/>
            </a:pPr>
            <a:endParaRPr lang="en-US" sz="1400" b="1" dirty="0">
              <a:solidFill>
                <a:srgbClr val="000000"/>
              </a:solidFill>
            </a:endParaRPr>
          </a:p>
          <a:p>
            <a:pPr marL="0" lvl="1" indent="0">
              <a:buNone/>
            </a:pPr>
            <a:r>
              <a:rPr lang="en-US" sz="1400" b="1" dirty="0" smtClean="0">
                <a:solidFill>
                  <a:srgbClr val="000000"/>
                </a:solidFill>
              </a:rPr>
              <a:t>Motion for a Roll Call Vote: </a:t>
            </a:r>
            <a:r>
              <a:rPr lang="en-US" sz="1400" dirty="0" smtClean="0">
                <a:solidFill>
                  <a:srgbClr val="000000"/>
                </a:solidFill>
              </a:rPr>
              <a:t>Typically happens when the </a:t>
            </a:r>
            <a:r>
              <a:rPr lang="en-US" sz="1400" dirty="0" err="1" smtClean="0">
                <a:solidFill>
                  <a:srgbClr val="000000"/>
                </a:solidFill>
              </a:rPr>
              <a:t>dias</a:t>
            </a:r>
            <a:r>
              <a:rPr lang="en-US" sz="1400" dirty="0" smtClean="0">
                <a:solidFill>
                  <a:srgbClr val="000000"/>
                </a:solidFill>
              </a:rPr>
              <a:t> cannot get everyone in the committee to vote. Requires the calling of every delegate position in alphabetical order and they must vote in favor, against, or </a:t>
            </a:r>
            <a:r>
              <a:rPr lang="en-US" sz="1400" dirty="0" err="1" smtClean="0">
                <a:solidFill>
                  <a:srgbClr val="000000"/>
                </a:solidFill>
              </a:rPr>
              <a:t>obstain</a:t>
            </a:r>
            <a:r>
              <a:rPr lang="en-US" sz="1400" dirty="0" smtClean="0">
                <a:solidFill>
                  <a:srgbClr val="000000"/>
                </a:solidFill>
              </a:rPr>
              <a:t>.</a:t>
            </a:r>
          </a:p>
          <a:p>
            <a:pPr marL="0" lvl="1" indent="0">
              <a:buNone/>
            </a:pPr>
            <a:endParaRPr lang="en-US" sz="1400" dirty="0">
              <a:solidFill>
                <a:srgbClr val="000000"/>
              </a:solidFill>
            </a:endParaRPr>
          </a:p>
          <a:p>
            <a:pPr marL="0" lvl="1" indent="0">
              <a:buNone/>
            </a:pPr>
            <a:r>
              <a:rPr lang="en-US" sz="1400" b="1" dirty="0" smtClean="0">
                <a:solidFill>
                  <a:srgbClr val="000000"/>
                </a:solidFill>
              </a:rPr>
              <a:t>Motion to Divide the Question: </a:t>
            </a:r>
            <a:r>
              <a:rPr lang="en-US" sz="1400" dirty="0" smtClean="0">
                <a:solidFill>
                  <a:srgbClr val="000000"/>
                </a:solidFill>
              </a:rPr>
              <a:t>Typical when there is one or multiple controversial clauses or segments of a resolution – requires that the committee vote on the request clauses separately from the rest of the resolution. Use a simple majority to accept the division; if passed, the clauses are divided and the committee will vote on each portion separately (as if separate resolutions), requiring a simple majority to pass.  </a:t>
            </a:r>
            <a:endParaRPr lang="en-US" sz="1400" b="1" dirty="0" smtClean="0">
              <a:solidFill>
                <a:srgbClr val="000000"/>
              </a:solidFill>
            </a:endParaRPr>
          </a:p>
          <a:p>
            <a:pPr marL="0" lvl="1" indent="0">
              <a:buNone/>
            </a:pPr>
            <a:endParaRPr lang="en-US" sz="1400" b="1" dirty="0" smtClean="0">
              <a:solidFill>
                <a:srgbClr val="000000"/>
              </a:solidFill>
            </a:endParaRPr>
          </a:p>
          <a:p>
            <a:pPr marL="0" lvl="1" indent="0">
              <a:buNone/>
            </a:pPr>
            <a:r>
              <a:rPr lang="en-US" sz="1400" b="1" dirty="0" smtClean="0">
                <a:solidFill>
                  <a:srgbClr val="000000"/>
                </a:solidFill>
              </a:rPr>
              <a:t>Motion to Recess and Motion to Adjourn: </a:t>
            </a:r>
            <a:r>
              <a:rPr lang="en-US" sz="1400" dirty="0" smtClean="0">
                <a:solidFill>
                  <a:srgbClr val="000000"/>
                </a:solidFill>
              </a:rPr>
              <a:t>Recess is to conclude each session (the chair will typically ask for one if no one motions) and adjourn is to close debate completely during the last session.</a:t>
            </a:r>
            <a:endParaRPr lang="en-US" sz="1400" b="1" dirty="0">
              <a:solidFill>
                <a:srgbClr val="000000"/>
              </a:solidFill>
            </a:endParaRPr>
          </a:p>
          <a:p>
            <a:pPr marL="0" lvl="1" indent="0">
              <a:buNone/>
            </a:pPr>
            <a:endParaRPr lang="en-US" sz="1400" b="1" dirty="0" smtClean="0">
              <a:solidFill>
                <a:srgbClr val="000000"/>
              </a:solidFill>
            </a:endParaRPr>
          </a:p>
        </p:txBody>
      </p:sp>
    </p:spTree>
    <p:extLst>
      <p:ext uri="{BB962C8B-B14F-4D97-AF65-F5344CB8AC3E}">
        <p14:creationId xmlns="" xmlns:p14="http://schemas.microsoft.com/office/powerpoint/2010/main" val="1910080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1265</Words>
  <Application>Microsoft Office PowerPoint</Application>
  <PresentationFormat>On-screen Show (4:3)</PresentationFormat>
  <Paragraphs>101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Parliamentary Procedure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Jacob Crew</dc:creator>
  <cp:lastModifiedBy>nmosley</cp:lastModifiedBy>
  <cp:revision>1</cp:revision>
  <dcterms:created xsi:type="dcterms:W3CDTF">2014-05-17T22:14:49Z</dcterms:created>
  <dcterms:modified xsi:type="dcterms:W3CDTF">2014-05-19T14:01:13Z</dcterms:modified>
</cp:coreProperties>
</file>