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62" r:id="rId3"/>
    <p:sldId id="258" r:id="rId4"/>
    <p:sldId id="259" r:id="rId5"/>
    <p:sldId id="266" r:id="rId6"/>
    <p:sldId id="265" r:id="rId7"/>
    <p:sldId id="260" r:id="rId8"/>
    <p:sldId id="270" r:id="rId9"/>
    <p:sldId id="268" r:id="rId10"/>
    <p:sldId id="267" r:id="rId11"/>
    <p:sldId id="271" r:id="rId12"/>
    <p:sldId id="269" r:id="rId13"/>
    <p:sldId id="272" r:id="rId14"/>
    <p:sldId id="264"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F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5" autoAdjust="0"/>
    <p:restoredTop sz="94660"/>
  </p:normalViewPr>
  <p:slideViewPr>
    <p:cSldViewPr>
      <p:cViewPr varScale="1">
        <p:scale>
          <a:sx n="48" d="100"/>
          <a:sy n="48" d="100"/>
        </p:scale>
        <p:origin x="42" y="30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3754E0-165E-4667-A17E-FEE77FE33C19}" type="datetimeFigureOut">
              <a:rPr lang="en-US" smtClean="0"/>
              <a:pPr/>
              <a:t>9/22/2015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19A287-516A-413E-9BFC-47B0F59CF1C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3754E0-165E-4667-A17E-FEE77FE33C19}" type="datetimeFigureOut">
              <a:rPr lang="en-US" smtClean="0"/>
              <a:pPr/>
              <a:t>9/22/2015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19A287-516A-413E-9BFC-47B0F59CF1C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3754E0-165E-4667-A17E-FEE77FE33C19}" type="datetimeFigureOut">
              <a:rPr lang="en-US" smtClean="0"/>
              <a:pPr/>
              <a:t>9/22/2015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19A287-516A-413E-9BFC-47B0F59CF1C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3754E0-165E-4667-A17E-FEE77FE33C19}" type="datetimeFigureOut">
              <a:rPr lang="en-US" smtClean="0"/>
              <a:pPr/>
              <a:t>9/22/2015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19A287-516A-413E-9BFC-47B0F59CF1C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3754E0-165E-4667-A17E-FEE77FE33C19}" type="datetimeFigureOut">
              <a:rPr lang="en-US" smtClean="0"/>
              <a:pPr/>
              <a:t>9/22/2015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19A287-516A-413E-9BFC-47B0F59CF1C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3754E0-165E-4667-A17E-FEE77FE33C19}" type="datetimeFigureOut">
              <a:rPr lang="en-US" smtClean="0"/>
              <a:pPr/>
              <a:t>9/22/2015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19A287-516A-413E-9BFC-47B0F59CF1C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3754E0-165E-4667-A17E-FEE77FE33C19}" type="datetimeFigureOut">
              <a:rPr lang="en-US" smtClean="0"/>
              <a:pPr/>
              <a:t>9/22/2015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19A287-516A-413E-9BFC-47B0F59CF1C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3754E0-165E-4667-A17E-FEE77FE33C19}" type="datetimeFigureOut">
              <a:rPr lang="en-US" smtClean="0"/>
              <a:pPr/>
              <a:t>9/22/2015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19A287-516A-413E-9BFC-47B0F59CF1C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3754E0-165E-4667-A17E-FEE77FE33C19}" type="datetimeFigureOut">
              <a:rPr lang="en-US" smtClean="0"/>
              <a:pPr/>
              <a:t>9/22/2015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19A287-516A-413E-9BFC-47B0F59CF1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3754E0-165E-4667-A17E-FEE77FE33C19}" type="datetimeFigureOut">
              <a:rPr lang="en-US" smtClean="0"/>
              <a:pPr/>
              <a:t>9/22/2015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19A287-516A-413E-9BFC-47B0F59CF1C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3754E0-165E-4667-A17E-FEE77FE33C19}" type="datetimeFigureOut">
              <a:rPr lang="en-US" smtClean="0"/>
              <a:pPr/>
              <a:t>9/22/2015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19A287-516A-413E-9BFC-47B0F59CF1C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3754E0-165E-4667-A17E-FEE77FE33C19}" type="datetimeFigureOut">
              <a:rPr lang="en-US" smtClean="0"/>
              <a:pPr/>
              <a:t>9/22/2015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19A287-516A-413E-9BFC-47B0F59CF1C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5.jpeg"/><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752600"/>
            <a:ext cx="9144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762000"/>
            <a:ext cx="7772400" cy="1470025"/>
          </a:xfrm>
        </p:spPr>
        <p:txBody>
          <a:bodyPr>
            <a:normAutofit/>
          </a:bodyPr>
          <a:lstStyle/>
          <a:p>
            <a:r>
              <a:rPr lang="en-US" sz="6000" b="1" dirty="0" smtClean="0"/>
              <a:t>History Skill Builder</a:t>
            </a:r>
            <a:endParaRPr lang="en-US" sz="6000" b="1" dirty="0"/>
          </a:p>
        </p:txBody>
      </p:sp>
      <p:sp>
        <p:nvSpPr>
          <p:cNvPr id="3" name="Subtitle 2"/>
          <p:cNvSpPr>
            <a:spLocks noGrp="1"/>
          </p:cNvSpPr>
          <p:nvPr>
            <p:ph type="subTitle" idx="1"/>
          </p:nvPr>
        </p:nvSpPr>
        <p:spPr>
          <a:xfrm>
            <a:off x="0" y="1752600"/>
            <a:ext cx="9144000" cy="1828800"/>
          </a:xfrm>
        </p:spPr>
        <p:txBody>
          <a:bodyPr>
            <a:normAutofit/>
          </a:bodyPr>
          <a:lstStyle/>
          <a:p>
            <a:r>
              <a:rPr lang="en-US" sz="3600" b="1" dirty="0" smtClean="0">
                <a:solidFill>
                  <a:srgbClr val="C00000"/>
                </a:solidFill>
              </a:rPr>
              <a:t>Making Relevant Connections</a:t>
            </a:r>
            <a:endParaRPr lang="en-US" sz="3600" b="1" dirty="0">
              <a:solidFill>
                <a:srgbClr val="C00000"/>
              </a:solidFill>
            </a:endParaRPr>
          </a:p>
        </p:txBody>
      </p:sp>
      <p:pic>
        <p:nvPicPr>
          <p:cNvPr id="12314" name="Picture 26" descr="https://mppl.org/kids/files/2011/09/Memory-Game-Final.jpg"/>
          <p:cNvPicPr>
            <a:picLocks noChangeAspect="1" noChangeArrowheads="1"/>
          </p:cNvPicPr>
          <p:nvPr/>
        </p:nvPicPr>
        <p:blipFill>
          <a:blip r:embed="rId2" cstate="print"/>
          <a:srcRect l="17224" t="7647" r="19619" b="35000"/>
          <a:stretch>
            <a:fillRect/>
          </a:stretch>
        </p:blipFill>
        <p:spPr bwMode="auto">
          <a:xfrm>
            <a:off x="1981200" y="4572000"/>
            <a:ext cx="2209800" cy="1506682"/>
          </a:xfrm>
          <a:prstGeom prst="rect">
            <a:avLst/>
          </a:prstGeom>
          <a:noFill/>
        </p:spPr>
      </p:pic>
      <p:pic>
        <p:nvPicPr>
          <p:cNvPr id="26" name="Picture 28" descr="http://christabrennan.files.wordpress.com/2013/05/dh09-scrabble-clues-07_s4x3.jpg"/>
          <p:cNvPicPr>
            <a:picLocks noChangeAspect="1" noChangeArrowheads="1"/>
          </p:cNvPicPr>
          <p:nvPr/>
        </p:nvPicPr>
        <p:blipFill>
          <a:blip r:embed="rId3" cstate="print"/>
          <a:srcRect l="6250"/>
          <a:stretch>
            <a:fillRect/>
          </a:stretch>
        </p:blipFill>
        <p:spPr bwMode="auto">
          <a:xfrm>
            <a:off x="5257800" y="4419600"/>
            <a:ext cx="2057400" cy="1645920"/>
          </a:xfrm>
          <a:prstGeom prst="rect">
            <a:avLst/>
          </a:prstGeom>
          <a:noFill/>
        </p:spPr>
      </p:pic>
      <p:pic>
        <p:nvPicPr>
          <p:cNvPr id="27" name="Picture 24" descr="http://www.theideabox.com/images/32/1/735/tib-4th.jpg"/>
          <p:cNvPicPr>
            <a:picLocks noChangeAspect="1" noChangeArrowheads="1"/>
          </p:cNvPicPr>
          <p:nvPr/>
        </p:nvPicPr>
        <p:blipFill>
          <a:blip r:embed="rId4" cstate="print"/>
          <a:srcRect/>
          <a:stretch>
            <a:fillRect/>
          </a:stretch>
        </p:blipFill>
        <p:spPr bwMode="auto">
          <a:xfrm>
            <a:off x="826581" y="3048000"/>
            <a:ext cx="1992819" cy="1698879"/>
          </a:xfrm>
          <a:prstGeom prst="rect">
            <a:avLst/>
          </a:prstGeom>
          <a:noFill/>
        </p:spPr>
      </p:pic>
      <p:pic>
        <p:nvPicPr>
          <p:cNvPr id="28" name="Picture 20" descr="http://www.creativecrash.com/system/photos/000/077/870/77870/big/Dominoes2.JPG?1264006245"/>
          <p:cNvPicPr>
            <a:picLocks noChangeAspect="1" noChangeArrowheads="1"/>
          </p:cNvPicPr>
          <p:nvPr/>
        </p:nvPicPr>
        <p:blipFill>
          <a:blip r:embed="rId5" cstate="print"/>
          <a:srcRect l="14706" t="11772" r="23253" b="13675"/>
          <a:stretch>
            <a:fillRect/>
          </a:stretch>
        </p:blipFill>
        <p:spPr bwMode="auto">
          <a:xfrm>
            <a:off x="6477000" y="2971800"/>
            <a:ext cx="1905000" cy="1715911"/>
          </a:xfrm>
          <a:prstGeom prst="rect">
            <a:avLst/>
          </a:prstGeom>
          <a:noFill/>
        </p:spPr>
      </p:pic>
      <p:pic>
        <p:nvPicPr>
          <p:cNvPr id="12304" name="Picture 16" descr="http://2.bp.blogspot.com/_hWts3LZgVPs/TSS-ueFaCWI/AAAAAAAAAbE/_wHVw9RRKFQ/s1600/c4.jpg"/>
          <p:cNvPicPr>
            <a:picLocks noChangeAspect="1" noChangeArrowheads="1"/>
          </p:cNvPicPr>
          <p:nvPr/>
        </p:nvPicPr>
        <p:blipFill>
          <a:blip r:embed="rId6" cstate="print"/>
          <a:srcRect t="6178" b="29240"/>
          <a:stretch>
            <a:fillRect/>
          </a:stretch>
        </p:blipFill>
        <p:spPr bwMode="auto">
          <a:xfrm>
            <a:off x="3657600" y="2895600"/>
            <a:ext cx="2039542" cy="17526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static.tumblr.com/lhoyup3/uHEmbvbu3/notebook-paper-backgrounds-for-powerpoint.jpg"/>
          <p:cNvPicPr>
            <a:picLocks noChangeAspect="1" noChangeArrowheads="1"/>
          </p:cNvPicPr>
          <p:nvPr/>
        </p:nvPicPr>
        <p:blipFill>
          <a:blip r:embed="rId2" cstate="print">
            <a:duotone>
              <a:schemeClr val="accent5">
                <a:shade val="45000"/>
                <a:satMod val="135000"/>
              </a:schemeClr>
              <a:prstClr val="white"/>
            </a:duotone>
          </a:blip>
          <a:srcRect t="4668"/>
          <a:stretch>
            <a:fillRect/>
          </a:stretch>
        </p:blipFill>
        <p:spPr bwMode="auto">
          <a:xfrm>
            <a:off x="0" y="0"/>
            <a:ext cx="9144000" cy="6858000"/>
          </a:xfrm>
          <a:prstGeom prst="rect">
            <a:avLst/>
          </a:prstGeom>
          <a:noFill/>
        </p:spPr>
      </p:pic>
      <p:sp>
        <p:nvSpPr>
          <p:cNvPr id="11" name="Content Placeholder 10"/>
          <p:cNvSpPr>
            <a:spLocks noGrp="1"/>
          </p:cNvSpPr>
          <p:nvPr>
            <p:ph idx="1"/>
          </p:nvPr>
        </p:nvSpPr>
        <p:spPr>
          <a:xfrm>
            <a:off x="1295400" y="228600"/>
            <a:ext cx="7467600" cy="5943600"/>
          </a:xfrm>
          <a:solidFill>
            <a:srgbClr val="FFFFFF">
              <a:alpha val="45098"/>
            </a:srgbClr>
          </a:solidFill>
        </p:spPr>
        <p:txBody>
          <a:bodyPr>
            <a:noAutofit/>
          </a:bodyPr>
          <a:lstStyle/>
          <a:p>
            <a:pPr marL="0" indent="0">
              <a:buNone/>
            </a:pPr>
            <a:r>
              <a:rPr lang="en-US" sz="2100" dirty="0" smtClean="0"/>
              <a:t>After both Sept. 11 and Pearl Harbor, the U.S. President denounced the attack as unprovoked and promised the American people to defeat those responsible. In both cases, the U.S. was about to enter a dangerous and indefinite conflict that would take the lives of many Americans, so the President needed to calm fears and boost morale. There was also a complicated history between the U.S. and the enemy in both situations. Before WWII, the U.S. had control of the Philippines and supported French and British colonies in Asia, which affected Japan because it wanted to build its own Asian empire. After WWII, the U.S. was deeply involved in the creation and support of Israel in Palestine, which has been a continual source of anti-American feeling in Arab countries and fuel for terrorist groups. Both Presidents were confident of victory - despite the fact that in World War II it meant fighting a war in Europe and the Pacific simultaneously, and after Sept. 11 it meant fighting a war against an unconventional enemy that could have ties to many different countries throughout the Middle East. Americans can draw on experiences in WWII to help shape policy in the War on Terror. For example, how can the U.S. build a strong alliance in the War on Terror like the one that existed in WWII?</a:t>
            </a:r>
            <a:endParaRPr lang="en-US" sz="2100" dirty="0"/>
          </a:p>
        </p:txBody>
      </p:sp>
      <p:pic>
        <p:nvPicPr>
          <p:cNvPr id="4112" name="Picture 16" descr="https://img1.etsystatic.com/004/0/6528670/il_570xN.371654343_72e6.jpg"/>
          <p:cNvPicPr>
            <a:picLocks noChangeAspect="1" noChangeArrowheads="1"/>
          </p:cNvPicPr>
          <p:nvPr/>
        </p:nvPicPr>
        <p:blipFill>
          <a:blip r:embed="rId3" cstate="print">
            <a:clrChange>
              <a:clrFrom>
                <a:srgbClr val="FFFFFF"/>
              </a:clrFrom>
              <a:clrTo>
                <a:srgbClr val="FFFFFF">
                  <a:alpha val="0"/>
                </a:srgbClr>
              </a:clrTo>
            </a:clrChange>
          </a:blip>
          <a:srcRect t="85614"/>
          <a:stretch>
            <a:fillRect/>
          </a:stretch>
        </p:blipFill>
        <p:spPr bwMode="auto">
          <a:xfrm rot="16200000">
            <a:off x="-1369195" y="2512195"/>
            <a:ext cx="4038600" cy="53821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static.tumblr.com/lhoyup3/uHEmbvbu3/notebook-paper-backgrounds-for-powerpoint.jpg"/>
          <p:cNvPicPr>
            <a:picLocks noChangeAspect="1" noChangeArrowheads="1"/>
          </p:cNvPicPr>
          <p:nvPr/>
        </p:nvPicPr>
        <p:blipFill>
          <a:blip r:embed="rId2" cstate="print">
            <a:duotone>
              <a:schemeClr val="accent5">
                <a:shade val="45000"/>
                <a:satMod val="135000"/>
              </a:schemeClr>
              <a:prstClr val="white"/>
            </a:duotone>
          </a:blip>
          <a:srcRect t="4668"/>
          <a:stretch>
            <a:fillRect/>
          </a:stretch>
        </p:blipFill>
        <p:spPr bwMode="auto">
          <a:xfrm>
            <a:off x="0" y="0"/>
            <a:ext cx="9144000" cy="6858000"/>
          </a:xfrm>
          <a:prstGeom prst="rect">
            <a:avLst/>
          </a:prstGeom>
          <a:noFill/>
        </p:spPr>
      </p:pic>
      <p:sp>
        <p:nvSpPr>
          <p:cNvPr id="11" name="Content Placeholder 10"/>
          <p:cNvSpPr>
            <a:spLocks noGrp="1"/>
          </p:cNvSpPr>
          <p:nvPr>
            <p:ph idx="1"/>
          </p:nvPr>
        </p:nvSpPr>
        <p:spPr>
          <a:xfrm>
            <a:off x="1295400" y="228600"/>
            <a:ext cx="7467600" cy="5943600"/>
          </a:xfrm>
          <a:solidFill>
            <a:srgbClr val="FFFFFF">
              <a:alpha val="45098"/>
            </a:srgbClr>
          </a:solidFill>
        </p:spPr>
        <p:txBody>
          <a:bodyPr>
            <a:noAutofit/>
          </a:bodyPr>
          <a:lstStyle/>
          <a:p>
            <a:pPr marL="0" indent="0">
              <a:buNone/>
            </a:pPr>
            <a:r>
              <a:rPr lang="en-US" sz="2100" dirty="0" smtClean="0"/>
              <a:t>After both Sept. 11 and Pearl Harbor, the U.S. President denounced the attack as unprovoked and promised the American people to defeat those responsible. In both cases, the U.S. was about to enter a dangerous and indefinite conflict that would take the lives of many Americans, so the President needed to calm fears and boost morale. There was also a complicated history between the U.S. and the enemy in both situations. </a:t>
            </a:r>
            <a:r>
              <a:rPr lang="en-US" sz="2100" dirty="0" smtClean="0">
                <a:solidFill>
                  <a:srgbClr val="C00000"/>
                </a:solidFill>
              </a:rPr>
              <a:t>Before WWII, the U.S. had control of the Philippines and supported French and British colonies in Asia, which affected Japan because it wanted to build its own Asian empire. After WWII, the U.S. was deeply involved in the creation and support of Israel in Palestine, which has been a continual source of anti-American feeling in Arab countries and fuel for terrorist groups. </a:t>
            </a:r>
            <a:r>
              <a:rPr lang="en-US" sz="2100" dirty="0" smtClean="0"/>
              <a:t>Both Presidents were confident of victory - despite the fact that in </a:t>
            </a:r>
            <a:r>
              <a:rPr lang="en-US" sz="2100" dirty="0" smtClean="0">
                <a:solidFill>
                  <a:srgbClr val="C00000"/>
                </a:solidFill>
              </a:rPr>
              <a:t>World War II it meant fighting a war in Europe and the Pacific simultaneously, and after Sept. 11 it meant fighting a war against an unconventional enemy that could have ties to many different countries throughout the Middle East. </a:t>
            </a:r>
            <a:r>
              <a:rPr lang="en-US" sz="2100" dirty="0" smtClean="0"/>
              <a:t>Americans can draw on experiences in WWII to help shape policy in the War on Terror. For example, </a:t>
            </a:r>
            <a:r>
              <a:rPr lang="en-US" sz="2100" dirty="0" smtClean="0">
                <a:solidFill>
                  <a:srgbClr val="C00000"/>
                </a:solidFill>
              </a:rPr>
              <a:t>how can the U.S. build a strong alliance in the War on Terror like the one that existed in WWII?</a:t>
            </a:r>
            <a:endParaRPr lang="en-US" sz="2100" dirty="0">
              <a:solidFill>
                <a:srgbClr val="C00000"/>
              </a:solidFill>
            </a:endParaRPr>
          </a:p>
        </p:txBody>
      </p:sp>
      <p:pic>
        <p:nvPicPr>
          <p:cNvPr id="4112" name="Picture 16" descr="https://img1.etsystatic.com/004/0/6528670/il_570xN.371654343_72e6.jpg"/>
          <p:cNvPicPr>
            <a:picLocks noChangeAspect="1" noChangeArrowheads="1"/>
          </p:cNvPicPr>
          <p:nvPr/>
        </p:nvPicPr>
        <p:blipFill>
          <a:blip r:embed="rId3" cstate="print">
            <a:clrChange>
              <a:clrFrom>
                <a:srgbClr val="FFFFFF"/>
              </a:clrFrom>
              <a:clrTo>
                <a:srgbClr val="FFFFFF">
                  <a:alpha val="0"/>
                </a:srgbClr>
              </a:clrTo>
            </a:clrChange>
          </a:blip>
          <a:srcRect t="85614"/>
          <a:stretch>
            <a:fillRect/>
          </a:stretch>
        </p:blipFill>
        <p:spPr bwMode="auto">
          <a:xfrm rot="16200000">
            <a:off x="-1369195" y="2512195"/>
            <a:ext cx="4038600" cy="53821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static.tumblr.com/lhoyup3/uHEmbvbu3/notebook-paper-backgrounds-for-powerpoint.jpg"/>
          <p:cNvPicPr>
            <a:picLocks noChangeAspect="1" noChangeArrowheads="1"/>
          </p:cNvPicPr>
          <p:nvPr/>
        </p:nvPicPr>
        <p:blipFill>
          <a:blip r:embed="rId2" cstate="print">
            <a:duotone>
              <a:schemeClr val="accent5">
                <a:shade val="45000"/>
                <a:satMod val="135000"/>
              </a:schemeClr>
              <a:prstClr val="white"/>
            </a:duotone>
          </a:blip>
          <a:srcRect t="4668"/>
          <a:stretch>
            <a:fillRect/>
          </a:stretch>
        </p:blipFill>
        <p:spPr bwMode="auto">
          <a:xfrm>
            <a:off x="0" y="0"/>
            <a:ext cx="9144000" cy="6858000"/>
          </a:xfrm>
          <a:prstGeom prst="rect">
            <a:avLst/>
          </a:prstGeom>
          <a:noFill/>
        </p:spPr>
      </p:pic>
      <p:pic>
        <p:nvPicPr>
          <p:cNvPr id="8" name="Picture 7" descr="http://orpheus.ucsd.edu/speccoll/dspolitic/pm/11001cs.jpg"/>
          <p:cNvPicPr/>
          <p:nvPr/>
        </p:nvPicPr>
        <p:blipFill>
          <a:blip r:embed="rId3" cstate="print"/>
          <a:srcRect/>
          <a:stretch>
            <a:fillRect/>
          </a:stretch>
        </p:blipFill>
        <p:spPr bwMode="auto">
          <a:xfrm rot="21218011">
            <a:off x="504855" y="894887"/>
            <a:ext cx="4060830" cy="5208456"/>
          </a:xfrm>
          <a:prstGeom prst="rect">
            <a:avLst/>
          </a:prstGeom>
          <a:noFill/>
          <a:ln w="9525">
            <a:noFill/>
            <a:miter lim="800000"/>
            <a:headEnd/>
            <a:tailEnd/>
          </a:ln>
        </p:spPr>
      </p:pic>
      <p:pic>
        <p:nvPicPr>
          <p:cNvPr id="7" name="Picture 6" descr="http://www.mtholyoke.edu/~reinh20j/jaya2/Sudan%20cartoon.jpg"/>
          <p:cNvPicPr/>
          <p:nvPr/>
        </p:nvPicPr>
        <p:blipFill>
          <a:blip r:embed="rId4" cstate="print"/>
          <a:srcRect r="8428"/>
          <a:stretch>
            <a:fillRect/>
          </a:stretch>
        </p:blipFill>
        <p:spPr bwMode="auto">
          <a:xfrm>
            <a:off x="4176147" y="1295400"/>
            <a:ext cx="4967853" cy="2514600"/>
          </a:xfrm>
          <a:prstGeom prst="rect">
            <a:avLst/>
          </a:prstGeom>
          <a:noFill/>
          <a:ln w="9525">
            <a:noFill/>
            <a:miter lim="800000"/>
            <a:headEnd/>
            <a:tailEnd/>
          </a:ln>
        </p:spPr>
      </p:pic>
      <p:pic>
        <p:nvPicPr>
          <p:cNvPr id="9" name="Picture 4" descr="http://merryfarmer.files.wordpress.com/2012/12/sudoku.png?w=300&amp;h=300"/>
          <p:cNvPicPr>
            <a:picLocks noChangeAspect="1" noChangeArrowheads="1"/>
          </p:cNvPicPr>
          <p:nvPr/>
        </p:nvPicPr>
        <p:blipFill>
          <a:blip r:embed="rId5" cstate="print"/>
          <a:srcRect/>
          <a:stretch>
            <a:fillRect/>
          </a:stretch>
        </p:blipFill>
        <p:spPr bwMode="auto">
          <a:xfrm rot="668061">
            <a:off x="6086367" y="4257568"/>
            <a:ext cx="1638300" cy="16383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t>Finding your own Current Events</a:t>
            </a:r>
            <a:endParaRPr lang="en-US" b="1" dirty="0"/>
          </a:p>
        </p:txBody>
      </p:sp>
      <p:sp>
        <p:nvSpPr>
          <p:cNvPr id="8" name="Content Placeholder 7"/>
          <p:cNvSpPr>
            <a:spLocks noGrp="1"/>
          </p:cNvSpPr>
          <p:nvPr>
            <p:ph idx="1"/>
          </p:nvPr>
        </p:nvSpPr>
        <p:spPr>
          <a:xfrm>
            <a:off x="457200" y="1524000"/>
            <a:ext cx="8229600" cy="5486400"/>
          </a:xfrm>
        </p:spPr>
        <p:txBody>
          <a:bodyPr>
            <a:normAutofit fontScale="47500" lnSpcReduction="20000"/>
          </a:bodyPr>
          <a:lstStyle/>
          <a:p>
            <a:r>
              <a:rPr lang="en-US" sz="3800" dirty="0" smtClean="0"/>
              <a:t>Search terms</a:t>
            </a:r>
          </a:p>
          <a:p>
            <a:pPr lvl="1"/>
            <a:r>
              <a:rPr lang="en-US" sz="3600" dirty="0" smtClean="0"/>
              <a:t>Go </a:t>
            </a:r>
            <a:r>
              <a:rPr lang="en-US" sz="3600" dirty="0" smtClean="0"/>
              <a:t>beyond </a:t>
            </a:r>
            <a:r>
              <a:rPr lang="en-US" sz="3600" dirty="0" smtClean="0"/>
              <a:t>just basic term (“Imperialism”) – Be more specific </a:t>
            </a:r>
            <a:r>
              <a:rPr lang="en-US" sz="3600" dirty="0"/>
              <a:t/>
            </a:r>
            <a:br>
              <a:rPr lang="en-US" sz="3600" dirty="0"/>
            </a:br>
            <a:r>
              <a:rPr lang="en-US" sz="3600" dirty="0" smtClean="0"/>
              <a:t>to </a:t>
            </a:r>
            <a:r>
              <a:rPr lang="en-US" sz="3600" dirty="0" smtClean="0"/>
              <a:t>the </a:t>
            </a:r>
            <a:r>
              <a:rPr lang="en-US" sz="3600" dirty="0" smtClean="0"/>
              <a:t>trend/idea  </a:t>
            </a:r>
            <a:r>
              <a:rPr lang="en-US" sz="3600" dirty="0" smtClean="0"/>
              <a:t>(“U.S. intervention Middle East</a:t>
            </a:r>
            <a:r>
              <a:rPr lang="en-US" sz="3600" dirty="0" smtClean="0"/>
              <a:t>”)</a:t>
            </a:r>
          </a:p>
          <a:p>
            <a:pPr lvl="1"/>
            <a:r>
              <a:rPr lang="en-US" sz="3600" dirty="0" smtClean="0"/>
              <a:t>Ask about how far back you can go, it may depend on topic</a:t>
            </a:r>
            <a:endParaRPr lang="en-US" sz="3600" dirty="0" smtClean="0"/>
          </a:p>
          <a:p>
            <a:pPr lvl="1"/>
            <a:endParaRPr lang="en-US" sz="3600" dirty="0" smtClean="0"/>
          </a:p>
          <a:p>
            <a:r>
              <a:rPr lang="en-US" sz="3800" dirty="0" smtClean="0"/>
              <a:t>News articles</a:t>
            </a:r>
          </a:p>
          <a:p>
            <a:pPr lvl="1"/>
            <a:r>
              <a:rPr lang="en-US" sz="3600" dirty="0" smtClean="0"/>
              <a:t>Events that are happening now are reported first, then they </a:t>
            </a:r>
            <a:br>
              <a:rPr lang="en-US" sz="3600" dirty="0" smtClean="0"/>
            </a:br>
            <a:r>
              <a:rPr lang="en-US" sz="3600" dirty="0" smtClean="0"/>
              <a:t>go into more and more background as you read further </a:t>
            </a:r>
            <a:br>
              <a:rPr lang="en-US" sz="3600" dirty="0" smtClean="0"/>
            </a:br>
            <a:r>
              <a:rPr lang="en-US" sz="3600" dirty="0" smtClean="0"/>
              <a:t>(online sources often give links to more info on side/bottom)</a:t>
            </a:r>
          </a:p>
          <a:p>
            <a:pPr lvl="1"/>
            <a:r>
              <a:rPr lang="en-US" sz="3600" dirty="0" smtClean="0"/>
              <a:t>Mainstream news outlets try to write at about an 8</a:t>
            </a:r>
            <a:r>
              <a:rPr lang="en-US" sz="3600" baseline="30000" dirty="0" smtClean="0"/>
              <a:t>th</a:t>
            </a:r>
            <a:r>
              <a:rPr lang="en-US" sz="3600" dirty="0" smtClean="0"/>
              <a:t> grade </a:t>
            </a:r>
            <a:br>
              <a:rPr lang="en-US" sz="3600" dirty="0" smtClean="0"/>
            </a:br>
            <a:r>
              <a:rPr lang="en-US" sz="3600" dirty="0" smtClean="0"/>
              <a:t>reading level – if it is for a more specialized audience</a:t>
            </a:r>
            <a:br>
              <a:rPr lang="en-US" sz="3600" dirty="0" smtClean="0"/>
            </a:br>
            <a:r>
              <a:rPr lang="en-US" sz="3600" dirty="0" smtClean="0"/>
              <a:t>it may be over your head</a:t>
            </a:r>
          </a:p>
          <a:p>
            <a:pPr lvl="1"/>
            <a:endParaRPr lang="en-US" sz="3600" dirty="0" smtClean="0"/>
          </a:p>
          <a:p>
            <a:r>
              <a:rPr lang="en-US" sz="3800" dirty="0" smtClean="0"/>
              <a:t>Reliability</a:t>
            </a:r>
          </a:p>
          <a:p>
            <a:pPr lvl="1"/>
            <a:r>
              <a:rPr lang="en-US" sz="3600" dirty="0" smtClean="0"/>
              <a:t>Wikipedia: look for Red Warnings at Top,  you can use it to give you ideas for a search, you can also sometimes find good reliable sources cited at bottom</a:t>
            </a:r>
          </a:p>
          <a:p>
            <a:pPr lvl="1"/>
            <a:r>
              <a:rPr lang="en-US" sz="3600" dirty="0" smtClean="0"/>
              <a:t>Op-Ed (Opinion-Editorial) Columns and Blogs: random v. published by a reliable news source, still opinion so look for strong supporting facts</a:t>
            </a:r>
          </a:p>
          <a:p>
            <a:pPr lvl="1"/>
            <a:r>
              <a:rPr lang="en-US" sz="3600" dirty="0" smtClean="0"/>
              <a:t>Check multiple sources to get a balanced account, some are more liberal or conservative</a:t>
            </a:r>
          </a:p>
          <a:p>
            <a:pPr lvl="1"/>
            <a:endParaRPr lang="en-US" sz="2900" dirty="0" smtClean="0"/>
          </a:p>
          <a:p>
            <a:pPr>
              <a:buNone/>
            </a:pPr>
            <a:endParaRPr lang="en-US" dirty="0"/>
          </a:p>
        </p:txBody>
      </p:sp>
      <p:pic>
        <p:nvPicPr>
          <p:cNvPr id="1026" name="Picture 2" descr="http://www.solitairewhizz.com/how-to-play/Pyramid.jpg"/>
          <p:cNvPicPr>
            <a:picLocks noChangeAspect="1" noChangeArrowheads="1"/>
          </p:cNvPicPr>
          <p:nvPr/>
        </p:nvPicPr>
        <p:blipFill>
          <a:blip r:embed="rId2" cstate="print"/>
          <a:srcRect/>
          <a:stretch>
            <a:fillRect/>
          </a:stretch>
        </p:blipFill>
        <p:spPr bwMode="auto">
          <a:xfrm>
            <a:off x="6858000" y="3124200"/>
            <a:ext cx="2133600" cy="1600200"/>
          </a:xfrm>
          <a:prstGeom prst="rect">
            <a:avLst/>
          </a:prstGeom>
          <a:noFill/>
        </p:spPr>
      </p:pic>
      <p:pic>
        <p:nvPicPr>
          <p:cNvPr id="5" name="Picture 10" descr="http://pennywize.co/wp-content/uploads/scavenger-hunt.jpg"/>
          <p:cNvPicPr>
            <a:picLocks noChangeAspect="1" noChangeArrowheads="1"/>
          </p:cNvPicPr>
          <p:nvPr/>
        </p:nvPicPr>
        <p:blipFill rotWithShape="1">
          <a:blip r:embed="rId3" cstate="print"/>
          <a:srcRect l="50000" t="4397" b="69040"/>
          <a:stretch/>
        </p:blipFill>
        <p:spPr bwMode="auto">
          <a:xfrm>
            <a:off x="6846641" y="1524000"/>
            <a:ext cx="2156318" cy="150059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Practice, Practice, Practice</a:t>
            </a:r>
            <a:endParaRPr lang="en-US" b="1" dirty="0"/>
          </a:p>
        </p:txBody>
      </p:sp>
      <p:sp>
        <p:nvSpPr>
          <p:cNvPr id="3" name="Content Placeholder 2"/>
          <p:cNvSpPr>
            <a:spLocks noGrp="1"/>
          </p:cNvSpPr>
          <p:nvPr>
            <p:ph idx="1"/>
          </p:nvPr>
        </p:nvSpPr>
        <p:spPr>
          <a:xfrm>
            <a:off x="457200" y="1600200"/>
            <a:ext cx="4419600" cy="4525963"/>
          </a:xfrm>
        </p:spPr>
        <p:txBody>
          <a:bodyPr>
            <a:normAutofit fontScale="85000" lnSpcReduction="20000"/>
          </a:bodyPr>
          <a:lstStyle/>
          <a:p>
            <a:pPr marL="0" indent="-514350">
              <a:buNone/>
            </a:pPr>
            <a:r>
              <a:rPr lang="en-US" dirty="0" smtClean="0"/>
              <a:t>As with any skill, you may </a:t>
            </a:r>
            <a:br>
              <a:rPr lang="en-US" dirty="0" smtClean="0"/>
            </a:br>
            <a:r>
              <a:rPr lang="en-US" dirty="0" smtClean="0"/>
              <a:t>not get it the first time (or second…)</a:t>
            </a:r>
          </a:p>
          <a:p>
            <a:pPr marL="0" indent="-514350">
              <a:buNone/>
            </a:pPr>
            <a:endParaRPr lang="en-US" dirty="0"/>
          </a:p>
          <a:p>
            <a:pPr marL="0" indent="-514350">
              <a:buNone/>
            </a:pPr>
            <a:r>
              <a:rPr lang="en-US" dirty="0" smtClean="0"/>
              <a:t>Review these directions and examples anytime I ask you </a:t>
            </a:r>
            <a:br>
              <a:rPr lang="en-US" dirty="0" smtClean="0"/>
            </a:br>
            <a:r>
              <a:rPr lang="en-US" dirty="0" smtClean="0"/>
              <a:t>to make connections between different time periods!</a:t>
            </a:r>
          </a:p>
          <a:p>
            <a:pPr marL="0" indent="-514350">
              <a:buNone/>
            </a:pPr>
            <a:endParaRPr lang="en-US" dirty="0" smtClean="0"/>
          </a:p>
          <a:p>
            <a:pPr marL="0" indent="-514350">
              <a:buNone/>
            </a:pPr>
            <a:r>
              <a:rPr lang="en-US" dirty="0" smtClean="0"/>
              <a:t>The written portion of the next test will be based on </a:t>
            </a:r>
            <a:br>
              <a:rPr lang="en-US" dirty="0" smtClean="0"/>
            </a:br>
            <a:r>
              <a:rPr lang="en-US" dirty="0" smtClean="0"/>
              <a:t>this skill.</a:t>
            </a:r>
          </a:p>
        </p:txBody>
      </p:sp>
      <p:pic>
        <p:nvPicPr>
          <p:cNvPr id="2056" name="Picture 8" descr="https://encrypted-tbn3.gstatic.com/images?q=tbn:ANd9GcQubzhp8pdBm8MJaJYYpH8UkOgH1oc7uMr4mtWexSBHY1HfQPr8JQ"/>
          <p:cNvPicPr>
            <a:picLocks noChangeAspect="1" noChangeArrowheads="1"/>
          </p:cNvPicPr>
          <p:nvPr/>
        </p:nvPicPr>
        <p:blipFill>
          <a:blip r:embed="rId2" cstate="print"/>
          <a:srcRect/>
          <a:stretch>
            <a:fillRect/>
          </a:stretch>
        </p:blipFill>
        <p:spPr bwMode="auto">
          <a:xfrm>
            <a:off x="6400800" y="2895600"/>
            <a:ext cx="2409825" cy="1895476"/>
          </a:xfrm>
          <a:prstGeom prst="rect">
            <a:avLst/>
          </a:prstGeom>
          <a:noFill/>
        </p:spPr>
      </p:pic>
      <p:pic>
        <p:nvPicPr>
          <p:cNvPr id="8" name="Picture 2" descr="http://www.umbc.edu/studentlife/orgs/chess/images/News%20and%20Events/chess_sets.jpg"/>
          <p:cNvPicPr>
            <a:picLocks noChangeAspect="1" noChangeArrowheads="1"/>
          </p:cNvPicPr>
          <p:nvPr/>
        </p:nvPicPr>
        <p:blipFill>
          <a:blip r:embed="rId3" cstate="print"/>
          <a:srcRect l="18182"/>
          <a:stretch>
            <a:fillRect/>
          </a:stretch>
        </p:blipFill>
        <p:spPr bwMode="auto">
          <a:xfrm>
            <a:off x="5105400" y="4267199"/>
            <a:ext cx="2133600" cy="1714585"/>
          </a:xfrm>
          <a:prstGeom prst="rect">
            <a:avLst/>
          </a:prstGeom>
          <a:noFill/>
        </p:spPr>
      </p:pic>
      <p:pic>
        <p:nvPicPr>
          <p:cNvPr id="2054" name="Picture 6" descr="https://encrypted-tbn1.gstatic.com/images?q=tbn:ANd9GcThkN40NCDhVFLOe3IVG7QyNSD5mJXJIC7GUeLQ_94JOjYdkQjx"/>
          <p:cNvPicPr>
            <a:picLocks noChangeAspect="1" noChangeArrowheads="1"/>
          </p:cNvPicPr>
          <p:nvPr/>
        </p:nvPicPr>
        <p:blipFill>
          <a:blip r:embed="rId4" cstate="print"/>
          <a:srcRect/>
          <a:stretch>
            <a:fillRect/>
          </a:stretch>
        </p:blipFill>
        <p:spPr bwMode="auto">
          <a:xfrm>
            <a:off x="5105400" y="1752600"/>
            <a:ext cx="1981200" cy="131839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Relevant Connections</a:t>
            </a:r>
            <a:endParaRPr lang="en-US" b="1" dirty="0"/>
          </a:p>
        </p:txBody>
      </p:sp>
      <p:sp>
        <p:nvSpPr>
          <p:cNvPr id="3" name="Content Placeholder 2"/>
          <p:cNvSpPr>
            <a:spLocks noGrp="1"/>
          </p:cNvSpPr>
          <p:nvPr>
            <p:ph idx="1"/>
          </p:nvPr>
        </p:nvSpPr>
        <p:spPr>
          <a:xfrm>
            <a:off x="457200" y="1752600"/>
            <a:ext cx="4953000" cy="4572000"/>
          </a:xfrm>
        </p:spPr>
        <p:txBody>
          <a:bodyPr>
            <a:normAutofit fontScale="77500" lnSpcReduction="20000"/>
          </a:bodyPr>
          <a:lstStyle/>
          <a:p>
            <a:pPr marL="0" indent="0">
              <a:buNone/>
            </a:pPr>
            <a:r>
              <a:rPr lang="en-US" dirty="0" smtClean="0"/>
              <a:t>“Those who cannot remember the past are condemned to repeat it”</a:t>
            </a:r>
          </a:p>
          <a:p>
            <a:pPr marL="0" indent="0">
              <a:buNone/>
            </a:pPr>
            <a:endParaRPr lang="en-US" dirty="0" smtClean="0"/>
          </a:p>
          <a:p>
            <a:pPr marL="0" indent="0">
              <a:buNone/>
            </a:pPr>
            <a:r>
              <a:rPr lang="en-US" dirty="0" smtClean="0"/>
              <a:t>Looking for connections between different time periods helps you piece together the larger historical context and trace change over time</a:t>
            </a:r>
          </a:p>
          <a:p>
            <a:pPr marL="0" indent="0">
              <a:buNone/>
            </a:pPr>
            <a:endParaRPr lang="en-US" dirty="0" smtClean="0"/>
          </a:p>
          <a:p>
            <a:pPr marL="0" indent="0">
              <a:buNone/>
            </a:pPr>
            <a:r>
              <a:rPr lang="en-US" dirty="0" smtClean="0"/>
              <a:t>Seeing patterns that repeat over time can help you evaluate current proposals and actions to predict </a:t>
            </a:r>
            <a:br>
              <a:rPr lang="en-US" dirty="0" smtClean="0"/>
            </a:br>
            <a:r>
              <a:rPr lang="en-US" dirty="0" smtClean="0"/>
              <a:t>how they might play out</a:t>
            </a:r>
          </a:p>
          <a:p>
            <a:pPr>
              <a:buNone/>
            </a:pPr>
            <a:endParaRPr lang="en-US" dirty="0" smtClean="0"/>
          </a:p>
          <a:p>
            <a:pPr>
              <a:buNone/>
            </a:pPr>
            <a:endParaRPr lang="en-US" dirty="0" smtClean="0"/>
          </a:p>
        </p:txBody>
      </p:sp>
      <p:pic>
        <p:nvPicPr>
          <p:cNvPr id="4" name="Picture 38" descr="http://www.blackberrysites.com/wp-content/uploads/BlackBerry%20Frogger.png"/>
          <p:cNvPicPr>
            <a:picLocks noChangeAspect="1" noChangeArrowheads="1"/>
          </p:cNvPicPr>
          <p:nvPr/>
        </p:nvPicPr>
        <p:blipFill>
          <a:blip r:embed="rId2" cstate="print"/>
          <a:srcRect l="15000" r="15000" b="22222"/>
          <a:stretch>
            <a:fillRect/>
          </a:stretch>
        </p:blipFill>
        <p:spPr bwMode="auto">
          <a:xfrm rot="422338">
            <a:off x="5706744" y="1777386"/>
            <a:ext cx="3048000" cy="2540000"/>
          </a:xfrm>
          <a:prstGeom prst="rect">
            <a:avLst/>
          </a:prstGeom>
          <a:noFill/>
        </p:spPr>
      </p:pic>
      <p:pic>
        <p:nvPicPr>
          <p:cNvPr id="5" name="Picture 32" descr="http://msn.foxsports.com/content/dam/fsdigital/fscom/NCAA-BK/images/2014/03/17/031714-CBK-Basketball-Fast-Break-Diagram-Play-PI.jpg"/>
          <p:cNvPicPr>
            <a:picLocks noChangeAspect="1" noChangeArrowheads="1"/>
          </p:cNvPicPr>
          <p:nvPr/>
        </p:nvPicPr>
        <p:blipFill>
          <a:blip r:embed="rId3" cstate="print"/>
          <a:srcRect r="22055" b="11538"/>
          <a:stretch>
            <a:fillRect/>
          </a:stretch>
        </p:blipFill>
        <p:spPr bwMode="auto">
          <a:xfrm>
            <a:off x="6159985" y="4114800"/>
            <a:ext cx="2984015" cy="1905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09600" y="2286001"/>
            <a:ext cx="8229600" cy="4648199"/>
          </a:xfrm>
          <a:prstGeom prst="rect">
            <a:avLst/>
          </a:prstGeom>
        </p:spPr>
        <p:txBody>
          <a:bodyPr vert="horz" lIns="91440" tIns="45720" rIns="91440" bIns="45720" rtlCol="0">
            <a:normAutofit fontScale="85000" lnSpcReduction="10000"/>
          </a:bodyPr>
          <a:lstStyle/>
          <a:p>
            <a:pPr marL="0" marR="0" lvl="0" indent="-5143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Economic</a:t>
            </a:r>
            <a:r>
              <a:rPr kumimoji="0" lang="en-US" sz="3200" b="0" i="0" u="none" strike="noStrike" kern="1200" cap="none" spc="0" normalizeH="0" baseline="0" noProof="0" dirty="0" smtClean="0">
                <a:ln>
                  <a:noFill/>
                </a:ln>
                <a:solidFill>
                  <a:schemeClr val="accent5">
                    <a:lumMod val="40000"/>
                    <a:lumOff val="60000"/>
                  </a:schemeClr>
                </a:solidFill>
                <a:effectLst/>
                <a:uLnTx/>
                <a:uFillTx/>
                <a:latin typeface="+mn-lt"/>
                <a:ea typeface="+mn-ea"/>
                <a:cs typeface="+mn-cs"/>
              </a:rPr>
              <a:t>: debate</a:t>
            </a:r>
            <a:r>
              <a:rPr kumimoji="0" lang="en-US" sz="3200" b="0" i="0" u="none" strike="noStrike" kern="1200" cap="none" spc="0" normalizeH="0" noProof="0" dirty="0" smtClean="0">
                <a:ln>
                  <a:noFill/>
                </a:ln>
                <a:solidFill>
                  <a:schemeClr val="accent5">
                    <a:lumMod val="40000"/>
                    <a:lumOff val="60000"/>
                  </a:schemeClr>
                </a:solidFill>
                <a:effectLst/>
                <a:uLnTx/>
                <a:uFillTx/>
                <a:latin typeface="+mn-lt"/>
                <a:ea typeface="+mn-ea"/>
                <a:cs typeface="+mn-cs"/>
              </a:rPr>
              <a:t> over taxes, boom and bust</a:t>
            </a:r>
            <a:endParaRPr kumimoji="0" lang="en-US" sz="3200" b="0" i="0" u="none" strike="noStrike" kern="1200" cap="none" spc="0" normalizeH="0" baseline="0" noProof="0" dirty="0" smtClean="0">
              <a:ln>
                <a:noFill/>
              </a:ln>
              <a:solidFill>
                <a:schemeClr val="accent5">
                  <a:lumMod val="40000"/>
                  <a:lumOff val="60000"/>
                </a:schemeClr>
              </a:solidFill>
              <a:effectLst/>
              <a:uLnTx/>
              <a:uFillTx/>
              <a:latin typeface="+mn-lt"/>
              <a:ea typeface="+mn-ea"/>
              <a:cs typeface="+mn-cs"/>
            </a:endParaRPr>
          </a:p>
          <a:p>
            <a:pPr marL="0" marR="0" lvl="0" indent="-5143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Political</a:t>
            </a:r>
            <a:r>
              <a:rPr kumimoji="0" lang="en-US" sz="3200" b="0" i="0" u="none" strike="noStrike" kern="1200" cap="none" spc="0" normalizeH="0" baseline="0" noProof="0" dirty="0" smtClean="0">
                <a:ln>
                  <a:noFill/>
                </a:ln>
                <a:solidFill>
                  <a:schemeClr val="accent5">
                    <a:lumMod val="40000"/>
                    <a:lumOff val="60000"/>
                  </a:schemeClr>
                </a:solidFill>
                <a:effectLst/>
                <a:uLnTx/>
                <a:uFillTx/>
                <a:latin typeface="+mn-lt"/>
                <a:ea typeface="+mn-ea"/>
                <a:cs typeface="+mn-cs"/>
              </a:rPr>
              <a:t>: change in political parties, corruption</a:t>
            </a:r>
          </a:p>
          <a:p>
            <a:pPr marL="0" marR="0" lvl="0" indent="-5143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Legal</a:t>
            </a:r>
            <a:r>
              <a:rPr kumimoji="0" lang="en-US" sz="3200" b="0" i="0" u="none" strike="noStrike" kern="1200" cap="none" spc="0" normalizeH="0" baseline="0" noProof="0" dirty="0" smtClean="0">
                <a:ln>
                  <a:noFill/>
                </a:ln>
                <a:solidFill>
                  <a:schemeClr val="accent5">
                    <a:lumMod val="40000"/>
                    <a:lumOff val="60000"/>
                  </a:schemeClr>
                </a:solidFill>
                <a:effectLst/>
                <a:uLnTx/>
                <a:uFillTx/>
                <a:latin typeface="+mn-lt"/>
                <a:ea typeface="+mn-ea"/>
                <a:cs typeface="+mn-cs"/>
              </a:rPr>
              <a:t>: interpretation</a:t>
            </a:r>
            <a:r>
              <a:rPr kumimoji="0" lang="en-US" sz="3200" b="0" i="0" u="none" strike="noStrike" kern="1200" cap="none" spc="0" normalizeH="0" noProof="0" dirty="0" smtClean="0">
                <a:ln>
                  <a:noFill/>
                </a:ln>
                <a:solidFill>
                  <a:schemeClr val="accent5">
                    <a:lumMod val="40000"/>
                    <a:lumOff val="60000"/>
                  </a:schemeClr>
                </a:solidFill>
                <a:effectLst/>
                <a:uLnTx/>
                <a:uFillTx/>
                <a:latin typeface="+mn-lt"/>
                <a:ea typeface="+mn-ea"/>
                <a:cs typeface="+mn-cs"/>
              </a:rPr>
              <a:t> of Constitution, regulations</a:t>
            </a:r>
            <a:endParaRPr kumimoji="0" lang="en-US" sz="3200" b="0" i="0" u="none" strike="noStrike" kern="1200" cap="none" spc="0" normalizeH="0" baseline="0" noProof="0" dirty="0" smtClean="0">
              <a:ln>
                <a:noFill/>
              </a:ln>
              <a:solidFill>
                <a:schemeClr val="accent5">
                  <a:lumMod val="40000"/>
                  <a:lumOff val="60000"/>
                </a:schemeClr>
              </a:solidFill>
              <a:effectLst/>
              <a:uLnTx/>
              <a:uFillTx/>
              <a:latin typeface="+mn-lt"/>
              <a:ea typeface="+mn-ea"/>
              <a:cs typeface="+mn-cs"/>
            </a:endParaRPr>
          </a:p>
          <a:p>
            <a:pPr marL="0" marR="0" lvl="0" indent="-5143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Social-Cultural</a:t>
            </a:r>
            <a:r>
              <a:rPr kumimoji="0" lang="en-US" sz="3200" b="0" i="0" u="none" strike="noStrike" kern="1200" cap="none" spc="0" normalizeH="0" baseline="0" noProof="0" dirty="0" smtClean="0">
                <a:ln>
                  <a:noFill/>
                </a:ln>
                <a:solidFill>
                  <a:schemeClr val="accent5">
                    <a:lumMod val="40000"/>
                    <a:lumOff val="60000"/>
                  </a:schemeClr>
                </a:solidFill>
                <a:effectLst/>
                <a:uLnTx/>
                <a:uFillTx/>
                <a:latin typeface="+mn-lt"/>
                <a:ea typeface="+mn-ea"/>
                <a:cs typeface="+mn-cs"/>
              </a:rPr>
              <a:t>: new values,</a:t>
            </a:r>
            <a:r>
              <a:rPr kumimoji="0" lang="en-US" sz="3200" b="0" i="0" u="none" strike="noStrike" kern="1200" cap="none" spc="0" normalizeH="0" noProof="0" dirty="0" smtClean="0">
                <a:ln>
                  <a:noFill/>
                </a:ln>
                <a:solidFill>
                  <a:schemeClr val="accent5">
                    <a:lumMod val="40000"/>
                    <a:lumOff val="60000"/>
                  </a:schemeClr>
                </a:solidFill>
                <a:effectLst/>
                <a:uLnTx/>
                <a:uFillTx/>
                <a:latin typeface="+mn-lt"/>
                <a:ea typeface="+mn-ea"/>
                <a:cs typeface="+mn-cs"/>
              </a:rPr>
              <a:t> race or class conflict</a:t>
            </a:r>
            <a:endParaRPr kumimoji="0" lang="en-US" sz="3200" b="0" i="0" u="none" strike="noStrike" kern="1200" cap="none" spc="0" normalizeH="0" baseline="0" noProof="0" dirty="0" smtClean="0">
              <a:ln>
                <a:noFill/>
              </a:ln>
              <a:solidFill>
                <a:schemeClr val="accent5">
                  <a:lumMod val="40000"/>
                  <a:lumOff val="60000"/>
                </a:schemeClr>
              </a:solidFill>
              <a:effectLst/>
              <a:uLnTx/>
              <a:uFillTx/>
              <a:latin typeface="+mn-lt"/>
              <a:ea typeface="+mn-ea"/>
              <a:cs typeface="+mn-cs"/>
            </a:endParaRPr>
          </a:p>
          <a:p>
            <a:pPr marL="0" marR="0" lvl="0" indent="-5143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Technological</a:t>
            </a:r>
            <a:r>
              <a:rPr kumimoji="0" lang="en-US" sz="3200" b="0" i="0" u="none" strike="noStrike" kern="1200" cap="none" spc="0" normalizeH="0" baseline="0" noProof="0" dirty="0" smtClean="0">
                <a:ln>
                  <a:noFill/>
                </a:ln>
                <a:solidFill>
                  <a:schemeClr val="accent5">
                    <a:lumMod val="40000"/>
                    <a:lumOff val="60000"/>
                  </a:schemeClr>
                </a:solidFill>
                <a:effectLst/>
                <a:uLnTx/>
                <a:uFillTx/>
                <a:latin typeface="+mn-lt"/>
                <a:ea typeface="+mn-ea"/>
                <a:cs typeface="+mn-cs"/>
              </a:rPr>
              <a:t>: industrialization,</a:t>
            </a:r>
            <a:r>
              <a:rPr lang="en-US" sz="3200" dirty="0" smtClean="0">
                <a:solidFill>
                  <a:schemeClr val="accent5">
                    <a:lumMod val="40000"/>
                    <a:lumOff val="60000"/>
                  </a:schemeClr>
                </a:solidFill>
              </a:rPr>
              <a:t> spread of ideas</a:t>
            </a:r>
            <a:endParaRPr kumimoji="0" lang="en-US" sz="3200" b="0" i="0" u="none" strike="noStrike" kern="1200" cap="none" spc="0" normalizeH="0" baseline="0" noProof="0" dirty="0" smtClean="0">
              <a:ln>
                <a:noFill/>
              </a:ln>
              <a:solidFill>
                <a:schemeClr val="accent5">
                  <a:lumMod val="40000"/>
                  <a:lumOff val="60000"/>
                </a:schemeClr>
              </a:solidFill>
              <a:effectLst/>
              <a:uLnTx/>
              <a:uFillTx/>
              <a:latin typeface="+mn-lt"/>
              <a:ea typeface="+mn-ea"/>
              <a:cs typeface="+mn-cs"/>
            </a:endParaRPr>
          </a:p>
          <a:p>
            <a:pPr marL="0" marR="0" lvl="0" indent="-5143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Geographic</a:t>
            </a:r>
            <a:r>
              <a:rPr kumimoji="0" lang="en-US" sz="3200" b="0" i="0" u="none" strike="noStrike" kern="1200" cap="none" spc="0" normalizeH="0" baseline="0" noProof="0" dirty="0" smtClean="0">
                <a:ln>
                  <a:noFill/>
                </a:ln>
                <a:solidFill>
                  <a:schemeClr val="accent5">
                    <a:lumMod val="40000"/>
                    <a:lumOff val="60000"/>
                  </a:schemeClr>
                </a:solidFill>
                <a:effectLst/>
                <a:uLnTx/>
                <a:uFillTx/>
                <a:latin typeface="+mn-lt"/>
                <a:ea typeface="+mn-ea"/>
                <a:cs typeface="+mn-cs"/>
              </a:rPr>
              <a:t>: migration to cities, scarce resources</a:t>
            </a:r>
          </a:p>
          <a:p>
            <a:pPr marL="0" marR="0" lvl="0" indent="-5143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Foreign</a:t>
            </a:r>
            <a:r>
              <a:rPr lang="en-US" sz="3200" dirty="0" smtClean="0">
                <a:solidFill>
                  <a:schemeClr val="accent5">
                    <a:lumMod val="40000"/>
                    <a:lumOff val="60000"/>
                  </a:schemeClr>
                </a:solidFill>
              </a:rPr>
              <a:t>: </a:t>
            </a:r>
            <a:r>
              <a:rPr kumimoji="0" lang="en-US" sz="3200" b="0" i="0" u="none" strike="noStrike" kern="1200" cap="none" spc="0" normalizeH="0" baseline="0" noProof="0" dirty="0" smtClean="0">
                <a:ln>
                  <a:noFill/>
                </a:ln>
                <a:solidFill>
                  <a:schemeClr val="accent5">
                    <a:lumMod val="40000"/>
                    <a:lumOff val="60000"/>
                  </a:schemeClr>
                </a:solidFill>
                <a:effectLst/>
                <a:uLnTx/>
                <a:uFillTx/>
                <a:latin typeface="+mn-lt"/>
                <a:ea typeface="+mn-ea"/>
                <a:cs typeface="+mn-cs"/>
              </a:rPr>
              <a:t> reaction to war, trade</a:t>
            </a:r>
            <a:r>
              <a:rPr kumimoji="0" lang="en-US" sz="3200" b="0" i="0" u="none" strike="noStrike" kern="1200" cap="none" spc="0" normalizeH="0" noProof="0" dirty="0" smtClean="0">
                <a:ln>
                  <a:noFill/>
                </a:ln>
                <a:solidFill>
                  <a:schemeClr val="accent5">
                    <a:lumMod val="40000"/>
                    <a:lumOff val="60000"/>
                  </a:schemeClr>
                </a:solidFill>
                <a:effectLst/>
                <a:uLnTx/>
                <a:uFillTx/>
                <a:latin typeface="+mn-lt"/>
                <a:ea typeface="+mn-ea"/>
                <a:cs typeface="+mn-cs"/>
              </a:rPr>
              <a:t> policies, diplomacy</a:t>
            </a:r>
            <a:endParaRPr kumimoji="0" lang="en-US" sz="3200" b="0" i="0" u="none" strike="noStrike" kern="1200" cap="none" spc="0" normalizeH="0" baseline="0" noProof="0" dirty="0" smtClean="0">
              <a:ln>
                <a:noFill/>
              </a:ln>
              <a:solidFill>
                <a:schemeClr val="accent5">
                  <a:lumMod val="40000"/>
                  <a:lumOff val="60000"/>
                </a:schemeClr>
              </a:solidFill>
              <a:effectLst/>
              <a:uLnTx/>
              <a:uFillTx/>
              <a:latin typeface="+mn-lt"/>
              <a:ea typeface="+mn-ea"/>
              <a:cs typeface="+mn-cs"/>
            </a:endParaRPr>
          </a:p>
          <a:p>
            <a:pPr marL="0" marR="0" lvl="0" indent="-5143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Government</a:t>
            </a:r>
            <a:r>
              <a:rPr kumimoji="0" lang="en-US" sz="3200" b="0" i="0" u="none" strike="noStrike" kern="1200" cap="none" spc="0" normalizeH="0" baseline="0" noProof="0" dirty="0" smtClean="0">
                <a:ln>
                  <a:noFill/>
                </a:ln>
                <a:solidFill>
                  <a:schemeClr val="accent5">
                    <a:lumMod val="40000"/>
                    <a:lumOff val="60000"/>
                  </a:schemeClr>
                </a:solidFill>
                <a:effectLst/>
                <a:uLnTx/>
                <a:uFillTx/>
                <a:latin typeface="+mn-lt"/>
                <a:ea typeface="+mn-ea"/>
                <a:cs typeface="+mn-cs"/>
              </a:rPr>
              <a:t>: federal v.</a:t>
            </a:r>
            <a:r>
              <a:rPr kumimoji="0" lang="en-US" sz="3200" b="0" i="0" u="none" strike="noStrike" kern="1200" cap="none" spc="0" normalizeH="0" noProof="0" dirty="0" smtClean="0">
                <a:ln>
                  <a:noFill/>
                </a:ln>
                <a:solidFill>
                  <a:schemeClr val="accent5">
                    <a:lumMod val="40000"/>
                    <a:lumOff val="60000"/>
                  </a:schemeClr>
                </a:solidFill>
                <a:effectLst/>
                <a:uLnTx/>
                <a:uFillTx/>
                <a:latin typeface="+mn-lt"/>
                <a:ea typeface="+mn-ea"/>
                <a:cs typeface="+mn-cs"/>
              </a:rPr>
              <a:t> state powers, checks/balances</a:t>
            </a:r>
            <a:endParaRPr kumimoji="0" lang="en-US" sz="3200" b="0" i="0" u="none" strike="noStrike" kern="1200" cap="none" spc="0" normalizeH="0" baseline="0" noProof="0" dirty="0" smtClean="0">
              <a:ln>
                <a:noFill/>
              </a:ln>
              <a:solidFill>
                <a:schemeClr val="accent5">
                  <a:lumMod val="40000"/>
                  <a:lumOff val="60000"/>
                </a:schemeClr>
              </a:solidFill>
              <a:effectLst/>
              <a:uLnTx/>
              <a:uFillTx/>
              <a:latin typeface="+mn-lt"/>
              <a:ea typeface="+mn-ea"/>
              <a:cs typeface="+mn-cs"/>
            </a:endParaRPr>
          </a:p>
          <a:p>
            <a:pPr marL="0" marR="0" lvl="0" indent="-5143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Citizens</a:t>
            </a:r>
            <a:r>
              <a:rPr kumimoji="0" lang="en-US" sz="3200" b="0" i="0" u="none" strike="noStrike" kern="1200" cap="none" spc="0" normalizeH="0" baseline="0" noProof="0" dirty="0" smtClean="0">
                <a:ln>
                  <a:noFill/>
                </a:ln>
                <a:solidFill>
                  <a:schemeClr val="accent5">
                    <a:lumMod val="40000"/>
                    <a:lumOff val="60000"/>
                  </a:schemeClr>
                </a:solidFill>
                <a:effectLst/>
                <a:uLnTx/>
                <a:uFillTx/>
                <a:latin typeface="+mn-lt"/>
                <a:ea typeface="+mn-ea"/>
                <a:cs typeface="+mn-cs"/>
              </a:rPr>
              <a:t>: civil</a:t>
            </a:r>
            <a:r>
              <a:rPr kumimoji="0" lang="en-US" sz="3200" b="0" i="0" u="none" strike="noStrike" kern="1200" cap="none" spc="0" normalizeH="0" noProof="0" dirty="0" smtClean="0">
                <a:ln>
                  <a:noFill/>
                </a:ln>
                <a:solidFill>
                  <a:schemeClr val="accent5">
                    <a:lumMod val="40000"/>
                    <a:lumOff val="60000"/>
                  </a:schemeClr>
                </a:solidFill>
                <a:effectLst/>
                <a:uLnTx/>
                <a:uFillTx/>
                <a:latin typeface="+mn-lt"/>
                <a:ea typeface="+mn-ea"/>
                <a:cs typeface="+mn-cs"/>
              </a:rPr>
              <a:t> rights, immigration, opportunities</a:t>
            </a:r>
            <a:endParaRPr kumimoji="0" lang="en-US" sz="3200" b="0" i="0" u="none" strike="noStrike" kern="1200" cap="none" spc="0" normalizeH="0" baseline="0" noProof="0" dirty="0" smtClean="0">
              <a:ln>
                <a:noFill/>
              </a:ln>
              <a:solidFill>
                <a:schemeClr val="accent5">
                  <a:lumMod val="40000"/>
                  <a:lumOff val="60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itle 1"/>
          <p:cNvSpPr txBox="1">
            <a:spLocks/>
          </p:cNvSpPr>
          <p:nvPr/>
        </p:nvSpPr>
        <p:spPr>
          <a:xfrm>
            <a:off x="457200" y="427038"/>
            <a:ext cx="8229600" cy="1401762"/>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Identify General topic, </a:t>
            </a:r>
            <a:br>
              <a:rPr kumimoji="0" lang="en-US" sz="4400" b="1" i="0" u="none" strike="noStrike" kern="1200" cap="none" spc="0" normalizeH="0" baseline="0" noProof="0" dirty="0" smtClean="0">
                <a:ln>
                  <a:noFill/>
                </a:ln>
                <a:solidFill>
                  <a:schemeClr val="tx1"/>
                </a:solidFill>
                <a:effectLst/>
                <a:uLnTx/>
                <a:uFillTx/>
                <a:latin typeface="+mj-lt"/>
                <a:ea typeface="+mj-ea"/>
                <a:cs typeface="+mj-cs"/>
              </a:rPr>
            </a:br>
            <a:r>
              <a:rPr kumimoji="0" lang="en-US" sz="4400" b="1" i="0" u="none" strike="noStrike" kern="1200" cap="none" spc="0" normalizeH="0" baseline="0" noProof="0" dirty="0" smtClean="0">
                <a:ln>
                  <a:noFill/>
                </a:ln>
                <a:solidFill>
                  <a:schemeClr val="tx1"/>
                </a:solidFill>
                <a:effectLst/>
                <a:uLnTx/>
                <a:uFillTx/>
                <a:latin typeface="+mj-lt"/>
                <a:ea typeface="+mj-ea"/>
                <a:cs typeface="+mj-cs"/>
              </a:rPr>
              <a:t>then Specific trend/idea</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7" name="Content Placeholder 2"/>
          <p:cNvSpPr txBox="1">
            <a:spLocks/>
          </p:cNvSpPr>
          <p:nvPr/>
        </p:nvSpPr>
        <p:spPr>
          <a:xfrm>
            <a:off x="609600" y="2286001"/>
            <a:ext cx="8229600" cy="4648199"/>
          </a:xfrm>
          <a:prstGeom prst="rect">
            <a:avLst/>
          </a:prstGeom>
        </p:spPr>
        <p:txBody>
          <a:bodyPr vert="horz" lIns="91440" tIns="45720" rIns="91440" bIns="45720" rtlCol="0">
            <a:normAutofit fontScale="85000" lnSpcReduction="10000"/>
          </a:bodyPr>
          <a:lstStyle/>
          <a:p>
            <a:pPr marL="0" marR="0" lvl="0" indent="-5143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effectLst/>
                <a:uLnTx/>
                <a:uFillTx/>
                <a:latin typeface="+mn-lt"/>
                <a:ea typeface="+mn-ea"/>
                <a:cs typeface="+mn-cs"/>
              </a:rPr>
              <a:t>Economic: debate</a:t>
            </a:r>
            <a:r>
              <a:rPr kumimoji="0" lang="en-US" sz="3200" b="0" i="0" u="none" strike="noStrike" kern="1200" cap="none" spc="0" normalizeH="0" noProof="0" dirty="0" smtClean="0">
                <a:ln>
                  <a:noFill/>
                </a:ln>
                <a:effectLst/>
                <a:uLnTx/>
                <a:uFillTx/>
                <a:latin typeface="+mn-lt"/>
                <a:ea typeface="+mn-ea"/>
                <a:cs typeface="+mn-cs"/>
              </a:rPr>
              <a:t> over taxes, boom and bust</a:t>
            </a:r>
            <a:endParaRPr kumimoji="0" lang="en-US" sz="3200" b="0" i="0" u="none" strike="noStrike" kern="1200" cap="none" spc="0" normalizeH="0" baseline="0" noProof="0" dirty="0" smtClean="0">
              <a:ln>
                <a:noFill/>
              </a:ln>
              <a:effectLst/>
              <a:uLnTx/>
              <a:uFillTx/>
              <a:latin typeface="+mn-lt"/>
              <a:ea typeface="+mn-ea"/>
              <a:cs typeface="+mn-cs"/>
            </a:endParaRPr>
          </a:p>
          <a:p>
            <a:pPr marL="0" marR="0" lvl="0" indent="-5143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effectLst/>
                <a:uLnTx/>
                <a:uFillTx/>
                <a:latin typeface="+mn-lt"/>
                <a:ea typeface="+mn-ea"/>
                <a:cs typeface="+mn-cs"/>
              </a:rPr>
              <a:t>Political: change in political parties, corruption</a:t>
            </a:r>
          </a:p>
          <a:p>
            <a:pPr marL="0" marR="0" lvl="0" indent="-5143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effectLst/>
                <a:uLnTx/>
                <a:uFillTx/>
                <a:latin typeface="+mn-lt"/>
                <a:ea typeface="+mn-ea"/>
                <a:cs typeface="+mn-cs"/>
              </a:rPr>
              <a:t>Legal: interpretation</a:t>
            </a:r>
            <a:r>
              <a:rPr kumimoji="0" lang="en-US" sz="3200" b="0" i="0" u="none" strike="noStrike" kern="1200" cap="none" spc="0" normalizeH="0" noProof="0" dirty="0" smtClean="0">
                <a:ln>
                  <a:noFill/>
                </a:ln>
                <a:effectLst/>
                <a:uLnTx/>
                <a:uFillTx/>
                <a:latin typeface="+mn-lt"/>
                <a:ea typeface="+mn-ea"/>
                <a:cs typeface="+mn-cs"/>
              </a:rPr>
              <a:t> of Constitution, regulations</a:t>
            </a:r>
            <a:endParaRPr kumimoji="0" lang="en-US" sz="3200" b="0" i="0" u="none" strike="noStrike" kern="1200" cap="none" spc="0" normalizeH="0" baseline="0" noProof="0" dirty="0" smtClean="0">
              <a:ln>
                <a:noFill/>
              </a:ln>
              <a:effectLst/>
              <a:uLnTx/>
              <a:uFillTx/>
              <a:latin typeface="+mn-lt"/>
              <a:ea typeface="+mn-ea"/>
              <a:cs typeface="+mn-cs"/>
            </a:endParaRPr>
          </a:p>
          <a:p>
            <a:pPr marL="0" marR="0" lvl="0" indent="-5143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effectLst/>
                <a:uLnTx/>
                <a:uFillTx/>
                <a:latin typeface="+mn-lt"/>
                <a:ea typeface="+mn-ea"/>
                <a:cs typeface="+mn-cs"/>
              </a:rPr>
              <a:t>Social-Cultural: new values,</a:t>
            </a:r>
            <a:r>
              <a:rPr kumimoji="0" lang="en-US" sz="3200" b="0" i="0" u="none" strike="noStrike" kern="1200" cap="none" spc="0" normalizeH="0" noProof="0" dirty="0" smtClean="0">
                <a:ln>
                  <a:noFill/>
                </a:ln>
                <a:effectLst/>
                <a:uLnTx/>
                <a:uFillTx/>
                <a:latin typeface="+mn-lt"/>
                <a:ea typeface="+mn-ea"/>
                <a:cs typeface="+mn-cs"/>
              </a:rPr>
              <a:t> race or class conflict</a:t>
            </a:r>
            <a:endParaRPr kumimoji="0" lang="en-US" sz="3200" b="0" i="0" u="none" strike="noStrike" kern="1200" cap="none" spc="0" normalizeH="0" baseline="0" noProof="0" dirty="0" smtClean="0">
              <a:ln>
                <a:noFill/>
              </a:ln>
              <a:effectLst/>
              <a:uLnTx/>
              <a:uFillTx/>
              <a:latin typeface="+mn-lt"/>
              <a:ea typeface="+mn-ea"/>
              <a:cs typeface="+mn-cs"/>
            </a:endParaRPr>
          </a:p>
          <a:p>
            <a:pPr marL="0" marR="0" lvl="0" indent="-5143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effectLst/>
                <a:uLnTx/>
                <a:uFillTx/>
                <a:latin typeface="+mn-lt"/>
                <a:ea typeface="+mn-ea"/>
                <a:cs typeface="+mn-cs"/>
              </a:rPr>
              <a:t>Technological: industrialization,</a:t>
            </a:r>
            <a:r>
              <a:rPr lang="en-US" sz="3200" dirty="0" smtClean="0"/>
              <a:t> spread of ideas</a:t>
            </a:r>
            <a:endParaRPr kumimoji="0" lang="en-US" sz="3200" b="0" i="0" u="none" strike="noStrike" kern="1200" cap="none" spc="0" normalizeH="0" baseline="0" noProof="0" dirty="0" smtClean="0">
              <a:ln>
                <a:noFill/>
              </a:ln>
              <a:effectLst/>
              <a:uLnTx/>
              <a:uFillTx/>
              <a:latin typeface="+mn-lt"/>
              <a:ea typeface="+mn-ea"/>
              <a:cs typeface="+mn-cs"/>
            </a:endParaRPr>
          </a:p>
          <a:p>
            <a:pPr marL="0" marR="0" lvl="0" indent="-5143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effectLst/>
                <a:uLnTx/>
                <a:uFillTx/>
                <a:latin typeface="+mn-lt"/>
                <a:ea typeface="+mn-ea"/>
                <a:cs typeface="+mn-cs"/>
              </a:rPr>
              <a:t>Geographic: migration to cities, scarce resources</a:t>
            </a:r>
          </a:p>
          <a:p>
            <a:pPr marL="0" marR="0" lvl="0" indent="-5143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effectLst/>
                <a:uLnTx/>
                <a:uFillTx/>
                <a:latin typeface="+mn-lt"/>
                <a:ea typeface="+mn-ea"/>
                <a:cs typeface="+mn-cs"/>
              </a:rPr>
              <a:t>Foreign</a:t>
            </a:r>
            <a:r>
              <a:rPr lang="en-US" sz="3200" dirty="0" smtClean="0"/>
              <a:t>: </a:t>
            </a:r>
            <a:r>
              <a:rPr kumimoji="0" lang="en-US" sz="3200" b="0" i="0" u="none" strike="noStrike" kern="1200" cap="none" spc="0" normalizeH="0" baseline="0" noProof="0" dirty="0" smtClean="0">
                <a:ln>
                  <a:noFill/>
                </a:ln>
                <a:effectLst/>
                <a:uLnTx/>
                <a:uFillTx/>
                <a:latin typeface="+mn-lt"/>
                <a:ea typeface="+mn-ea"/>
                <a:cs typeface="+mn-cs"/>
              </a:rPr>
              <a:t> reaction to war, trade</a:t>
            </a:r>
            <a:r>
              <a:rPr kumimoji="0" lang="en-US" sz="3200" b="0" i="0" u="none" strike="noStrike" kern="1200" cap="none" spc="0" normalizeH="0" noProof="0" dirty="0" smtClean="0">
                <a:ln>
                  <a:noFill/>
                </a:ln>
                <a:effectLst/>
                <a:uLnTx/>
                <a:uFillTx/>
                <a:latin typeface="+mn-lt"/>
                <a:ea typeface="+mn-ea"/>
                <a:cs typeface="+mn-cs"/>
              </a:rPr>
              <a:t> policies, diplomacy</a:t>
            </a:r>
            <a:endParaRPr kumimoji="0" lang="en-US" sz="3200" b="0" i="0" u="none" strike="noStrike" kern="1200" cap="none" spc="0" normalizeH="0" baseline="0" noProof="0" dirty="0" smtClean="0">
              <a:ln>
                <a:noFill/>
              </a:ln>
              <a:effectLst/>
              <a:uLnTx/>
              <a:uFillTx/>
              <a:latin typeface="+mn-lt"/>
              <a:ea typeface="+mn-ea"/>
              <a:cs typeface="+mn-cs"/>
            </a:endParaRPr>
          </a:p>
          <a:p>
            <a:pPr marL="0" marR="0" lvl="0" indent="-5143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effectLst/>
                <a:uLnTx/>
                <a:uFillTx/>
                <a:latin typeface="+mn-lt"/>
                <a:ea typeface="+mn-ea"/>
                <a:cs typeface="+mn-cs"/>
              </a:rPr>
              <a:t>Government: federal v.</a:t>
            </a:r>
            <a:r>
              <a:rPr kumimoji="0" lang="en-US" sz="3200" b="0" i="0" u="none" strike="noStrike" kern="1200" cap="none" spc="0" normalizeH="0" noProof="0" dirty="0" smtClean="0">
                <a:ln>
                  <a:noFill/>
                </a:ln>
                <a:effectLst/>
                <a:uLnTx/>
                <a:uFillTx/>
                <a:latin typeface="+mn-lt"/>
                <a:ea typeface="+mn-ea"/>
                <a:cs typeface="+mn-cs"/>
              </a:rPr>
              <a:t> state powers, checks/balances</a:t>
            </a:r>
            <a:endParaRPr kumimoji="0" lang="en-US" sz="3200" b="0" i="0" u="none" strike="noStrike" kern="1200" cap="none" spc="0" normalizeH="0" baseline="0" noProof="0" dirty="0" smtClean="0">
              <a:ln>
                <a:noFill/>
              </a:ln>
              <a:effectLst/>
              <a:uLnTx/>
              <a:uFillTx/>
              <a:latin typeface="+mn-lt"/>
              <a:ea typeface="+mn-ea"/>
              <a:cs typeface="+mn-cs"/>
            </a:endParaRPr>
          </a:p>
          <a:p>
            <a:pPr marL="0" marR="0" lvl="0" indent="-5143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effectLst/>
                <a:uLnTx/>
                <a:uFillTx/>
                <a:latin typeface="+mn-lt"/>
                <a:ea typeface="+mn-ea"/>
                <a:cs typeface="+mn-cs"/>
              </a:rPr>
              <a:t>Citizens: civil</a:t>
            </a:r>
            <a:r>
              <a:rPr kumimoji="0" lang="en-US" sz="3200" b="0" i="0" u="none" strike="noStrike" kern="1200" cap="none" spc="0" normalizeH="0" noProof="0" dirty="0" smtClean="0">
                <a:ln>
                  <a:noFill/>
                </a:ln>
                <a:effectLst/>
                <a:uLnTx/>
                <a:uFillTx/>
                <a:latin typeface="+mn-lt"/>
                <a:ea typeface="+mn-ea"/>
                <a:cs typeface="+mn-cs"/>
              </a:rPr>
              <a:t> rights, immigration, opportunities</a:t>
            </a:r>
            <a:endParaRPr kumimoji="0" lang="en-US" sz="3200" b="0"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42" name="Picture 2" descr="http://1.bp.blogspot.com/_kjIQXVNfEx8/SizE7lLAT9I/AAAAAAAAGmU/UIj6pW1_-TY/s400/TP3.jpg"/>
          <p:cNvPicPr>
            <a:picLocks noChangeAspect="1" noChangeArrowheads="1"/>
          </p:cNvPicPr>
          <p:nvPr/>
        </p:nvPicPr>
        <p:blipFill>
          <a:blip r:embed="rId2" cstate="print"/>
          <a:srcRect r="42857"/>
          <a:stretch>
            <a:fillRect/>
          </a:stretch>
        </p:blipFill>
        <p:spPr bwMode="auto">
          <a:xfrm>
            <a:off x="0" y="0"/>
            <a:ext cx="1524000" cy="1866900"/>
          </a:xfrm>
          <a:prstGeom prst="rect">
            <a:avLst/>
          </a:prstGeom>
          <a:noFill/>
        </p:spPr>
      </p:pic>
      <p:pic>
        <p:nvPicPr>
          <p:cNvPr id="10244" name="Picture 4" descr="http://www.whitehorseinn.org/blog/wp-content/uploads/2012/09/IMG_24731-1024x661.jpg"/>
          <p:cNvPicPr>
            <a:picLocks noChangeAspect="1" noChangeArrowheads="1"/>
          </p:cNvPicPr>
          <p:nvPr/>
        </p:nvPicPr>
        <p:blipFill>
          <a:blip r:embed="rId3" cstate="print"/>
          <a:srcRect l="10156" r="39844" b="9213"/>
          <a:stretch>
            <a:fillRect/>
          </a:stretch>
        </p:blipFill>
        <p:spPr bwMode="auto">
          <a:xfrm>
            <a:off x="7648704" y="0"/>
            <a:ext cx="1495296" cy="1752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Read, Review, Research</a:t>
            </a:r>
            <a:endParaRPr lang="en-US" b="1" dirty="0"/>
          </a:p>
        </p:txBody>
      </p:sp>
      <p:sp>
        <p:nvSpPr>
          <p:cNvPr id="6" name="Content Placeholder 5"/>
          <p:cNvSpPr>
            <a:spLocks noGrp="1"/>
          </p:cNvSpPr>
          <p:nvPr>
            <p:ph sz="quarter" idx="4"/>
          </p:nvPr>
        </p:nvSpPr>
        <p:spPr>
          <a:xfrm>
            <a:off x="762001" y="1854992"/>
            <a:ext cx="5029199" cy="4317208"/>
          </a:xfrm>
        </p:spPr>
        <p:txBody>
          <a:bodyPr>
            <a:normAutofit/>
          </a:bodyPr>
          <a:lstStyle/>
          <a:p>
            <a:r>
              <a:rPr lang="en-US" dirty="0" smtClean="0"/>
              <a:t>Analyze: Who</a:t>
            </a:r>
            <a:r>
              <a:rPr lang="en-US" dirty="0" smtClean="0"/>
              <a:t>, What, When, Where, Why, and How?</a:t>
            </a:r>
          </a:p>
          <a:p>
            <a:r>
              <a:rPr lang="en-US" dirty="0" smtClean="0"/>
              <a:t>What historical background do </a:t>
            </a:r>
            <a:br>
              <a:rPr lang="en-US" dirty="0" smtClean="0"/>
            </a:br>
            <a:r>
              <a:rPr lang="en-US" dirty="0" smtClean="0"/>
              <a:t>I need to review </a:t>
            </a:r>
            <a:r>
              <a:rPr lang="en-US" dirty="0" smtClean="0"/>
              <a:t>or </a:t>
            </a:r>
            <a:r>
              <a:rPr lang="en-US" dirty="0" smtClean="0"/>
              <a:t>research?</a:t>
            </a:r>
          </a:p>
          <a:p>
            <a:r>
              <a:rPr lang="en-US" dirty="0" smtClean="0"/>
              <a:t>Annotate – source, </a:t>
            </a:r>
            <a:r>
              <a:rPr lang="en-US" dirty="0" smtClean="0"/>
              <a:t>purpose, bias, </a:t>
            </a:r>
            <a:r>
              <a:rPr lang="en-US" dirty="0" smtClean="0"/>
              <a:t>context</a:t>
            </a:r>
            <a:r>
              <a:rPr lang="en-US" dirty="0" smtClean="0"/>
              <a:t>, language, style, etc.</a:t>
            </a:r>
          </a:p>
          <a:p>
            <a:r>
              <a:rPr lang="en-US" dirty="0" smtClean="0"/>
              <a:t>Look for </a:t>
            </a:r>
            <a:r>
              <a:rPr lang="en-US" dirty="0" smtClean="0"/>
              <a:t>similarities and differences</a:t>
            </a:r>
          </a:p>
          <a:p>
            <a:r>
              <a:rPr lang="en-US" dirty="0" smtClean="0"/>
              <a:t>Make specific connections to what we have been learning in class</a:t>
            </a:r>
            <a:endParaRPr lang="en-US" dirty="0" smtClean="0"/>
          </a:p>
        </p:txBody>
      </p:sp>
      <p:pic>
        <p:nvPicPr>
          <p:cNvPr id="9218" name="Picture 2" descr="https://encrypted-tbn2.gstatic.com/images?q=tbn:ANd9GcQgBv-llSUQMEzuqBOb905JKwT1lLNUyWla8jptpERj5_EE0xW7mQ"/>
          <p:cNvPicPr>
            <a:picLocks noChangeAspect="1" noChangeArrowheads="1"/>
          </p:cNvPicPr>
          <p:nvPr/>
        </p:nvPicPr>
        <p:blipFill>
          <a:blip r:embed="rId2" cstate="print"/>
          <a:srcRect/>
          <a:stretch>
            <a:fillRect/>
          </a:stretch>
        </p:blipFill>
        <p:spPr bwMode="auto">
          <a:xfrm rot="437012">
            <a:off x="6132243" y="1997377"/>
            <a:ext cx="2405538" cy="250394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2087562"/>
          </a:xfrm>
        </p:spPr>
        <p:txBody>
          <a:bodyPr>
            <a:normAutofit/>
          </a:bodyPr>
          <a:lstStyle/>
          <a:p>
            <a:r>
              <a:rPr lang="en-US" b="1" dirty="0" smtClean="0"/>
              <a:t>Tie it all together in </a:t>
            </a:r>
            <a:br>
              <a:rPr lang="en-US" b="1" dirty="0" smtClean="0"/>
            </a:br>
            <a:r>
              <a:rPr lang="en-US" b="1" dirty="0" smtClean="0"/>
              <a:t>a meaningful way</a:t>
            </a:r>
            <a:endParaRPr lang="en-US" b="1" dirty="0"/>
          </a:p>
        </p:txBody>
      </p:sp>
      <p:sp>
        <p:nvSpPr>
          <p:cNvPr id="5" name="Content Placeholder 2"/>
          <p:cNvSpPr>
            <a:spLocks noGrp="1"/>
          </p:cNvSpPr>
          <p:nvPr>
            <p:ph idx="1"/>
          </p:nvPr>
        </p:nvSpPr>
        <p:spPr>
          <a:xfrm>
            <a:off x="685800" y="2286000"/>
            <a:ext cx="3505200" cy="4191000"/>
          </a:xfrm>
        </p:spPr>
        <p:txBody>
          <a:bodyPr>
            <a:normAutofit fontScale="85000" lnSpcReduction="10000"/>
          </a:bodyPr>
          <a:lstStyle/>
          <a:p>
            <a:r>
              <a:rPr lang="en-US" dirty="0" smtClean="0"/>
              <a:t>Why does it matter? Then? Now?</a:t>
            </a:r>
          </a:p>
          <a:p>
            <a:r>
              <a:rPr lang="en-US" dirty="0" smtClean="0"/>
              <a:t>Will this trend continue to repeat itself? Why/why not?</a:t>
            </a:r>
          </a:p>
          <a:p>
            <a:r>
              <a:rPr lang="en-US" dirty="0" smtClean="0"/>
              <a:t>What other historical or current examples would be relevant?</a:t>
            </a:r>
          </a:p>
          <a:p>
            <a:r>
              <a:rPr lang="en-US" dirty="0" smtClean="0"/>
              <a:t>What lessons could be learned?</a:t>
            </a:r>
          </a:p>
          <a:p>
            <a:endParaRPr lang="en-US" dirty="0"/>
          </a:p>
        </p:txBody>
      </p:sp>
      <p:pic>
        <p:nvPicPr>
          <p:cNvPr id="4" name="Picture 10" descr="http://www.alextoys.com/wp-content/uploads/sites/2/2013/10/28WN_1.jpg"/>
          <p:cNvPicPr>
            <a:picLocks noChangeAspect="1" noChangeArrowheads="1"/>
          </p:cNvPicPr>
          <p:nvPr/>
        </p:nvPicPr>
        <p:blipFill>
          <a:blip r:embed="rId2" cstate="print"/>
          <a:srcRect t="24380"/>
          <a:stretch>
            <a:fillRect/>
          </a:stretch>
        </p:blipFill>
        <p:spPr bwMode="auto">
          <a:xfrm>
            <a:off x="6172200" y="4114799"/>
            <a:ext cx="2971800" cy="1955311"/>
          </a:xfrm>
          <a:prstGeom prst="rect">
            <a:avLst/>
          </a:prstGeom>
          <a:noFill/>
        </p:spPr>
      </p:pic>
      <p:pic>
        <p:nvPicPr>
          <p:cNvPr id="8196" name="Picture 4" descr="http://squeezyboy.blogs.com/squeezytunes/images/mini_lego_harpsichord.jpg"/>
          <p:cNvPicPr>
            <a:picLocks noChangeAspect="1" noChangeArrowheads="1"/>
          </p:cNvPicPr>
          <p:nvPr/>
        </p:nvPicPr>
        <p:blipFill>
          <a:blip r:embed="rId3" cstate="print"/>
          <a:srcRect/>
          <a:stretch>
            <a:fillRect/>
          </a:stretch>
        </p:blipFill>
        <p:spPr bwMode="auto">
          <a:xfrm>
            <a:off x="5867400" y="2362200"/>
            <a:ext cx="2400299" cy="1800225"/>
          </a:xfrm>
          <a:prstGeom prst="rect">
            <a:avLst/>
          </a:prstGeom>
          <a:noFill/>
        </p:spPr>
      </p:pic>
      <p:pic>
        <p:nvPicPr>
          <p:cNvPr id="8200" name="Picture 8" descr="http://www.morrisarts.org/wp-content/uploads/2012/01/salem-drive-school2-1024x987.jpg"/>
          <p:cNvPicPr>
            <a:picLocks noChangeAspect="1" noChangeArrowheads="1"/>
          </p:cNvPicPr>
          <p:nvPr/>
        </p:nvPicPr>
        <p:blipFill>
          <a:blip r:embed="rId4" cstate="print"/>
          <a:srcRect/>
          <a:stretch>
            <a:fillRect/>
          </a:stretch>
        </p:blipFill>
        <p:spPr bwMode="auto">
          <a:xfrm>
            <a:off x="4749182" y="3810000"/>
            <a:ext cx="1423018" cy="1371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a:bodyPr>
          <a:lstStyle/>
          <a:p>
            <a:r>
              <a:rPr lang="en-US" b="1" dirty="0" smtClean="0"/>
              <a:t>Show your work</a:t>
            </a:r>
            <a:endParaRPr lang="en-US" b="1" dirty="0"/>
          </a:p>
        </p:txBody>
      </p:sp>
      <p:sp>
        <p:nvSpPr>
          <p:cNvPr id="4" name="Content Placeholder 3"/>
          <p:cNvSpPr>
            <a:spLocks noGrp="1"/>
          </p:cNvSpPr>
          <p:nvPr>
            <p:ph idx="1"/>
          </p:nvPr>
        </p:nvSpPr>
        <p:spPr>
          <a:xfrm>
            <a:off x="3200400" y="1828800"/>
            <a:ext cx="5791200" cy="4419600"/>
          </a:xfrm>
        </p:spPr>
        <p:txBody>
          <a:bodyPr>
            <a:normAutofit fontScale="85000" lnSpcReduction="20000"/>
          </a:bodyPr>
          <a:lstStyle/>
          <a:p>
            <a:pPr marL="0" indent="0">
              <a:buNone/>
            </a:pPr>
            <a:r>
              <a:rPr lang="en-US" dirty="0" smtClean="0"/>
              <a:t>Regardless of how you are asked to explain the connection (essay, paragraph, constructed response, presentation, share with class)…</a:t>
            </a:r>
          </a:p>
          <a:p>
            <a:pPr marL="0" indent="0">
              <a:buNone/>
            </a:pPr>
            <a:endParaRPr lang="en-US" dirty="0" smtClean="0"/>
          </a:p>
          <a:p>
            <a:r>
              <a:rPr lang="en-US" dirty="0" smtClean="0"/>
              <a:t>Explain the relevant connection</a:t>
            </a:r>
          </a:p>
          <a:p>
            <a:r>
              <a:rPr lang="en-US" dirty="0" smtClean="0"/>
              <a:t>Support the connection with at least one specific example from each case</a:t>
            </a:r>
          </a:p>
          <a:p>
            <a:r>
              <a:rPr lang="en-US" dirty="0" smtClean="0"/>
              <a:t>Elaborate on greater historical significance and/or relevance to current events</a:t>
            </a:r>
            <a:endParaRPr lang="en-US" dirty="0"/>
          </a:p>
        </p:txBody>
      </p:sp>
      <p:pic>
        <p:nvPicPr>
          <p:cNvPr id="5" name="Picture 14" descr="http://images.pcworld.com/images/article/2011/12/glados-6636847.jpg"/>
          <p:cNvPicPr>
            <a:picLocks noChangeAspect="1" noChangeArrowheads="1"/>
          </p:cNvPicPr>
          <p:nvPr/>
        </p:nvPicPr>
        <p:blipFill>
          <a:blip r:embed="rId2" cstate="print"/>
          <a:srcRect l="32511" r="33816"/>
          <a:stretch>
            <a:fillRect/>
          </a:stretch>
        </p:blipFill>
        <p:spPr bwMode="auto">
          <a:xfrm>
            <a:off x="381000" y="1981200"/>
            <a:ext cx="2514600" cy="3733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static.tumblr.com/lhoyup3/uHEmbvbu3/notebook-paper-backgrounds-for-powerpoint.jpg"/>
          <p:cNvPicPr>
            <a:picLocks noChangeAspect="1" noChangeArrowheads="1"/>
          </p:cNvPicPr>
          <p:nvPr/>
        </p:nvPicPr>
        <p:blipFill>
          <a:blip r:embed="rId2" cstate="print">
            <a:duotone>
              <a:schemeClr val="accent5">
                <a:shade val="45000"/>
                <a:satMod val="135000"/>
              </a:schemeClr>
              <a:prstClr val="white"/>
            </a:duotone>
          </a:blip>
          <a:srcRect t="4668"/>
          <a:stretch>
            <a:fillRect/>
          </a:stretch>
        </p:blipFill>
        <p:spPr bwMode="auto">
          <a:xfrm>
            <a:off x="0" y="0"/>
            <a:ext cx="9144000" cy="6858000"/>
          </a:xfrm>
          <a:prstGeom prst="rect">
            <a:avLst/>
          </a:prstGeom>
          <a:noFill/>
        </p:spPr>
      </p:pic>
      <p:sp>
        <p:nvSpPr>
          <p:cNvPr id="5" name="Content Placeholder 4"/>
          <p:cNvSpPr>
            <a:spLocks noGrp="1"/>
          </p:cNvSpPr>
          <p:nvPr>
            <p:ph sz="half" idx="2"/>
          </p:nvPr>
        </p:nvSpPr>
        <p:spPr>
          <a:xfrm>
            <a:off x="1143000" y="685800"/>
            <a:ext cx="3505200" cy="5410200"/>
          </a:xfrm>
          <a:solidFill>
            <a:srgbClr val="FFFFFF">
              <a:alpha val="50196"/>
            </a:srgbClr>
          </a:solidFill>
        </p:spPr>
        <p:txBody>
          <a:bodyPr>
            <a:noAutofit/>
          </a:bodyPr>
          <a:lstStyle/>
          <a:p>
            <a:pPr marL="0" indent="0">
              <a:buNone/>
            </a:pPr>
            <a:r>
              <a:rPr lang="en-US" sz="2800" dirty="0" smtClean="0"/>
              <a:t>We have just learned about the Japanese attack on the U.S. naval based at Pearl Harbor, which brought the U.S. into World War II. Find an example from U.S. History that can compare, and explain the connection between them.</a:t>
            </a:r>
            <a:endParaRPr lang="en-US" sz="2800" dirty="0"/>
          </a:p>
        </p:txBody>
      </p:sp>
      <p:sp>
        <p:nvSpPr>
          <p:cNvPr id="6" name="Content Placeholder 5"/>
          <p:cNvSpPr>
            <a:spLocks noGrp="1"/>
          </p:cNvSpPr>
          <p:nvPr>
            <p:ph sz="quarter" idx="4"/>
          </p:nvPr>
        </p:nvSpPr>
        <p:spPr>
          <a:xfrm>
            <a:off x="4648200" y="1828800"/>
            <a:ext cx="4041775" cy="4724400"/>
          </a:xfrm>
          <a:solidFill>
            <a:srgbClr val="FFFFFF">
              <a:alpha val="50196"/>
            </a:srgbClr>
          </a:solidFill>
        </p:spPr>
        <p:txBody>
          <a:bodyPr>
            <a:normAutofit lnSpcReduction="10000"/>
          </a:bodyPr>
          <a:lstStyle/>
          <a:p>
            <a:pPr marL="0" indent="0">
              <a:buNone/>
            </a:pPr>
            <a:r>
              <a:rPr lang="en-US" sz="2100" u="sng" dirty="0" smtClean="0"/>
              <a:t>General</a:t>
            </a:r>
            <a:r>
              <a:rPr lang="en-US" sz="2100" dirty="0" smtClean="0"/>
              <a:t>: Military, War</a:t>
            </a:r>
          </a:p>
          <a:p>
            <a:pPr marL="0" indent="0">
              <a:buNone/>
            </a:pPr>
            <a:endParaRPr lang="en-US" sz="2100" dirty="0" smtClean="0"/>
          </a:p>
          <a:p>
            <a:pPr marL="0" indent="0">
              <a:buNone/>
            </a:pPr>
            <a:r>
              <a:rPr lang="en-US" sz="2100" u="sng" dirty="0" smtClean="0"/>
              <a:t>Specific</a:t>
            </a:r>
            <a:r>
              <a:rPr lang="en-US" sz="2100" dirty="0" smtClean="0"/>
              <a:t>: Attack on U.S. military, causes for joining a war, major conflict involving multiple enemies/countries</a:t>
            </a:r>
          </a:p>
          <a:p>
            <a:pPr marL="0" indent="0">
              <a:buNone/>
            </a:pPr>
            <a:endParaRPr lang="en-US" sz="2100" dirty="0" smtClean="0"/>
          </a:p>
          <a:p>
            <a:pPr marL="0" indent="0">
              <a:buNone/>
            </a:pPr>
            <a:r>
              <a:rPr lang="en-US" sz="2100" u="sng" dirty="0" smtClean="0"/>
              <a:t>Possible examples:</a:t>
            </a:r>
          </a:p>
          <a:p>
            <a:pPr marL="0" indent="0"/>
            <a:r>
              <a:rPr lang="en-US" sz="2100" dirty="0" smtClean="0"/>
              <a:t> Earlier history – Revolutionary? </a:t>
            </a:r>
            <a:br>
              <a:rPr lang="en-US" sz="2100" dirty="0" smtClean="0"/>
            </a:br>
            <a:r>
              <a:rPr lang="en-US" sz="2100" dirty="0" smtClean="0"/>
              <a:t>War of 1812? Mexican-American?</a:t>
            </a:r>
            <a:br>
              <a:rPr lang="en-US" sz="2100" dirty="0" smtClean="0"/>
            </a:br>
            <a:r>
              <a:rPr lang="en-US" sz="2100" dirty="0" smtClean="0"/>
              <a:t>Spanish-American?</a:t>
            </a:r>
          </a:p>
          <a:p>
            <a:pPr marL="0" indent="0"/>
            <a:r>
              <a:rPr lang="en-US" sz="2100" dirty="0" smtClean="0"/>
              <a:t> Later – Cold War? Korea? Vietnam? Iraq? War on Terror,? Afghanistan?</a:t>
            </a:r>
            <a:endParaRPr lang="en-US" dirty="0" smtClean="0"/>
          </a:p>
          <a:p>
            <a:pPr marL="0" indent="0">
              <a:buNone/>
            </a:pPr>
            <a:endParaRPr lang="en-US" dirty="0" smtClean="0"/>
          </a:p>
          <a:p>
            <a:pPr>
              <a:buNone/>
            </a:pPr>
            <a:endParaRPr lang="en-US" dirty="0" smtClean="0"/>
          </a:p>
          <a:p>
            <a:pPr>
              <a:buNone/>
            </a:pPr>
            <a:endParaRPr lang="en-US" dirty="0" smtClean="0"/>
          </a:p>
        </p:txBody>
      </p:sp>
      <p:pic>
        <p:nvPicPr>
          <p:cNvPr id="7" name="Picture 6" descr="http://www.coloring.com.co/wp-content/uploads/2012/07/Connect-the-Dots-Frog-Coloring-Pictures-500x452.gif"/>
          <p:cNvPicPr>
            <a:picLocks noChangeAspect="1" noChangeArrowheads="1"/>
          </p:cNvPicPr>
          <p:nvPr/>
        </p:nvPicPr>
        <p:blipFill>
          <a:blip r:embed="rId3" cstate="print"/>
          <a:srcRect/>
          <a:stretch>
            <a:fillRect/>
          </a:stretch>
        </p:blipFill>
        <p:spPr bwMode="auto">
          <a:xfrm>
            <a:off x="7239001" y="0"/>
            <a:ext cx="1905000" cy="172212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static.tumblr.com/lhoyup3/uHEmbvbu3/notebook-paper-backgrounds-for-powerpoint.jpg"/>
          <p:cNvPicPr>
            <a:picLocks noChangeAspect="1" noChangeArrowheads="1"/>
          </p:cNvPicPr>
          <p:nvPr/>
        </p:nvPicPr>
        <p:blipFill>
          <a:blip r:embed="rId2" cstate="print">
            <a:duotone>
              <a:schemeClr val="accent5">
                <a:shade val="45000"/>
                <a:satMod val="135000"/>
              </a:schemeClr>
              <a:prstClr val="white"/>
            </a:duotone>
          </a:blip>
          <a:srcRect t="4668"/>
          <a:stretch>
            <a:fillRect/>
          </a:stretch>
        </p:blipFill>
        <p:spPr bwMode="auto">
          <a:xfrm>
            <a:off x="0" y="0"/>
            <a:ext cx="9144000" cy="6858000"/>
          </a:xfrm>
          <a:prstGeom prst="rect">
            <a:avLst/>
          </a:prstGeom>
          <a:noFill/>
        </p:spPr>
      </p:pic>
      <p:sp>
        <p:nvSpPr>
          <p:cNvPr id="3" name="Content Placeholder 2"/>
          <p:cNvSpPr>
            <a:spLocks noGrp="1"/>
          </p:cNvSpPr>
          <p:nvPr>
            <p:ph sz="half" idx="2"/>
          </p:nvPr>
        </p:nvSpPr>
        <p:spPr>
          <a:xfrm>
            <a:off x="762000" y="609600"/>
            <a:ext cx="4267200" cy="6172200"/>
          </a:xfrm>
          <a:solidFill>
            <a:srgbClr val="FFFFFF">
              <a:alpha val="34118"/>
            </a:srgbClr>
          </a:solidFill>
        </p:spPr>
        <p:txBody>
          <a:bodyPr>
            <a:noAutofit/>
          </a:bodyPr>
          <a:lstStyle/>
          <a:p>
            <a:pPr marL="0" indent="0">
              <a:buNone/>
            </a:pPr>
            <a:r>
              <a:rPr lang="en-US" dirty="0" smtClean="0"/>
              <a:t>“Yesterday, Dec. 7, 1941 - a date which will live in infamy - the United States of America was suddenly and deliberately attacked by naval and air forces of the Empire of Japan…Always will we remember the character of the onslaught against us. No matter how long it may take us to overcome this premeditated invasion, the American people in their righteous might will win through to absolute victory…” </a:t>
            </a:r>
          </a:p>
          <a:p>
            <a:pPr marL="0" indent="0">
              <a:buNone/>
            </a:pPr>
            <a:r>
              <a:rPr lang="en-US" sz="2000" dirty="0" smtClean="0"/>
              <a:t/>
            </a:r>
            <a:br>
              <a:rPr lang="en-US" sz="2000" dirty="0" smtClean="0"/>
            </a:br>
            <a:r>
              <a:rPr lang="en-US" sz="2000" dirty="0" smtClean="0"/>
              <a:t> – President Franklin D. Roosevelt, Address to Congress, Dec. 7, 1941</a:t>
            </a:r>
            <a:endParaRPr lang="en-US" sz="2000" dirty="0"/>
          </a:p>
        </p:txBody>
      </p:sp>
      <p:sp>
        <p:nvSpPr>
          <p:cNvPr id="9" name="Content Placeholder 8"/>
          <p:cNvSpPr>
            <a:spLocks noGrp="1"/>
          </p:cNvSpPr>
          <p:nvPr>
            <p:ph sz="quarter" idx="4"/>
          </p:nvPr>
        </p:nvSpPr>
        <p:spPr>
          <a:xfrm>
            <a:off x="5334000" y="609600"/>
            <a:ext cx="3505200" cy="5943600"/>
          </a:xfrm>
        </p:spPr>
        <p:txBody>
          <a:bodyPr>
            <a:normAutofit/>
          </a:bodyPr>
          <a:lstStyle/>
          <a:p>
            <a:pPr marL="0" indent="0">
              <a:buNone/>
            </a:pPr>
            <a:r>
              <a:rPr lang="en-US" dirty="0" smtClean="0"/>
              <a:t>“This act will not stand; we will find those who did it; we will smoke them out of their holes; we will get them running and we'll bring them to justice. We will not only deal with those who dare attack America, we will deal with those who harbor them and feed them and house them…” </a:t>
            </a:r>
            <a:br>
              <a:rPr lang="en-US" dirty="0" smtClean="0"/>
            </a:br>
            <a:r>
              <a:rPr lang="en-US" dirty="0" smtClean="0"/>
              <a:t> </a:t>
            </a:r>
          </a:p>
          <a:p>
            <a:pPr marL="0" indent="0">
              <a:buNone/>
            </a:pPr>
            <a:r>
              <a:rPr lang="en-US" sz="2000" dirty="0" smtClean="0"/>
              <a:t>– President George W. Bush, Remarks at Camp David, </a:t>
            </a:r>
            <a:br>
              <a:rPr lang="en-US" sz="2000" dirty="0" smtClean="0"/>
            </a:br>
            <a:r>
              <a:rPr lang="en-US" sz="2000" dirty="0" smtClean="0"/>
              <a:t>Sep. 15, 2001</a:t>
            </a:r>
            <a:endParaRPr lang="en-US"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static.tumblr.com/lhoyup3/uHEmbvbu3/notebook-paper-backgrounds-for-powerpoint.jpg"/>
          <p:cNvPicPr>
            <a:picLocks noChangeAspect="1" noChangeArrowheads="1"/>
          </p:cNvPicPr>
          <p:nvPr/>
        </p:nvPicPr>
        <p:blipFill>
          <a:blip r:embed="rId2" cstate="print">
            <a:duotone>
              <a:schemeClr val="accent5">
                <a:shade val="45000"/>
                <a:satMod val="135000"/>
              </a:schemeClr>
              <a:prstClr val="white"/>
            </a:duotone>
          </a:blip>
          <a:srcRect t="4668"/>
          <a:stretch>
            <a:fillRect/>
          </a:stretch>
        </p:blipFill>
        <p:spPr bwMode="auto">
          <a:xfrm>
            <a:off x="0" y="0"/>
            <a:ext cx="9144000" cy="6858000"/>
          </a:xfrm>
          <a:prstGeom prst="rect">
            <a:avLst/>
          </a:prstGeom>
          <a:noFill/>
        </p:spPr>
      </p:pic>
      <p:sp>
        <p:nvSpPr>
          <p:cNvPr id="3" name="Content Placeholder 2"/>
          <p:cNvSpPr>
            <a:spLocks noGrp="1"/>
          </p:cNvSpPr>
          <p:nvPr>
            <p:ph sz="half" idx="2"/>
          </p:nvPr>
        </p:nvSpPr>
        <p:spPr>
          <a:xfrm>
            <a:off x="762000" y="609600"/>
            <a:ext cx="4267200" cy="6172200"/>
          </a:xfrm>
          <a:solidFill>
            <a:srgbClr val="FFFFFF">
              <a:alpha val="34118"/>
            </a:srgbClr>
          </a:solidFill>
        </p:spPr>
        <p:txBody>
          <a:bodyPr>
            <a:noAutofit/>
          </a:bodyPr>
          <a:lstStyle/>
          <a:p>
            <a:pPr marL="0" indent="0">
              <a:buNone/>
            </a:pPr>
            <a:r>
              <a:rPr lang="en-US" dirty="0" smtClean="0"/>
              <a:t>“Yesterday, Dec. 7, 1941 - a date which will live in infamy - the United States of America was suddenly and deliberately attacked by naval and air forces of the Empire of Japan…Always </a:t>
            </a:r>
            <a:r>
              <a:rPr lang="en-US" dirty="0" smtClean="0">
                <a:solidFill>
                  <a:srgbClr val="FF0000"/>
                </a:solidFill>
              </a:rPr>
              <a:t>will we </a:t>
            </a:r>
            <a:r>
              <a:rPr lang="en-US" dirty="0" smtClean="0"/>
              <a:t>remember the character of the onslaught against us. No matter how long it may take us to overcome this premeditated invasion, the American people in their righteous might </a:t>
            </a:r>
            <a:r>
              <a:rPr lang="en-US" dirty="0" smtClean="0">
                <a:solidFill>
                  <a:srgbClr val="FF0000"/>
                </a:solidFill>
              </a:rPr>
              <a:t>will win </a:t>
            </a:r>
            <a:r>
              <a:rPr lang="en-US" dirty="0" smtClean="0"/>
              <a:t>through to absolute victory…” </a:t>
            </a:r>
          </a:p>
          <a:p>
            <a:pPr marL="0" indent="0">
              <a:buNone/>
            </a:pPr>
            <a:r>
              <a:rPr lang="en-US" sz="2000" dirty="0" smtClean="0"/>
              <a:t/>
            </a:r>
            <a:br>
              <a:rPr lang="en-US" sz="2000" dirty="0" smtClean="0"/>
            </a:br>
            <a:r>
              <a:rPr lang="en-US" sz="2000" dirty="0" smtClean="0"/>
              <a:t> – President Franklin D. Roosevelt, Address to Congress, Dec. 7, 1941</a:t>
            </a:r>
            <a:endParaRPr lang="en-US" sz="2000" dirty="0"/>
          </a:p>
        </p:txBody>
      </p:sp>
      <p:sp>
        <p:nvSpPr>
          <p:cNvPr id="9" name="Content Placeholder 8"/>
          <p:cNvSpPr>
            <a:spLocks noGrp="1"/>
          </p:cNvSpPr>
          <p:nvPr>
            <p:ph sz="quarter" idx="4"/>
          </p:nvPr>
        </p:nvSpPr>
        <p:spPr>
          <a:xfrm>
            <a:off x="5334000" y="609600"/>
            <a:ext cx="3505200" cy="5943600"/>
          </a:xfrm>
        </p:spPr>
        <p:txBody>
          <a:bodyPr>
            <a:normAutofit/>
          </a:bodyPr>
          <a:lstStyle/>
          <a:p>
            <a:pPr marL="0" indent="0">
              <a:buNone/>
            </a:pPr>
            <a:r>
              <a:rPr lang="en-US" dirty="0" smtClean="0"/>
              <a:t>“This act will not stand; </a:t>
            </a:r>
            <a:r>
              <a:rPr lang="en-US" dirty="0" smtClean="0">
                <a:solidFill>
                  <a:srgbClr val="FF0000"/>
                </a:solidFill>
              </a:rPr>
              <a:t>we will </a:t>
            </a:r>
            <a:r>
              <a:rPr lang="en-US" dirty="0" smtClean="0"/>
              <a:t>find those who did it; we will smoke them out of their holes; </a:t>
            </a:r>
            <a:r>
              <a:rPr lang="en-US" dirty="0" smtClean="0">
                <a:solidFill>
                  <a:srgbClr val="FF0000"/>
                </a:solidFill>
              </a:rPr>
              <a:t>we will </a:t>
            </a:r>
            <a:r>
              <a:rPr lang="en-US" dirty="0" smtClean="0"/>
              <a:t>get them running and we'll bring them to justice. We will not only deal with those who dare attack America, </a:t>
            </a:r>
            <a:r>
              <a:rPr lang="en-US" dirty="0" smtClean="0">
                <a:solidFill>
                  <a:srgbClr val="FF0000"/>
                </a:solidFill>
              </a:rPr>
              <a:t>we will </a:t>
            </a:r>
            <a:r>
              <a:rPr lang="en-US" dirty="0" smtClean="0"/>
              <a:t>deal with those who harbor them and feed them and house them…” </a:t>
            </a:r>
            <a:br>
              <a:rPr lang="en-US" dirty="0" smtClean="0"/>
            </a:br>
            <a:r>
              <a:rPr lang="en-US" dirty="0" smtClean="0"/>
              <a:t> </a:t>
            </a:r>
          </a:p>
          <a:p>
            <a:pPr marL="0" indent="0">
              <a:buNone/>
            </a:pPr>
            <a:r>
              <a:rPr lang="en-US" sz="2000" dirty="0" smtClean="0"/>
              <a:t>– President George W. Bush, Remarks at Camp David, </a:t>
            </a:r>
            <a:br>
              <a:rPr lang="en-US" sz="2000" dirty="0" smtClean="0"/>
            </a:br>
            <a:r>
              <a:rPr lang="en-US" sz="2000" dirty="0" smtClean="0"/>
              <a:t>Sep. 15, 2001</a:t>
            </a:r>
            <a:endParaRPr lang="en-US" sz="2000" dirty="0"/>
          </a:p>
        </p:txBody>
      </p:sp>
      <p:sp>
        <p:nvSpPr>
          <p:cNvPr id="5" name="TextBox 4"/>
          <p:cNvSpPr txBox="1"/>
          <p:nvPr/>
        </p:nvSpPr>
        <p:spPr>
          <a:xfrm>
            <a:off x="762000" y="2133600"/>
            <a:ext cx="1219200" cy="369332"/>
          </a:xfrm>
          <a:prstGeom prst="rect">
            <a:avLst/>
          </a:prstGeom>
          <a:solidFill>
            <a:srgbClr val="FFFF00">
              <a:alpha val="32157"/>
            </a:srgbClr>
          </a:solidFill>
        </p:spPr>
        <p:txBody>
          <a:bodyPr wrap="square" rtlCol="0">
            <a:spAutoFit/>
          </a:bodyPr>
          <a:lstStyle/>
          <a:p>
            <a:endParaRPr lang="en-US" dirty="0"/>
          </a:p>
        </p:txBody>
      </p:sp>
      <p:sp>
        <p:nvSpPr>
          <p:cNvPr id="6" name="TextBox 5"/>
          <p:cNvSpPr txBox="1"/>
          <p:nvPr/>
        </p:nvSpPr>
        <p:spPr>
          <a:xfrm>
            <a:off x="7391400" y="3200400"/>
            <a:ext cx="838200" cy="369332"/>
          </a:xfrm>
          <a:prstGeom prst="rect">
            <a:avLst/>
          </a:prstGeom>
          <a:solidFill>
            <a:srgbClr val="FFFF00">
              <a:alpha val="32157"/>
            </a:srgbClr>
          </a:solidFill>
        </p:spPr>
        <p:txBody>
          <a:bodyPr wrap="square" rtlCol="0">
            <a:spAutoFit/>
          </a:bodyPr>
          <a:lstStyle/>
          <a:p>
            <a:endParaRPr lang="en-US" dirty="0"/>
          </a:p>
        </p:txBody>
      </p:sp>
      <p:sp>
        <p:nvSpPr>
          <p:cNvPr id="10" name="TextBox 9"/>
          <p:cNvSpPr txBox="1"/>
          <p:nvPr/>
        </p:nvSpPr>
        <p:spPr>
          <a:xfrm>
            <a:off x="2667000" y="1219200"/>
            <a:ext cx="4267200" cy="4401205"/>
          </a:xfrm>
          <a:prstGeom prst="rect">
            <a:avLst/>
          </a:prstGeom>
          <a:solidFill>
            <a:schemeClr val="accent5">
              <a:lumMod val="20000"/>
              <a:lumOff val="80000"/>
            </a:schemeClr>
          </a:solidFill>
          <a:ln>
            <a:noFill/>
          </a:ln>
          <a:effectLst>
            <a:outerShdw blurRad="50800" dist="38100" algn="l" rotWithShape="0">
              <a:prstClr val="black">
                <a:alpha val="40000"/>
              </a:prstClr>
            </a:outerShdw>
          </a:effectLst>
        </p:spPr>
        <p:txBody>
          <a:bodyPr wrap="square" rtlCol="0">
            <a:spAutoFit/>
          </a:bodyPr>
          <a:lstStyle/>
          <a:p>
            <a:r>
              <a:rPr lang="en-US" sz="2000" b="1" i="1" u="sng" dirty="0" smtClean="0"/>
              <a:t/>
            </a:r>
            <a:br>
              <a:rPr lang="en-US" sz="2000" b="1" i="1" u="sng" dirty="0" smtClean="0"/>
            </a:br>
            <a:r>
              <a:rPr lang="en-US" sz="2000" b="1" i="1" u="sng" dirty="0" smtClean="0"/>
              <a:t>Review and/or Research:</a:t>
            </a:r>
          </a:p>
          <a:p>
            <a:r>
              <a:rPr lang="en-US" sz="2000" i="1" dirty="0" smtClean="0"/>
              <a:t/>
            </a:r>
            <a:br>
              <a:rPr lang="en-US" sz="2000" i="1" dirty="0" smtClean="0"/>
            </a:br>
            <a:r>
              <a:rPr lang="en-US" sz="2000" i="1" dirty="0" smtClean="0"/>
              <a:t>Why were we attacked? From our perspective? From theirs?</a:t>
            </a:r>
          </a:p>
          <a:p>
            <a:r>
              <a:rPr lang="en-US" sz="2000" i="1" dirty="0" smtClean="0"/>
              <a:t/>
            </a:r>
            <a:br>
              <a:rPr lang="en-US" sz="2000" i="1" dirty="0" smtClean="0"/>
            </a:br>
            <a:r>
              <a:rPr lang="en-US" sz="2000" i="1" dirty="0" smtClean="0"/>
              <a:t>How was the U.S. involved with that country/group in the past? What previous events would be relevant?</a:t>
            </a:r>
          </a:p>
          <a:p>
            <a:r>
              <a:rPr lang="en-US" sz="2000" i="1" dirty="0" smtClean="0"/>
              <a:t/>
            </a:r>
            <a:br>
              <a:rPr lang="en-US" sz="2000" i="1" dirty="0" smtClean="0"/>
            </a:br>
            <a:r>
              <a:rPr lang="en-US" sz="2000" i="1" dirty="0" smtClean="0"/>
              <a:t>Did most Americans agree? Was the U.S. response successful? What were the long-term effects? Today?</a:t>
            </a:r>
            <a:br>
              <a:rPr lang="en-US" sz="2000" i="1" dirty="0" smtClean="0"/>
            </a:br>
            <a:endParaRPr lang="en-US" sz="2000" i="1" dirty="0" smtClean="0"/>
          </a:p>
        </p:txBody>
      </p:sp>
      <p:sp>
        <p:nvSpPr>
          <p:cNvPr id="11" name="TextBox 10"/>
          <p:cNvSpPr txBox="1"/>
          <p:nvPr/>
        </p:nvSpPr>
        <p:spPr>
          <a:xfrm>
            <a:off x="0" y="6488668"/>
            <a:ext cx="1447800" cy="369332"/>
          </a:xfrm>
          <a:prstGeom prst="rect">
            <a:avLst/>
          </a:prstGeom>
          <a:solidFill>
            <a:srgbClr val="FFFF00"/>
          </a:solidFill>
        </p:spPr>
        <p:txBody>
          <a:bodyPr wrap="square" rtlCol="0">
            <a:spAutoFit/>
          </a:bodyPr>
          <a:lstStyle/>
          <a:p>
            <a:pPr algn="ctr"/>
            <a:r>
              <a:rPr lang="en-US" dirty="0" smtClean="0"/>
              <a:t>World War II</a:t>
            </a:r>
            <a:endParaRPr lang="en-US" dirty="0"/>
          </a:p>
        </p:txBody>
      </p:sp>
      <p:sp>
        <p:nvSpPr>
          <p:cNvPr id="12" name="TextBox 11"/>
          <p:cNvSpPr txBox="1"/>
          <p:nvPr/>
        </p:nvSpPr>
        <p:spPr>
          <a:xfrm>
            <a:off x="7543800" y="6273225"/>
            <a:ext cx="1600200" cy="584775"/>
          </a:xfrm>
          <a:prstGeom prst="rect">
            <a:avLst/>
          </a:prstGeom>
          <a:solidFill>
            <a:srgbClr val="FFFF00"/>
          </a:solidFill>
        </p:spPr>
        <p:txBody>
          <a:bodyPr wrap="square" rtlCol="0">
            <a:spAutoFit/>
          </a:bodyPr>
          <a:lstStyle/>
          <a:p>
            <a:pPr algn="ctr"/>
            <a:r>
              <a:rPr lang="en-US" sz="1600" dirty="0" smtClean="0"/>
              <a:t>Afghanistan, </a:t>
            </a:r>
            <a:br>
              <a:rPr lang="en-US" sz="1600" dirty="0" smtClean="0"/>
            </a:br>
            <a:r>
              <a:rPr lang="en-US" sz="1600" dirty="0" smtClean="0"/>
              <a:t>War on Terror</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1089</TotalTime>
  <Words>1216</Words>
  <Application>Microsoft Office PowerPoint</Application>
  <PresentationFormat>On-screen Show (4:3)</PresentationFormat>
  <Paragraphs>88</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History Skill Builder</vt:lpstr>
      <vt:lpstr>Relevant Connections</vt:lpstr>
      <vt:lpstr>PowerPoint Presentation</vt:lpstr>
      <vt:lpstr>Read, Review, Research</vt:lpstr>
      <vt:lpstr>Tie it all together in  a meaningful way</vt:lpstr>
      <vt:lpstr>Show your work</vt:lpstr>
      <vt:lpstr>PowerPoint Presentation</vt:lpstr>
      <vt:lpstr>PowerPoint Presentation</vt:lpstr>
      <vt:lpstr>PowerPoint Presentation</vt:lpstr>
      <vt:lpstr>PowerPoint Presentation</vt:lpstr>
      <vt:lpstr>PowerPoint Presentation</vt:lpstr>
      <vt:lpstr>PowerPoint Presentation</vt:lpstr>
      <vt:lpstr>Finding your own Current Events</vt:lpstr>
      <vt:lpstr>Practice, Practice, Practice</vt:lpstr>
    </vt:vector>
  </TitlesOfParts>
  <Company>Wake County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Skill Builder</dc:title>
  <dc:creator>nmosley</dc:creator>
  <cp:lastModifiedBy>nmosley</cp:lastModifiedBy>
  <cp:revision>36</cp:revision>
  <dcterms:created xsi:type="dcterms:W3CDTF">2014-02-04T16:32:02Z</dcterms:created>
  <dcterms:modified xsi:type="dcterms:W3CDTF">2015-09-22T17:51:26Z</dcterms:modified>
</cp:coreProperties>
</file>