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6" r:id="rId8"/>
    <p:sldId id="277" r:id="rId9"/>
    <p:sldId id="280" r:id="rId10"/>
    <p:sldId id="283" r:id="rId11"/>
    <p:sldId id="278" r:id="rId12"/>
    <p:sldId id="279" r:id="rId13"/>
    <p:sldId id="281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D9E9-971B-4EFE-9505-EC946C1E43F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A6B2-DCC2-4364-881B-0068BD19E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D9E9-971B-4EFE-9505-EC946C1E43F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A6B2-DCC2-4364-881B-0068BD19E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D9E9-971B-4EFE-9505-EC946C1E43F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A6B2-DCC2-4364-881B-0068BD19E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D9E9-971B-4EFE-9505-EC946C1E43F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A6B2-DCC2-4364-881B-0068BD19E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D9E9-971B-4EFE-9505-EC946C1E43F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A6B2-DCC2-4364-881B-0068BD19E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D9E9-971B-4EFE-9505-EC946C1E43F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A6B2-DCC2-4364-881B-0068BD19E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D9E9-971B-4EFE-9505-EC946C1E43F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A6B2-DCC2-4364-881B-0068BD19E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D9E9-971B-4EFE-9505-EC946C1E43F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A6B2-DCC2-4364-881B-0068BD19E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D9E9-971B-4EFE-9505-EC946C1E43F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A6B2-DCC2-4364-881B-0068BD19E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D9E9-971B-4EFE-9505-EC946C1E43F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A6B2-DCC2-4364-881B-0068BD19E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D9E9-971B-4EFE-9505-EC946C1E43F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A6B2-DCC2-4364-881B-0068BD19E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D9E9-971B-4EFE-9505-EC946C1E43F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BA6B2-DCC2-4364-881B-0068BD19EB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8/8e/The_Detroit_Chamber_of_Commerce_Building_Construction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flickr.com/3583/3346080322_a55255598c.jpg"/>
          <p:cNvPicPr>
            <a:picLocks noChangeAspect="1" noChangeArrowheads="1"/>
          </p:cNvPicPr>
          <p:nvPr/>
        </p:nvPicPr>
        <p:blipFill>
          <a:blip r:embed="rId2" cstate="print"/>
          <a:srcRect l="3816" r="46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7315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Cities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1295400"/>
            <a:ext cx="723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Unit 1: The Gilded Age (1870-1920)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a/a0/Standard_oil_octopus_loc_color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685800"/>
            <a:ext cx="9144000" cy="545123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benefited from the increase in factory jobs and lower prices, but the government got concerned about the effect of monopolies on the capitalist system</a:t>
            </a:r>
          </a:p>
          <a:p>
            <a:pPr lvl="0"/>
            <a:r>
              <a:rPr lang="en-US" dirty="0" smtClean="0"/>
              <a:t>The Sherman Antitrust Act was passed to make monopolies that interfered with free trade illegal, though it had so many loopholes that it became almost impossible to enforce.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Labor Unions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76400"/>
            <a:ext cx="57912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Workers considered “Captains of Industry” to be “Robber Barons” instead because they got rich by exploiting their employees. </a:t>
            </a:r>
          </a:p>
          <a:p>
            <a:pPr lvl="0"/>
            <a:r>
              <a:rPr lang="en-US" dirty="0" smtClean="0"/>
              <a:t>They formed labor unions to fight for higher wages, lower hours, child labor laws, and safety precautions. </a:t>
            </a:r>
          </a:p>
          <a:p>
            <a:r>
              <a:rPr lang="en-US" dirty="0" smtClean="0"/>
              <a:t>Most union activity at the time was in the steel, railroad, coal, and garment industries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deathreference.com/images/medd_02_img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66" y="2591359"/>
            <a:ext cx="1910934" cy="3428441"/>
          </a:xfrm>
          <a:prstGeom prst="rect">
            <a:avLst/>
          </a:prstGeom>
          <a:noFill/>
        </p:spPr>
      </p:pic>
      <p:pic>
        <p:nvPicPr>
          <p:cNvPr id="5" name="Picture 8" descr="http://thinkprogress.org/wp-content/uploads/2011/03/child-labor2.jpg"/>
          <p:cNvPicPr>
            <a:picLocks noChangeAspect="1" noChangeArrowheads="1"/>
          </p:cNvPicPr>
          <p:nvPr/>
        </p:nvPicPr>
        <p:blipFill>
          <a:blip r:embed="rId3" cstate="print"/>
          <a:srcRect l="26448" t="4000"/>
          <a:stretch>
            <a:fillRect/>
          </a:stretch>
        </p:blipFill>
        <p:spPr bwMode="auto">
          <a:xfrm rot="21178933">
            <a:off x="395140" y="1325155"/>
            <a:ext cx="1828800" cy="1688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nebigunion.files.wordpress.com/2008/01/1917_iww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400" y="99937"/>
            <a:ext cx="8153400" cy="66257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Unions emerged, but were not very successful at this time</a:t>
            </a:r>
          </a:p>
          <a:p>
            <a:r>
              <a:rPr lang="en-US" dirty="0" smtClean="0"/>
              <a:t>Had to overcome divisions: skill level, race, gender, methods</a:t>
            </a:r>
          </a:p>
          <a:p>
            <a:r>
              <a:rPr lang="en-US" dirty="0" smtClean="0"/>
              <a:t>Public opinion of unions would decline when strikes turned violent</a:t>
            </a:r>
          </a:p>
          <a:p>
            <a:r>
              <a:rPr lang="en-US" dirty="0" smtClean="0"/>
              <a:t>Some extreme groups turned to socialism, so all union members were labeled socialist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2578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Workers were fired for </a:t>
            </a:r>
            <a:br>
              <a:rPr lang="en-US" dirty="0" smtClean="0"/>
            </a:br>
            <a:r>
              <a:rPr lang="en-US" dirty="0" smtClean="0"/>
              <a:t>joining unions, replaced </a:t>
            </a:r>
            <a:br>
              <a:rPr lang="en-US" dirty="0" smtClean="0"/>
            </a:br>
            <a:r>
              <a:rPr lang="en-US" dirty="0" smtClean="0"/>
              <a:t>with strikebreakers (scabs), sometimes blacklisted</a:t>
            </a:r>
          </a:p>
          <a:p>
            <a:r>
              <a:rPr lang="en-US" dirty="0" smtClean="0"/>
              <a:t>Government backed industries: called in National Guard, issued court injunctions based </a:t>
            </a:r>
            <a:br>
              <a:rPr lang="en-US" dirty="0" smtClean="0"/>
            </a:br>
            <a:r>
              <a:rPr lang="en-US" dirty="0" smtClean="0"/>
              <a:t>on interference with </a:t>
            </a:r>
            <a:br>
              <a:rPr lang="en-US" dirty="0" smtClean="0"/>
            </a:br>
            <a:r>
              <a:rPr lang="en-US" dirty="0" smtClean="0"/>
              <a:t>interstate trade</a:t>
            </a:r>
          </a:p>
          <a:p>
            <a:r>
              <a:rPr lang="en-US" dirty="0" smtClean="0"/>
              <a:t>Corporations actually used </a:t>
            </a:r>
            <a:br>
              <a:rPr lang="en-US" dirty="0" smtClean="0"/>
            </a:br>
            <a:r>
              <a:rPr lang="en-US" dirty="0" smtClean="0"/>
              <a:t>the Sherman Antitrust Act to classify unions as cartels and strip them of power</a:t>
            </a:r>
          </a:p>
          <a:p>
            <a:endParaRPr lang="en-US" dirty="0"/>
          </a:p>
        </p:txBody>
      </p:sp>
      <p:pic>
        <p:nvPicPr>
          <p:cNvPr id="2050" name="Picture 2" descr="Viaduct"/>
          <p:cNvPicPr>
            <a:picLocks noChangeAspect="1" noChangeArrowheads="1"/>
          </p:cNvPicPr>
          <p:nvPr/>
        </p:nvPicPr>
        <p:blipFill>
          <a:blip r:embed="rId2" cstate="print"/>
          <a:srcRect l="6667" r="23333"/>
          <a:stretch>
            <a:fillRect/>
          </a:stretch>
        </p:blipFill>
        <p:spPr bwMode="auto">
          <a:xfrm>
            <a:off x="5732283" y="1752600"/>
            <a:ext cx="3411717" cy="2954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Political Power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181600" cy="4495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Many cities were run by political machines that controlled the activities of a political party. </a:t>
            </a:r>
          </a:p>
          <a:p>
            <a:pPr lvl="0"/>
            <a:r>
              <a:rPr lang="en-US" dirty="0" smtClean="0"/>
              <a:t>The machine “boss” controlled city government, jobs, agencies, and finances. They gained loyalty and influence by offering political or financial support to voters.  </a:t>
            </a:r>
          </a:p>
          <a:p>
            <a:pPr lvl="0"/>
            <a:r>
              <a:rPr lang="en-US" dirty="0" smtClean="0"/>
              <a:t>As they gained power, they became corrupt and got rich through graft like kickbacks and bribes. </a:t>
            </a:r>
            <a:br>
              <a:rPr lang="en-US" dirty="0" smtClean="0"/>
            </a:br>
            <a:r>
              <a:rPr lang="en-US" dirty="0" smtClean="0"/>
              <a:t>They kept power through </a:t>
            </a:r>
            <a:br>
              <a:rPr lang="en-US" dirty="0" smtClean="0"/>
            </a:br>
            <a:r>
              <a:rPr lang="en-US" dirty="0" smtClean="0"/>
              <a:t>election fraud.</a:t>
            </a:r>
            <a:endParaRPr lang="en-US" dirty="0"/>
          </a:p>
        </p:txBody>
      </p:sp>
      <p:pic>
        <p:nvPicPr>
          <p:cNvPr id="3074" name="Picture 2" descr="http://edu.glogster.com/media/3/8/24/44/8244447.jpg"/>
          <p:cNvPicPr>
            <a:picLocks noChangeAspect="1" noChangeArrowheads="1"/>
          </p:cNvPicPr>
          <p:nvPr/>
        </p:nvPicPr>
        <p:blipFill>
          <a:blip r:embed="rId2" cstate="print"/>
          <a:srcRect r="5405" b="4486"/>
          <a:stretch>
            <a:fillRect/>
          </a:stretch>
        </p:blipFill>
        <p:spPr bwMode="auto">
          <a:xfrm>
            <a:off x="457200" y="1600200"/>
            <a:ext cx="2667000" cy="3429000"/>
          </a:xfrm>
          <a:prstGeom prst="rect">
            <a:avLst/>
          </a:prstGeom>
          <a:noFill/>
        </p:spPr>
      </p:pic>
      <p:pic>
        <p:nvPicPr>
          <p:cNvPr id="3076" name="Picture 4" descr="http://talkingpointsmemo.com/images/mr-smith-washington.jpg"/>
          <p:cNvPicPr>
            <a:picLocks noChangeAspect="1" noChangeArrowheads="1"/>
          </p:cNvPicPr>
          <p:nvPr/>
        </p:nvPicPr>
        <p:blipFill>
          <a:blip r:embed="rId3" cstate="print"/>
          <a:srcRect t="7022" r="21951"/>
          <a:stretch>
            <a:fillRect/>
          </a:stretch>
        </p:blipFill>
        <p:spPr bwMode="auto">
          <a:xfrm rot="447614">
            <a:off x="7157266" y="5104504"/>
            <a:ext cx="1295400" cy="1128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pload.wikimedia.org/wikipedia/commons/8/8c/Garfield_assassination_engraving_croppe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70" r="692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 Pendleton Act created a merit system to ensure government jobs went to the most qualified, as opposed to the old patronage system which gave jobs to political supporters. </a:t>
            </a:r>
          </a:p>
          <a:p>
            <a:pPr lvl="0"/>
            <a:r>
              <a:rPr lang="en-US" dirty="0" smtClean="0"/>
              <a:t>Unfortunately, when this hurt politician’s ability to raise money from supporters they turned to big business leaders.</a:t>
            </a:r>
          </a:p>
          <a:p>
            <a:pPr lvl="0"/>
            <a:r>
              <a:rPr lang="en-US" dirty="0" smtClean="0"/>
              <a:t>Businesses wanted tariffs raised, but they also caused prices to go up. Despite efforts to lower tariffs, the McKinley Tariff Act raised them to their highest level yet.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990600"/>
            <a:ext cx="5410200" cy="5257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Printing presses and the Kodak camera gave rise to a new era of journalism</a:t>
            </a:r>
          </a:p>
          <a:p>
            <a:pPr lvl="0"/>
            <a:r>
              <a:rPr lang="en-US" dirty="0" smtClean="0"/>
              <a:t>Political cartoonists like Thomas Nast helped raise public outrage about corruption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effect was limited: newspapers run by  tycoons like Pulitzer and Hearst were booming businesses that used sensational stories and exaggeration to increase circulation. </a:t>
            </a:r>
          </a:p>
          <a:p>
            <a:endParaRPr lang="en-US" dirty="0"/>
          </a:p>
        </p:txBody>
      </p:sp>
      <p:pic>
        <p:nvPicPr>
          <p:cNvPr id="1026" name="Picture 2" descr="http://www.sonofthesouth.net/boss-twe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2677117" cy="2915998"/>
          </a:xfrm>
          <a:prstGeom prst="rect">
            <a:avLst/>
          </a:prstGeom>
          <a:noFill/>
        </p:spPr>
      </p:pic>
      <p:pic>
        <p:nvPicPr>
          <p:cNvPr id="1028" name="Picture 4" descr="USAriisB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2590800" cy="204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Industrialization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724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Large supplies of natural resources like oil, coal, and steel</a:t>
            </a:r>
          </a:p>
          <a:p>
            <a:pPr lvl="0"/>
            <a:r>
              <a:rPr lang="en-US" dirty="0" smtClean="0"/>
              <a:t>An explosion of inventions like steam engines, electric power, typewriters, telephones, airplanes</a:t>
            </a:r>
          </a:p>
          <a:p>
            <a:pPr lvl="0"/>
            <a:r>
              <a:rPr lang="en-US" dirty="0" smtClean="0"/>
              <a:t>Growing city populations demanding new products like skyscrapers, bridges, streetcars</a:t>
            </a:r>
          </a:p>
        </p:txBody>
      </p:sp>
      <p:pic>
        <p:nvPicPr>
          <p:cNvPr id="25602" name="Picture 2" descr="File:The Detroit Chamber of Commerce Building Construc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2004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Immigration and 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Most settled in the cities where they faced the challenges of culture shock, </a:t>
            </a:r>
            <a:r>
              <a:rPr lang="en-US" dirty="0" err="1" smtClean="0"/>
              <a:t>nativism</a:t>
            </a:r>
            <a:r>
              <a:rPr lang="en-US" dirty="0" smtClean="0"/>
              <a:t>, and poverty</a:t>
            </a:r>
          </a:p>
          <a:p>
            <a:pPr lvl="0"/>
            <a:r>
              <a:rPr lang="en-US" dirty="0" smtClean="0"/>
              <a:t>To help each other survive, most immigrant groups formed ethnic communities</a:t>
            </a:r>
          </a:p>
          <a:p>
            <a:pPr lvl="0"/>
            <a:r>
              <a:rPr lang="en-US" dirty="0" smtClean="0"/>
              <a:t>Many took advantage of increasing public education to “Americanize” their children </a:t>
            </a:r>
          </a:p>
          <a:p>
            <a:endParaRPr lang="en-US" dirty="0"/>
          </a:p>
        </p:txBody>
      </p:sp>
      <p:pic>
        <p:nvPicPr>
          <p:cNvPr id="26626" name="Picture 2" descr="http://www.gaic.info/images_camps/tempstations/elli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752600"/>
            <a:ext cx="234950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cdn.counter-currents.com/wp-content/uploads/2011/02/Chinese-Exclusion-Act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52400" y="-76200"/>
            <a:ext cx="9828344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Immigrants who assimilated most successfully were White Anglo-Saxon Protestants (WASPs). Those who faced the most prejudice and poverty were Asian, Mexican, Catholic, and Jewish.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Chinese Exclusion Act banned Chinese immigrants. In the Gentlemen’s Agreement, Japan agreed to limit Japanese emigration to America in exchange for better treatment of Japanese people living in California.</a:t>
            </a:r>
          </a:p>
          <a:p>
            <a:pPr lvl="0"/>
            <a:endParaRPr lang="en-US" dirty="0" smtClean="0"/>
          </a:p>
          <a:p>
            <a:r>
              <a:rPr lang="en-US" dirty="0" smtClean="0"/>
              <a:t>As more African Americans migrated to northern cities, de facto segregation increased (vs. de jure)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Urban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800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Problems: overcrowding, water shortages, sewage and garbage overflow, crime, rapidly-spreading fires</a:t>
            </a:r>
          </a:p>
          <a:p>
            <a:pPr lvl="0"/>
            <a:r>
              <a:rPr lang="en-US" dirty="0" smtClean="0"/>
              <a:t>Solutions: row houses and tenements, mass transit systems, water works, sanitation departments, paid police and fire departments.  </a:t>
            </a:r>
          </a:p>
          <a:p>
            <a:endParaRPr lang="en-US" dirty="0"/>
          </a:p>
        </p:txBody>
      </p:sp>
      <p:pic>
        <p:nvPicPr>
          <p:cNvPr id="29698" name="Picture 2" descr="http://chicagohistoryonline.files.wordpress.com/2008/11/greatchicagofire.jpg?w=700"/>
          <p:cNvPicPr>
            <a:picLocks noChangeAspect="1" noChangeArrowheads="1"/>
          </p:cNvPicPr>
          <p:nvPr/>
        </p:nvPicPr>
        <p:blipFill>
          <a:blip r:embed="rId2" cstate="print"/>
          <a:srcRect l="6000" r="6000"/>
          <a:stretch>
            <a:fillRect/>
          </a:stretch>
        </p:blipFill>
        <p:spPr bwMode="auto">
          <a:xfrm>
            <a:off x="381000" y="1676400"/>
            <a:ext cx="335280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0292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Social reformers like Jane Addams did much to help the urban poor, starting the Social Gospel Movement. Settlement houses provided food, shelter, education, and health care.</a:t>
            </a:r>
          </a:p>
          <a:p>
            <a:pPr lvl="0"/>
            <a:r>
              <a:rPr lang="en-US" dirty="0" smtClean="0"/>
              <a:t>City parks, Amusement parks, bicycling, professional boxing and baseball improved quality of life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791200" y="1034654"/>
            <a:ext cx="2621282" cy="5026476"/>
            <a:chOff x="5791200" y="1034654"/>
            <a:chExt cx="2621282" cy="5026476"/>
          </a:xfrm>
        </p:grpSpPr>
        <p:pic>
          <p:nvPicPr>
            <p:cNvPr id="28676" name="Picture 4" descr="http://ecrp.uiuc.edu/figures/v2n1-bhavnagri/1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1200" y="2667000"/>
              <a:ext cx="2275609" cy="3394130"/>
            </a:xfrm>
            <a:prstGeom prst="rect">
              <a:avLst/>
            </a:prstGeom>
            <a:noFill/>
          </p:spPr>
        </p:pic>
        <p:pic>
          <p:nvPicPr>
            <p:cNvPr id="28678" name="Picture 6" descr="http://4.laprogressive.com/wp-content/uploads/2008/09/jane-addams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35837">
              <a:off x="7067958" y="1034654"/>
              <a:ext cx="1344524" cy="17254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 Business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 use of machines in the factories increased efficiency and led to the mass production of cheap products. </a:t>
            </a:r>
          </a:p>
          <a:p>
            <a:pPr lvl="0"/>
            <a:r>
              <a:rPr lang="en-US" dirty="0" smtClean="0"/>
              <a:t>Advertising, mail-order catalogues, department stores and rural free delivery made it possible for people living outside of the cities able to purchase their goods.</a:t>
            </a:r>
          </a:p>
          <a:p>
            <a:endParaRPr lang="en-US" dirty="0"/>
          </a:p>
        </p:txBody>
      </p:sp>
      <p:pic>
        <p:nvPicPr>
          <p:cNvPr id="7172" name="Picture 4" descr="http://blog.eogn.com/.a/6a00d8341c767353ef013489a1a1bc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2514600" cy="327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8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The idea of Social Darwinism became </a:t>
            </a:r>
            <a:br>
              <a:rPr lang="en-US" dirty="0" smtClean="0"/>
            </a:br>
            <a:r>
              <a:rPr lang="en-US" dirty="0" smtClean="0"/>
              <a:t>popular, based on natural selection, </a:t>
            </a:r>
            <a:br>
              <a:rPr lang="en-US" dirty="0" smtClean="0"/>
            </a:br>
            <a:r>
              <a:rPr lang="en-US" dirty="0" smtClean="0"/>
              <a:t>competition, and free enterprise </a:t>
            </a:r>
          </a:p>
          <a:p>
            <a:pPr lvl="0"/>
            <a:r>
              <a:rPr lang="en-US" dirty="0" smtClean="0"/>
              <a:t>Carnegie: Through vertical integration, </a:t>
            </a:r>
            <a:br>
              <a:rPr lang="en-US" dirty="0" smtClean="0"/>
            </a:br>
            <a:r>
              <a:rPr lang="en-US" dirty="0" smtClean="0"/>
              <a:t>he bought out companies that supplied raw </a:t>
            </a:r>
            <a:br>
              <a:rPr lang="en-US" dirty="0" smtClean="0"/>
            </a:br>
            <a:r>
              <a:rPr lang="en-US" dirty="0" smtClean="0"/>
              <a:t>materials and railroads needed to store and ship steel. Through horizontal integration, he merged with his remaining competitors.</a:t>
            </a:r>
          </a:p>
          <a:p>
            <a:pPr lvl="0"/>
            <a:r>
              <a:rPr lang="en-US" dirty="0" smtClean="0"/>
              <a:t>Rockefeller: He lowered oil prices below the cost of production to drive competitors out of business and then raised prices above their original levels. He also formed trusts to achieve monopolies.</a:t>
            </a:r>
          </a:p>
        </p:txBody>
      </p:sp>
      <p:pic>
        <p:nvPicPr>
          <p:cNvPr id="6148" name="Picture 4" descr="http://photo.goodreads.com/books/1316729541l/16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4198">
            <a:off x="6743984" y="574442"/>
            <a:ext cx="1524000" cy="228359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a/a0/Standard_oil_octopus_loc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968"/>
            <a:ext cx="9144000" cy="545123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695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Industrialization</vt:lpstr>
      <vt:lpstr>Immigration and Migration</vt:lpstr>
      <vt:lpstr>Slide 4</vt:lpstr>
      <vt:lpstr>Urban Problems</vt:lpstr>
      <vt:lpstr>Slide 6</vt:lpstr>
      <vt:lpstr>Big Business</vt:lpstr>
      <vt:lpstr>Slide 8</vt:lpstr>
      <vt:lpstr>Slide 9</vt:lpstr>
      <vt:lpstr>Slide 10</vt:lpstr>
      <vt:lpstr>Labor Unions</vt:lpstr>
      <vt:lpstr>Slide 12</vt:lpstr>
      <vt:lpstr>Slide 13</vt:lpstr>
      <vt:lpstr>Political Power</vt:lpstr>
      <vt:lpstr>Slide 15</vt:lpstr>
      <vt:lpstr>Slide 16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Gilded Age</dc:title>
  <dc:creator>Wake County Public Schools</dc:creator>
  <cp:lastModifiedBy>nmosley</cp:lastModifiedBy>
  <cp:revision>43</cp:revision>
  <dcterms:created xsi:type="dcterms:W3CDTF">2012-03-16T16:14:08Z</dcterms:created>
  <dcterms:modified xsi:type="dcterms:W3CDTF">2015-01-20T16:37:24Z</dcterms:modified>
</cp:coreProperties>
</file>