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2" r:id="rId16"/>
    <p:sldId id="266" r:id="rId17"/>
    <p:sldId id="267" r:id="rId18"/>
    <p:sldId id="270" r:id="rId19"/>
    <p:sldId id="274" r:id="rId20"/>
    <p:sldId id="273" r:id="rId21"/>
    <p:sldId id="275" r:id="rId22"/>
    <p:sldId id="276" r:id="rId23"/>
    <p:sldId id="277" r:id="rId24"/>
    <p:sldId id="295" r:id="rId25"/>
    <p:sldId id="296" r:id="rId26"/>
    <p:sldId id="294" r:id="rId27"/>
    <p:sldId id="293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CAB"/>
    <a:srgbClr val="499EA9"/>
    <a:srgbClr val="99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3688" autoAdjust="0"/>
  </p:normalViewPr>
  <p:slideViewPr>
    <p:cSldViewPr>
      <p:cViewPr>
        <p:scale>
          <a:sx n="70" d="100"/>
          <a:sy n="7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nc.org/lp/editions/ww1poster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lipscollection.org/migration_series/flash/experience.cf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ist7.files.wordpress.com/2011/05/world-war-i-q5.jpg"/>
          <p:cNvPicPr>
            <a:picLocks noChangeAspect="1" noChangeArrowheads="1"/>
          </p:cNvPicPr>
          <p:nvPr/>
        </p:nvPicPr>
        <p:blipFill>
          <a:blip r:embed="rId2" cstate="print"/>
          <a:srcRect r="6223" b="-1"/>
          <a:stretch>
            <a:fillRect/>
          </a:stretch>
        </p:blipFill>
        <p:spPr bwMode="auto">
          <a:xfrm>
            <a:off x="-43543" y="0"/>
            <a:ext cx="918754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845175"/>
            <a:ext cx="3810000" cy="1622425"/>
          </a:xfrm>
        </p:spPr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“The War to End All Wars…”</a:t>
            </a:r>
            <a:endParaRPr lang="en-US" sz="24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57200" y="838200"/>
            <a:ext cx="4572000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Unit 2: Imperialism and Isolationism (1890-1930)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How do we get a </a:t>
            </a:r>
            <a:br>
              <a:rPr lang="en-US" sz="4800" i="1" dirty="0" smtClean="0"/>
            </a:br>
            <a:r>
              <a:rPr lang="en-US" sz="4800" i="1" dirty="0" smtClean="0"/>
              <a:t>military force overseas?</a:t>
            </a:r>
            <a:endParaRPr lang="en-US" sz="4800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7438"/>
          <a:stretch>
            <a:fillRect/>
          </a:stretch>
        </p:blipFill>
        <p:spPr bwMode="auto">
          <a:xfrm>
            <a:off x="3048000" y="2362200"/>
            <a:ext cx="3200400" cy="3792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Mobilization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64770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Selective Service Act = 18+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males </a:t>
            </a:r>
            <a:r>
              <a:rPr lang="en-US" dirty="0"/>
              <a:t>must register for </a:t>
            </a:r>
            <a:r>
              <a:rPr lang="en-US" dirty="0" smtClean="0"/>
              <a:t>draft  (Conscientious </a:t>
            </a:r>
            <a:r>
              <a:rPr lang="en-US" dirty="0"/>
              <a:t>objectors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moral </a:t>
            </a:r>
            <a:r>
              <a:rPr lang="en-US" dirty="0"/>
              <a:t>opposition)</a:t>
            </a:r>
          </a:p>
          <a:p>
            <a:pPr lvl="0"/>
            <a:r>
              <a:rPr lang="en-US" dirty="0"/>
              <a:t>“Bridge to France” = shipbuilding</a:t>
            </a:r>
          </a:p>
          <a:p>
            <a:pPr lvl="0"/>
            <a:r>
              <a:rPr lang="en-US" dirty="0"/>
              <a:t>Convoy system = military ships escort merchant ships</a:t>
            </a:r>
          </a:p>
          <a:p>
            <a:pPr lvl="0"/>
            <a:r>
              <a:rPr lang="en-US" dirty="0"/>
              <a:t>“Doughboy” </a:t>
            </a:r>
            <a:r>
              <a:rPr lang="en-US" dirty="0" smtClean="0"/>
              <a:t>freshness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images.art.com/images/products/regular/13243000/13243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33600"/>
            <a:ext cx="2362200" cy="340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How does the war affect American society?</a:t>
            </a:r>
            <a:endParaRPr lang="en-US" sz="4800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22330"/>
            <a:ext cx="2311400" cy="357367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4518" t="13744" r="3615" b="8348"/>
          <a:stretch>
            <a:fillRect/>
          </a:stretch>
        </p:blipFill>
        <p:spPr bwMode="auto">
          <a:xfrm>
            <a:off x="3276600" y="2514600"/>
            <a:ext cx="520936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ts.brandeis.edu/research/archives-speccoll/exhibits/wwi-wwiiposters/web%20jpegs/1918_Save%20Food%20and%20Defeat%20Frightfulness_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81000"/>
            <a:ext cx="9153144" cy="5867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Home Front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Public + Private industry needed: weapons, ammunition, etc. </a:t>
            </a:r>
            <a:r>
              <a:rPr lang="en-US" sz="3500" dirty="0">
                <a:sym typeface="Wingdings"/>
              </a:rPr>
              <a:t></a:t>
            </a:r>
            <a:endParaRPr lang="en-US" sz="3500" dirty="0"/>
          </a:p>
          <a:p>
            <a:r>
              <a:rPr lang="en-US" sz="3500" dirty="0"/>
              <a:t>Congress gives Wilson direct control over “wartime economy”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1999"/>
          </a:xfrm>
        </p:spPr>
        <p:txBody>
          <a:bodyPr>
            <a:noAutofit/>
          </a:bodyPr>
          <a:lstStyle/>
          <a:p>
            <a:pPr lvl="0"/>
            <a:r>
              <a:rPr lang="en-US" sz="2300" dirty="0" smtClean="0"/>
              <a:t>War Industries Board</a:t>
            </a:r>
          </a:p>
          <a:p>
            <a:pPr lvl="0"/>
            <a:r>
              <a:rPr lang="en-US" sz="2300" dirty="0" smtClean="0"/>
              <a:t>Fuel </a:t>
            </a:r>
            <a:r>
              <a:rPr lang="en-US" sz="2300" dirty="0"/>
              <a:t>Administration</a:t>
            </a:r>
          </a:p>
          <a:p>
            <a:pPr lvl="0"/>
            <a:r>
              <a:rPr lang="en-US" sz="2300" dirty="0"/>
              <a:t>National War Labor Board </a:t>
            </a:r>
          </a:p>
          <a:p>
            <a:pPr lvl="0"/>
            <a:r>
              <a:rPr lang="en-US" sz="2300" dirty="0"/>
              <a:t>Food </a:t>
            </a:r>
            <a:r>
              <a:rPr lang="en-US" sz="2300" dirty="0" smtClean="0"/>
              <a:t>Administration (voluntary rationing, Victory gardens)</a:t>
            </a:r>
            <a:endParaRPr lang="en-US" sz="2300" dirty="0"/>
          </a:p>
          <a:p>
            <a:pPr lvl="0"/>
            <a:r>
              <a:rPr lang="en-US" sz="2300" dirty="0" smtClean="0"/>
              <a:t>Raised taxes </a:t>
            </a:r>
          </a:p>
          <a:p>
            <a:pPr lvl="0"/>
            <a:r>
              <a:rPr lang="en-US" sz="2300" dirty="0" smtClean="0"/>
              <a:t>Liberty Loans (War bonds = </a:t>
            </a:r>
            <a:r>
              <a:rPr lang="en-US" sz="2300" dirty="0"/>
              <a:t>loan to the </a:t>
            </a:r>
            <a:r>
              <a:rPr lang="en-US" sz="2300" dirty="0" err="1"/>
              <a:t>gov’t</a:t>
            </a:r>
            <a:r>
              <a:rPr lang="en-US" sz="2300" dirty="0"/>
              <a:t>)</a:t>
            </a:r>
          </a:p>
          <a:p>
            <a:pPr lvl="0"/>
            <a:r>
              <a:rPr lang="en-US" sz="2300" dirty="0"/>
              <a:t>Committee on Public </a:t>
            </a:r>
            <a:r>
              <a:rPr lang="en-US" sz="2300" dirty="0" smtClean="0"/>
              <a:t>Information (</a:t>
            </a:r>
            <a:r>
              <a:rPr lang="en-US" sz="2300" dirty="0" smtClean="0">
                <a:hlinkClick r:id="rId3"/>
              </a:rPr>
              <a:t>propaganda</a:t>
            </a:r>
            <a:r>
              <a:rPr lang="en-US" sz="2300" dirty="0" smtClean="0"/>
              <a:t>, Four-Minute Men)</a:t>
            </a:r>
            <a:endParaRPr lang="en-US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“It is not an army we must shape and train for war, it is a nation.”</a:t>
            </a:r>
            <a:r>
              <a:rPr lang="en-US" sz="2400" dirty="0"/>
              <a:t> 	</a:t>
            </a:r>
            <a:r>
              <a:rPr lang="en-US" sz="2400" dirty="0" smtClean="0"/>
              <a:t>    - </a:t>
            </a:r>
            <a:r>
              <a:rPr lang="en-US" sz="2400" dirty="0"/>
              <a:t>Wilson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 Liberties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/>
              <a:t>Nativism</a:t>
            </a:r>
            <a:r>
              <a:rPr lang="en-US" dirty="0"/>
              <a:t> + Anti-German reaction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Anti-immigrant hysteria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E</a:t>
            </a:r>
            <a:r>
              <a:rPr lang="en-US" i="1" dirty="0" smtClean="0"/>
              <a:t>spi</a:t>
            </a:r>
            <a:r>
              <a:rPr lang="en-US" dirty="0" smtClean="0"/>
              <a:t>onage </a:t>
            </a:r>
            <a:r>
              <a:rPr lang="en-US" dirty="0"/>
              <a:t>and Sedition </a:t>
            </a:r>
            <a:r>
              <a:rPr lang="en-US" dirty="0" smtClean="0"/>
              <a:t>Acts</a:t>
            </a:r>
            <a:br>
              <a:rPr lang="en-US" dirty="0" smtClean="0"/>
            </a:br>
            <a:r>
              <a:rPr lang="en-US" dirty="0" smtClean="0"/>
              <a:t>fine/imprisonment for :</a:t>
            </a:r>
            <a:endParaRPr lang="en-US" dirty="0"/>
          </a:p>
          <a:p>
            <a:pPr lvl="0"/>
            <a:r>
              <a:rPr lang="en-US" dirty="0"/>
              <a:t>Draft interference</a:t>
            </a:r>
          </a:p>
          <a:p>
            <a:pPr lvl="0"/>
            <a:r>
              <a:rPr lang="en-US" dirty="0"/>
              <a:t>Blocking sale of war bonds</a:t>
            </a:r>
          </a:p>
          <a:p>
            <a:pPr lvl="0"/>
            <a:r>
              <a:rPr lang="en-US" dirty="0"/>
              <a:t>Saying anything “disloyal”</a:t>
            </a:r>
          </a:p>
          <a:p>
            <a:pPr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Violated spirit of </a:t>
            </a:r>
            <a:r>
              <a:rPr lang="en-US" dirty="0" smtClean="0"/>
              <a:t>1st Amend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/>
              <a:t>(</a:t>
            </a:r>
            <a:r>
              <a:rPr lang="en-US" i="1" dirty="0" err="1"/>
              <a:t>Schenck</a:t>
            </a:r>
            <a:r>
              <a:rPr lang="en-US" i="1" dirty="0"/>
              <a:t> v. U.S.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Targeted socialists and labor leaders </a:t>
            </a:r>
            <a:br>
              <a:rPr lang="en-US" dirty="0"/>
            </a:br>
            <a:r>
              <a:rPr lang="en-US" dirty="0"/>
              <a:t>     (</a:t>
            </a:r>
            <a:r>
              <a:rPr lang="en-US" i="1" dirty="0"/>
              <a:t>Red Scare I coming soon…)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wwwdelivery.superstock.com/WI/223/4048/PreviewComp/SuperStock_4048-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3810000" cy="284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ellastrations.files.wordpress.com/2011/02/image0081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 l="46667" t="16250" r="3334"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Women increase public service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</a:t>
            </a:r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Amend.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>
                <a:hlinkClick r:id="rId3"/>
              </a:rPr>
              <a:t>Great Migration</a:t>
            </a:r>
            <a:r>
              <a:rPr lang="en-US" sz="2800" dirty="0"/>
              <a:t> = Southern blacks move </a:t>
            </a:r>
            <a:r>
              <a:rPr lang="en-US" sz="2800" dirty="0" smtClean="0"/>
              <a:t>North</a:t>
            </a:r>
            <a:endParaRPr lang="en-US" sz="2800" dirty="0"/>
          </a:p>
          <a:p>
            <a:pPr lvl="0"/>
            <a:r>
              <a:rPr lang="en-US" sz="2800" dirty="0" smtClean="0"/>
              <a:t>Why? Discrimination (</a:t>
            </a:r>
            <a:r>
              <a:rPr lang="en-US" sz="2800" i="1" dirty="0" smtClean="0"/>
              <a:t>de jure</a:t>
            </a:r>
            <a:r>
              <a:rPr lang="en-US" sz="2800" dirty="0" smtClean="0"/>
              <a:t>), cotton failure, job </a:t>
            </a:r>
            <a:r>
              <a:rPr lang="en-US" sz="2800" dirty="0"/>
              <a:t>availability in </a:t>
            </a:r>
            <a:r>
              <a:rPr lang="en-US" sz="2800" dirty="0" smtClean="0"/>
              <a:t>cities increased (Model </a:t>
            </a:r>
            <a:r>
              <a:rPr lang="en-US" sz="2800" dirty="0"/>
              <a:t>T assembly lines </a:t>
            </a:r>
            <a:r>
              <a:rPr lang="en-US" sz="2800" dirty="0" smtClean="0"/>
              <a:t>opened to blacks, immigration decreased, men </a:t>
            </a:r>
            <a:r>
              <a:rPr lang="en-US" sz="2800" dirty="0"/>
              <a:t>going off to </a:t>
            </a:r>
            <a:r>
              <a:rPr lang="en-US" sz="2800" dirty="0" smtClean="0"/>
              <a:t>war)</a:t>
            </a:r>
          </a:p>
          <a:p>
            <a:pPr lvl="0">
              <a:buNone/>
            </a:pP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Crowded </a:t>
            </a:r>
            <a:r>
              <a:rPr lang="en-US" sz="2800" dirty="0"/>
              <a:t>ghettos, outrageous rent</a:t>
            </a:r>
          </a:p>
          <a:p>
            <a:pPr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Discrimination (</a:t>
            </a:r>
            <a:r>
              <a:rPr lang="en-US" sz="2800" i="1" dirty="0" smtClean="0"/>
              <a:t>de facto</a:t>
            </a:r>
            <a:r>
              <a:rPr lang="en-US" sz="2800" dirty="0" smtClean="0"/>
              <a:t>) and hostility –  competition for jobs (“scabs”)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race riots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Why is WWI the first</a:t>
            </a:r>
            <a:br>
              <a:rPr lang="en-US" sz="4800" i="1" dirty="0" smtClean="0"/>
            </a:br>
            <a:r>
              <a:rPr lang="en-US" sz="4800" i="1" dirty="0" smtClean="0"/>
              <a:t>“modern” war?</a:t>
            </a:r>
            <a:endParaRPr lang="en-US" sz="4800" i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4587"/>
          <a:stretch>
            <a:fillRect/>
          </a:stretch>
        </p:blipFill>
        <p:spPr bwMode="auto">
          <a:xfrm>
            <a:off x="1676400" y="2438400"/>
            <a:ext cx="5867400" cy="401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quickblogcast.com/99008-91726/World_War_One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9773"/>
            <a:ext cx="9144000" cy="69877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Mechanized Warfare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Relies on machines powered by </a:t>
            </a:r>
            <a:br>
              <a:rPr lang="en-US" dirty="0"/>
            </a:br>
            <a:r>
              <a:rPr lang="en-US" dirty="0"/>
              <a:t>gasoline and diesel engines</a:t>
            </a:r>
          </a:p>
          <a:p>
            <a:pPr lvl="0"/>
            <a:r>
              <a:rPr lang="en-US" dirty="0"/>
              <a:t>Machine guns – 600 rpm</a:t>
            </a:r>
          </a:p>
          <a:p>
            <a:pPr lvl="0"/>
            <a:r>
              <a:rPr lang="en-US" dirty="0"/>
              <a:t>Tanks – clear path for infantry</a:t>
            </a:r>
          </a:p>
          <a:p>
            <a:pPr lvl="0"/>
            <a:r>
              <a:rPr lang="en-US" dirty="0"/>
              <a:t>Poison gas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gas masks</a:t>
            </a:r>
          </a:p>
          <a:p>
            <a:pPr>
              <a:buNone/>
            </a:pPr>
            <a:r>
              <a:rPr lang="en-US" dirty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“shell shock”</a:t>
            </a:r>
          </a:p>
          <a:p>
            <a:endParaRPr lang="en-US" dirty="0"/>
          </a:p>
        </p:txBody>
      </p:sp>
      <p:pic>
        <p:nvPicPr>
          <p:cNvPr id="7172" name="Picture 4" descr="http://www.aef-doughboys.com/photographs/Carl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162175" cy="236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Germany Collapses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74837"/>
            <a:ext cx="5943600" cy="4525963"/>
          </a:xfrm>
        </p:spPr>
        <p:txBody>
          <a:bodyPr/>
          <a:lstStyle/>
          <a:p>
            <a:r>
              <a:rPr lang="en-US" dirty="0"/>
              <a:t>Economy and military </a:t>
            </a:r>
            <a:r>
              <a:rPr lang="en-US" dirty="0" smtClean="0"/>
              <a:t>exhausted (U.S. entrance gives Allies the push they need to hold on…) </a:t>
            </a:r>
            <a:endParaRPr lang="en-US" dirty="0"/>
          </a:p>
          <a:p>
            <a:pPr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Mutiny </a:t>
            </a:r>
            <a:r>
              <a:rPr lang="en-US" dirty="0"/>
              <a:t>= military refused to </a:t>
            </a:r>
            <a:r>
              <a:rPr lang="en-US" dirty="0" smtClean="0"/>
              <a:t>keep fighting</a:t>
            </a:r>
            <a:endParaRPr lang="en-US" dirty="0"/>
          </a:p>
          <a:p>
            <a:r>
              <a:rPr lang="en-US" dirty="0"/>
              <a:t>Rebellion = overthrew the king (</a:t>
            </a:r>
            <a:r>
              <a:rPr lang="en-US" dirty="0" err="1"/>
              <a:t>keiser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Republic</a:t>
            </a:r>
          </a:p>
          <a:p>
            <a:endParaRPr lang="en-US" dirty="0"/>
          </a:p>
        </p:txBody>
      </p:sp>
      <p:pic>
        <p:nvPicPr>
          <p:cNvPr id="6146" name="Picture 2" descr="http://t1.gstatic.com/images?q=tbn:ANd9GcQ6Xv4Mvu0fkLwJ62_FNH4J5hjUxS8FZiQhGjXFAbxObQX1O74UYryYOoH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177165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How can we avoid </a:t>
            </a:r>
            <a:br>
              <a:rPr lang="en-US" sz="4800" i="1" dirty="0" smtClean="0"/>
            </a:br>
            <a:r>
              <a:rPr lang="en-US" sz="4800" i="1" dirty="0" smtClean="0"/>
              <a:t>another world war?</a:t>
            </a:r>
            <a:endParaRPr lang="en-US" sz="4800" i="1" dirty="0"/>
          </a:p>
        </p:txBody>
      </p:sp>
      <p:pic>
        <p:nvPicPr>
          <p:cNvPr id="5122" name="Picture 2" descr="http://treatyversailles.files.wordpress.com/2011/05/c-000242.jpg"/>
          <p:cNvPicPr>
            <a:picLocks noChangeAspect="1" noChangeArrowheads="1"/>
          </p:cNvPicPr>
          <p:nvPr/>
        </p:nvPicPr>
        <p:blipFill>
          <a:blip r:embed="rId2" cstate="print"/>
          <a:srcRect l="1512" t="1956" r="1748" b="4156"/>
          <a:stretch>
            <a:fillRect/>
          </a:stretch>
        </p:blipFill>
        <p:spPr bwMode="auto">
          <a:xfrm>
            <a:off x="914400" y="2590800"/>
            <a:ext cx="4876800" cy="3657600"/>
          </a:xfrm>
          <a:prstGeom prst="rect">
            <a:avLst/>
          </a:prstGeom>
          <a:noFill/>
        </p:spPr>
      </p:pic>
      <p:pic>
        <p:nvPicPr>
          <p:cNvPr id="5124" name="Picture 4" descr="http://www.crwflags.com/fotw/images/l/league.gif"/>
          <p:cNvPicPr>
            <a:picLocks noChangeAspect="1" noChangeArrowheads="1"/>
          </p:cNvPicPr>
          <p:nvPr/>
        </p:nvPicPr>
        <p:blipFill>
          <a:blip r:embed="rId3" cstate="print"/>
          <a:srcRect l="14815" r="13580"/>
          <a:stretch>
            <a:fillRect/>
          </a:stretch>
        </p:blipFill>
        <p:spPr bwMode="auto">
          <a:xfrm>
            <a:off x="6096000" y="3352800"/>
            <a:ext cx="22098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What would cause a </a:t>
            </a:r>
            <a:br>
              <a:rPr lang="en-US" sz="4800" i="1" dirty="0" smtClean="0"/>
            </a:br>
            <a:r>
              <a:rPr lang="en-US" sz="4800" i="1" dirty="0" smtClean="0"/>
              <a:t>“world” war to break out?</a:t>
            </a:r>
            <a:endParaRPr lang="en-US" sz="4800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2266" t="5028" r="9871"/>
          <a:stretch>
            <a:fillRect/>
          </a:stretch>
        </p:blipFill>
        <p:spPr bwMode="auto">
          <a:xfrm>
            <a:off x="685800" y="3733800"/>
            <a:ext cx="2286000" cy="247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5511"/>
          <a:stretch>
            <a:fillRect/>
          </a:stretch>
        </p:blipFill>
        <p:spPr bwMode="auto">
          <a:xfrm rot="18272027">
            <a:off x="3248854" y="3381483"/>
            <a:ext cx="1351964" cy="13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r="17666"/>
          <a:stretch>
            <a:fillRect/>
          </a:stretch>
        </p:blipFill>
        <p:spPr bwMode="auto">
          <a:xfrm>
            <a:off x="4343400" y="5029200"/>
            <a:ext cx="881282" cy="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51500" y="3505200"/>
            <a:ext cx="2730500" cy="2306637"/>
            <a:chOff x="8987" y="4355"/>
            <a:chExt cx="4268" cy="425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8987" y="4355"/>
              <a:ext cx="4268" cy="4250"/>
            </a:xfrm>
            <a:prstGeom prst="irregularSeal1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9403" y="4823"/>
              <a:ext cx="3436" cy="3244"/>
            </a:xfrm>
            <a:prstGeom prst="irregularSeal1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5.staticflickr.com/4065/4435105235_6ebb4d1d2a_z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76200" y="-1"/>
            <a:ext cx="9220200" cy="69007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Wilson’s 14 Points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u="sng" dirty="0"/>
              <a:t>Speech to </a:t>
            </a:r>
            <a:r>
              <a:rPr lang="en-US" i="1" u="sng" dirty="0" smtClean="0"/>
              <a:t>Congress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#1-5 </a:t>
            </a:r>
            <a:r>
              <a:rPr lang="en-US" dirty="0" smtClean="0"/>
              <a:t>addressed causes: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No secret treaties</a:t>
            </a:r>
          </a:p>
          <a:p>
            <a:pPr lvl="0"/>
            <a:r>
              <a:rPr lang="en-US" dirty="0"/>
              <a:t>Freedom of seas</a:t>
            </a:r>
          </a:p>
          <a:p>
            <a:pPr lvl="0"/>
            <a:r>
              <a:rPr lang="en-US" dirty="0"/>
              <a:t>Free trade (lower or no tariffs)</a:t>
            </a:r>
          </a:p>
          <a:p>
            <a:pPr lvl="0"/>
            <a:r>
              <a:rPr lang="en-US" dirty="0"/>
              <a:t>Arms (weapons) reduction</a:t>
            </a:r>
          </a:p>
          <a:p>
            <a:pPr lvl="0"/>
            <a:r>
              <a:rPr lang="en-US" dirty="0"/>
              <a:t>Consider interests of colonial people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#</a:t>
            </a:r>
            <a:r>
              <a:rPr lang="en-US" dirty="0" smtClean="0"/>
              <a:t>6-13: boundary changes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favored “historically </a:t>
            </a:r>
            <a:r>
              <a:rPr lang="en-US" dirty="0"/>
              <a:t>established lines of nationality</a:t>
            </a:r>
            <a:r>
              <a:rPr lang="en-US" dirty="0" smtClean="0"/>
              <a:t>.”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#14: only one included in the </a:t>
            </a:r>
            <a:br>
              <a:rPr lang="en-US" dirty="0" smtClean="0"/>
            </a:br>
            <a:r>
              <a:rPr lang="en-US" dirty="0" smtClean="0"/>
              <a:t>    actual treaty!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for the League of Nations = international organization to settle crises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Treaty of Versailles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9 new nations (Poland, Czech, Yugoslavia, etc.)</a:t>
            </a:r>
          </a:p>
          <a:p>
            <a:pPr lvl="0"/>
            <a:r>
              <a:rPr lang="en-US" dirty="0"/>
              <a:t>Ottoman Empire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</a:t>
            </a:r>
            <a:r>
              <a:rPr lang="en-US" dirty="0"/>
              <a:t>mandates = “temporary” </a:t>
            </a:r>
            <a:r>
              <a:rPr lang="en-US" dirty="0" smtClean="0"/>
              <a:t>colonies: Iraq</a:t>
            </a:r>
            <a:r>
              <a:rPr lang="en-US" dirty="0"/>
              <a:t>, Syria, Lebanon, Palestine (now Israel and Jordan)</a:t>
            </a:r>
          </a:p>
          <a:p>
            <a:pPr lvl="0"/>
            <a:r>
              <a:rPr lang="en-US" dirty="0"/>
              <a:t>Germany: demilitarized, forced to sign “war-guilt” clause and pay reparations (war damages)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dirty="0">
                <a:sym typeface="Wingdings"/>
              </a:rPr>
              <a:t>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u="sng" dirty="0" smtClean="0"/>
              <a:t>U.S</a:t>
            </a:r>
            <a:r>
              <a:rPr lang="en-US" i="1" u="sng" dirty="0"/>
              <a:t>. did NOT sign </a:t>
            </a:r>
            <a:r>
              <a:rPr lang="en-US" i="1" u="sng" dirty="0" smtClean="0"/>
              <a:t>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Too harsh, sell-out to imperialism, didn’t satisfy demands for self-determination</a:t>
            </a:r>
          </a:p>
          <a:p>
            <a:pPr lvl="0"/>
            <a:r>
              <a:rPr lang="en-US" dirty="0"/>
              <a:t>Debate over League of </a:t>
            </a:r>
            <a:r>
              <a:rPr lang="en-US" dirty="0" smtClean="0"/>
              <a:t>Nations…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findingdulcinea.com/docroot/dulcinea/fd_images/news/on-this-day/May-June-08/On-this-Day--Treaty-of-Versailles-Ends-World-War-I/news/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815973"/>
            <a:ext cx="3581400" cy="204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0/02/LN_member_states_animation.gif"/>
          <p:cNvPicPr>
            <a:picLocks noChangeAspect="1" noChangeArrowheads="1" noCrop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932039"/>
            <a:ext cx="9144000" cy="4011561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League of Nations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YES: Wilson – Protection against future “aggression”</a:t>
            </a:r>
          </a:p>
          <a:p>
            <a:endParaRPr lang="en-US" dirty="0"/>
          </a:p>
          <a:p>
            <a:r>
              <a:rPr lang="en-US" dirty="0"/>
              <a:t>NO:  Henry Cabot Lodge, etc. – Threat to self-determination: “the right of our people to govern themselves free from all restraint, legal or moral, of foreign powers.” (Remember GW’s farewell address…)</a:t>
            </a:r>
          </a:p>
          <a:p>
            <a:endParaRPr lang="en-US" dirty="0"/>
          </a:p>
          <a:p>
            <a:r>
              <a:rPr lang="en-US" dirty="0"/>
              <a:t>Wilson would not compromise, then has a stroke and can’t continue to campaign for it. Congress votes it down.</a:t>
            </a:r>
          </a:p>
          <a:p>
            <a:pPr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League is formed, </a:t>
            </a:r>
            <a:r>
              <a:rPr lang="en-US" dirty="0" smtClean="0"/>
              <a:t>but U.S</a:t>
            </a:r>
            <a:r>
              <a:rPr lang="en-US" dirty="0"/>
              <a:t>. does NOT join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64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How do we know the </a:t>
            </a:r>
            <a:br>
              <a:rPr lang="en-US" sz="4800" i="1" dirty="0" smtClean="0"/>
            </a:br>
            <a:r>
              <a:rPr lang="en-US" sz="4800" i="1" dirty="0" smtClean="0"/>
              <a:t>conflict isn’t resolved?</a:t>
            </a:r>
            <a:endParaRPr lang="en-US" sz="4800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00287"/>
            <a:ext cx="3481387" cy="4265524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352800" cy="4222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Return to Normalcy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0678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President Warren G. Harding called for a “return to normalcy” to a time before WWI and the Progressive 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829812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“America's present need is not heroics, but healing; not nostrums, but normalcy; not revolution, but restoration; not agitation, but adjustment; not surgery, but serenity; not the dramatic, but the dispassionate; </a:t>
            </a:r>
            <a:br>
              <a:rPr lang="en-US" sz="2400" i="1" dirty="0" smtClean="0"/>
            </a:br>
            <a:r>
              <a:rPr lang="en-US" sz="2400" i="1" dirty="0" smtClean="0"/>
              <a:t>not experiment, but equipoise; not submergence in internationality, but sustainment in triumphant nationality.” </a:t>
            </a:r>
          </a:p>
        </p:txBody>
      </p:sp>
      <p:pic>
        <p:nvPicPr>
          <p:cNvPr id="5124" name="Picture 4" descr="http://www.davidpietrusza.com/MrHarding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6012"/>
            <a:ext cx="2200275" cy="2941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Isolationism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 invited the major powers to the Washington Naval Conference to agree to stop making and even destroy warships</a:t>
            </a:r>
          </a:p>
          <a:p>
            <a:r>
              <a:rPr lang="en-US" dirty="0" smtClean="0"/>
              <a:t>In 1928, fifteen countries signed the Kellogg-Briand Pact to renounce war as a national policy</a:t>
            </a:r>
          </a:p>
          <a:p>
            <a:r>
              <a:rPr lang="en-US" dirty="0" smtClean="0"/>
              <a:t>The U.S. would hold to its isolationism until several years after the start of WWII.</a:t>
            </a:r>
          </a:p>
          <a:p>
            <a:endParaRPr lang="en-US" dirty="0"/>
          </a:p>
        </p:txBody>
      </p:sp>
      <p:pic>
        <p:nvPicPr>
          <p:cNvPr id="4100" name="Picture 4" descr="http://www.original-political-cartoon.com/media/gallery/artist_195-2579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3297428" cy="3909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ushcanvas.pbworks.com/f/1332283038/Dawes%20Plan%20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91" y="3581400"/>
            <a:ext cx="4052709" cy="30384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Tariffs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Fordney-McCumber</a:t>
            </a:r>
            <a:r>
              <a:rPr lang="en-US" dirty="0" smtClean="0"/>
              <a:t> </a:t>
            </a:r>
            <a:r>
              <a:rPr lang="en-US" dirty="0" err="1" smtClean="0"/>
              <a:t>Tarriff</a:t>
            </a:r>
            <a:r>
              <a:rPr lang="en-US" dirty="0" smtClean="0"/>
              <a:t> Raised taxes on imports to 60%, the highest level ever.</a:t>
            </a:r>
          </a:p>
          <a:p>
            <a:r>
              <a:rPr lang="en-US" dirty="0" smtClean="0"/>
              <a:t>Stifled international trade in general, which hurt European recovery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62400" y="3581400"/>
            <a:ext cx="4953000" cy="297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Helped U.S. industries but made it impossible for Britain and France to sell enough goods in the U.S. to pay war debts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U.S. intervened to keep war from breaking out over German reparations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Nativism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752600"/>
            <a:ext cx="5867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KKK membership soars as it promises devotion to “100 percent Americanism”</a:t>
            </a:r>
          </a:p>
          <a:p>
            <a:endParaRPr lang="en-US" dirty="0" smtClean="0"/>
          </a:p>
          <a:p>
            <a:r>
              <a:rPr lang="en-US" dirty="0" smtClean="0"/>
              <a:t>Emergency Quota Act of 1921 </a:t>
            </a:r>
            <a:br>
              <a:rPr lang="en-US" dirty="0" smtClean="0"/>
            </a:br>
            <a:r>
              <a:rPr lang="en-US" dirty="0" smtClean="0"/>
              <a:t>set strict limits on immigration</a:t>
            </a:r>
          </a:p>
          <a:p>
            <a:endParaRPr lang="en-US" dirty="0" smtClean="0"/>
          </a:p>
          <a:p>
            <a:r>
              <a:rPr lang="en-US" dirty="0" smtClean="0"/>
              <a:t>Immigrants often had legal </a:t>
            </a:r>
            <a:br>
              <a:rPr lang="en-US" dirty="0" smtClean="0"/>
            </a:br>
            <a:r>
              <a:rPr lang="en-US" dirty="0" smtClean="0"/>
              <a:t>rights violated </a:t>
            </a:r>
          </a:p>
          <a:p>
            <a:pPr lvl="1"/>
            <a:r>
              <a:rPr lang="en-US" dirty="0" smtClean="0"/>
              <a:t>Sacco and Vanzetti executed </a:t>
            </a:r>
            <a:br>
              <a:rPr lang="en-US" dirty="0" smtClean="0"/>
            </a:br>
            <a:r>
              <a:rPr lang="en-US" dirty="0" smtClean="0"/>
              <a:t>without due process of law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050" name="AutoShape 2" descr="data:image/jpeg;base64,/9j/4AAQSkZJRgABAQAAAQABAAD/2wCEAAkGBhQSERUUEhQWFRQWGB8ZFxcYFxgXIBwgGhodHBgXGBcdHCYgFyAkGRgcIC8gJCcqLC4sGCAxNTQqNScsLCkBCQoKBQUFDQUFDSkYEhgpKSkpKSkpKSkpKSkpKSkpKSkpKSkpKSkpKSkpKSkpKSkpKSkpKSkpKSkpKSkpKSkpKf/AABEIAPYAzQMBIgACEQEDEQH/xAAcAAACAgMBAQAAAAAAAAAAAAAEBQAGAgMHAQj/xABPEAACAgAEBAMEAwoKCAUFAAABAgMRAAQSIQUTMUEGIlEyYXGBFCORBzNCUnJzobGysxUkU1RigsHR0/A0Q5KTosLS8RaDlOHjF2OEw9T/xAAUAQEAAAAAAAAAAAAAAAAAAAAA/8QAFBEBAAAAAAAAAAAAAAAAAAAAAP/aAAwDAQACEQMRAD8A7jiYHzWfWMqG1EtekKrMTpFnoPTATcfq/qMxt35X95wDXEwtPGdzUE5/qDf4WcT+GG/m8/8Asp/14BliYVTce0As8MqqotmZoFCgbkkmXYDHq8aYi/o81fGD9fNrANMTCLMeK1jYLJEyE9NUmXHTqfv21f2j1xu/hx9qy0hsWBrh9a/lMA3xMKBxma/9FevzkP8A14yPFpd/qNh1uWPb474BriYUScWmF/UAVVlpQoF9tWmj8serxHMHcZdK9TNXa/5PANsTCgZ7Nn2IMuR6/SX/AP598Tn53+Syw/8APlPx/wBQMA3xMKNWdrplgfypT/yjHlZ71yv2Sn+3AOMTCVY8/Rt8qD2+rlP2/WDHsUGerzTZUH3QSn9c4vAOcTCsZbN/y8H/AKd/8fEGVzVj+MRV3H0c/r522AaYmFUeSzVnVmUPpUFfb9Yb/Rj0ZHM98yvygA/W5wDTEwqPD8zf+lfLkp/fjGTI5gKT9JJIF7RIOnxvrgG+JgThGZMkETt7TxqxrbdlBO3bc4LwC7PH+MZf1t/2P+2DppNKlvQE9QOnvOw+eAeIxXNlmro7D7Yn/uwZNJ2HX9Xy7nALOL5948tNMoOpI2ZF0k7hSRS9T0+NXsMKJ/EsEcrRSZqcsqcxwsQCounX5pEi8p070WvD7PQAwyL1tGX16qQd+5vqcc44iV5mdiMkgkzmTjTLxAMUdny5SyACAQUUaiwq8BYOL8dyCuYZhmZEcskpJmaJaflkSjUAFLkC9JG++FqeKcpdR5As+sLEJGjIYM8kIcMSwSnhK0aIGnCkeHM5mik4gkVebNJJl5fqucvMy7CF7I06qdhdqTHvscGf/TbMu0iSJDyVYBDrYGRGz30lwwUXGVQsgo9T174B54T8Yx5zNcuGGCOPlLKLNSnWiPYjCVpBcqTq6jDrw5LeVi3B0oE23op5GF99xXy7YByPhifL5+WaAwJlZIo05el9Q5KMqBapQtsPXZa2wbkG0grWwkk39frGOyizsD8N+owBomPr7um5/sX5k/DGkytvpGphuAu9fF2FAHf2F2xkwAG52B3O23vJPkWr959MZKiy/VmJpIj5i7mwSCCKDHUd/cAK2wGjL8RUi9BeXe1Qh63IFyXpG29XdduwIy/C9RLTKrEmwpJkC7k7Fvj0AAFUMMY4wooCgOgxlgPFWhQ2Ax7iYmAmJiYmAmJiYmAmJiYmAmJiYmAmMXGx+GMseEYBZ4Xe8lliepgj/drhphV4UN5HK/mI/wBhcNcAv4l98y350/uJcEzmtwpJNDau5AJ3Pbqe9DuaGBeKtUmW/Pf/AKZcHs1YDTImxBuvd/ZX+f14VcNbMxxJHyY/IioGaY76RQJCxnsAevf54bM3pjEsTdf5/wA/59MAvaTOHp9HX/ePXy8n68JeBcUzmajLvPDFTOtRw6q0OV3ZpTvQs7ULq9t7PJm0BC61DNsFJG53Owuz67Yo6Z5sn9MClArTM0byNaoSVMhYKNarbAiu7DcWSAsjcOkPt5mdh6AxR/HdI1Ne+/ngBs9l8nULO5LkHzcx7aRyFLMTban8oJIGw3qsKOLeJpIiBllNrAjjLLE1Mzk8wtIVDBQXjIkG3tXuwpFxnKEnVmZPqnAXNCSRALQlmWNCu7IojYgsD9YoUlgbC+cJ4usrsZI9KK2mKRnjcHSpLEopIgOzdrI73thOfH8ec0GIzQQxMZsw7qUJSM+SNavVzGKkgHZVYGiaxXszOzLGJXLNr1pKIfoquFpU+slj5KLo0jykg69lN4RHh80js8cuUac60zQPLZkEjb6NUpMp0OFuqrYE2RgOn8F+6PDLtMBAxaTQpLOdMRILOQmmNjpJC6jdbE4x47x7MyZXm5SMlGNrpJ5hVDZYV5RaqQFJs2BsTtTs9wrPJ5MtBJOyW6g+RdbKQskwLgGTlub0kUyhgbNLvi4ZxOHyxZSZEIEZ5U6IAgu5Vj5z6ZD1OzH+le5C/eFuOCXLJzJYmmULHNpYbSEDym6pjY8vqSMOlcHob/z0x8+PwPN5cxJMVjphpWbl7nSeXMwV/aD2TI3s8wDXt5bdwjj75Gad21yZVCdbhQWkJ8qcsfhecN0obsboAKHV8TA3Dc+s8Mc0d6JEV1vY0wBFjtscE4CYmJiYCYmJiYCYmJiYCY8Ix7iYBX4WH8Sy35iP9gYaYWeGARk8uD1EKA/7IwzwC/intQfnh+7cf24LlvYD1+zAnFkswe6YH/hYf24LkbSCzHYC+/Qb378Bi25/z8f8/wDbCDjPHky0kupgxWAOIiwIBGrogWwCBZYk7DYeovi3xe+WRDl0Ei5hSkUi7iOQkU0gvddLFunVKPtbcoykObz2ZjzU08UWYD6a2t3jXyxqqnTIfNVdwSAxoAB0jiHAo58zFMc+sgVg0kelXLEXyxGiG0o3tRJHtatOKVk859LmlzGZklUs6hIYRJXmJTWUXU/mWIIUsEeW6sY3ycaEcillj0sU+klFeXlIoDjly671BTHIQbp1bcgUVEucVM4uWeXMfRo+U0EY0vKjMbjDCJSQVB9hrIBHQkUDSLw6rRvl4SomeBGRxK5aULo5msahTEnfrpU1TGqY5TwxPmGizOV0xytPIZdUkcoA01pMgLGJq6ous2NX1ZvC1shHJnUlQTS5hZdExfXl421iwNDeyKUVp9sIxAsDV1jwlyDllfLqiq9lgp1eYHS1t1JBWt+lVgFPC/ubwKJDmqzLSS84qy1GjVpqOMk7advMW6DFmg4bElaI0XT7OlFWvhQ2wTiYCYmJgfNQyN7Emj+qG/XgFfGZkLhJGTzHSqSAEMaOwVxR2v2bPbFT8YeGRBFJm4susqqmoxjZ49Ia3QyBgylTRjK+UC03xa+M5BnjAlZGGoEAKynUNwR5jdEXQ01XXDLI6WiHlABG4oAG+pABIo3fU9cBWfDHGWWePK1afR1dZFB0PQC+Sz5AAooAEbgk2RquOKz4OzOVTLwpE0KuY0UhSgJIFaTXtMN9uvXFmwExMTEwExMTEwEx4zACzsB1x7hdx/hiZiB45IzKpF8vWU11uFJBG3uO3rgGOJgbh2RSGJI410oopVstQ9LJJ2wTgF3h4VlYR6RqPsGGOF3h7/Ro/h/acMcABxX/AFX51f7cJ+OeMhA3ssFWxIxVTpuxGxPMFAlSQtEkFeli23Gz5Y/z0X6ZAP7cUPxrKDmDqhkolYQ4KP7RYkmKSk3sgFiQBp6C6DRxyepBPDEWBIc6JWUlS4U7Kusedka7Q7qCvkVhW85w5khy8+Th0lJDIREwkeUdhKwZR94ZibBY29gU2s3OZuRsmMuJOUuYkYa50NFJKCjSlqiyygEbjyadN2SfeO5peFHSYlCvGERwXTSNNlCI21A6gX1EhzqPmFUAU8Y4wWdFiEjTSxIIkZlYSCTyqGiFKQUiW2A16mFlQKFv8FeCRl4kEwDTEnXpohSfaSOqC6gFv4noLBnhnJRz5hs8VcSzRIEJWqVlIMg2FNIEZu5CgE1rAxc8plivoEry0Nx+NXrYI7X63vgK/Dk5cvO6LDA8ErkwsAzsrtHpdXBI5lIPUWCdxi18DyAy8QjBJNlmbyjc+4ABRVAKOgAHa8eRSi9tyPLV3p9QD67+Y9bob9t5ex029Pt3J+XX7PXAFQzBhamx/djPASag4oa7PnN6QookaR3OqhXobJ2AJuAmMZAaOkgHsSLHzFi/txliYBRn2egJOXV7HcX67E7/AAv5HGrMcDE8cY1MhTpS1tuNO6KygjY6dNjY2Op2eA1DYk1vQk+W6gj5HEy+yWpAANsCB0A6Cgtbd6+OA59wcjO5eGOODRKtCbMMVUeUUzqA2ognzKKABA2XYjpMObRyQrAkdQCD2B/Uyn+sMfPHCPuXZqVGzE8n0eJmEhDtVrIQWI03uUKkbdiDRAOL3wzwFl0rlR5+diPPI000AJ/GIYpeokmt61HAdRJxNWKJwnwlAs1tCGavZ54lZfMp1lmbVQI7Ne52qgCm8Awavrouai9+ZMWaxRLIGCk33o/LsFveZR1IHxIGPFnU9GBvpuMVzIeA8rGLjiWM1WyjcXtq31f8QwavhSAfgKd7HVaN2T181nsbvANJM2ii2dQPewGMFnULbyIQvm1EqKB6H0Gxq++Ao+FqjaSisHN2EYEUBduCetf0fng6Ph6B2cDzN1JJP6CaHywGB4rDpDc2PSTQOtaJ9Abq8bos0j3pZWrrRBq+l1jGXJqxs38mYD7AaxnFllT2VVb60AP1YATgQ/i8e1bHb5nB+F/AT/F069+v5RwwwC/jQ8ifnov3q4p3iF1SV4ZI45OarPusYKrrIE7mStTKWCKovt6kYuXGh9Wv52H9/Hiq8dzLvmUEsSqE5tSo5JVRpK2QtIWKqRZq1rbawqmXihaYwtDKPo06O7KSEVqJSGw6q5VujqFALLS6RqAPHf45mIMpIqr53GYZwTM8cZLc1jVKWEZVd7BZgBV43x5eZpZHyqg5bNFOYcwm+qM17UrUzOEDlWH4ZBKlRa3wZGsnGc5Mz6hGzp2AJaQgEKT7IWO663RwHV8vGKDkKimrrtYClQO1lQortHXcYKmJoqG0sRRI/BH9G+4Bq/WyfeohzTWoTzLrIXcm3/AJPdVQEn3Ke43NyIrVvZLFYwxJ1MPaZh8QTXuPYrQFwKqUoGlQOg7Dtq+fzN1uSxB0b+gPx7n1+AHT9AwrV12bUaUa9R6dxzSfUgNp7Aam7jG4Zo9QPZAu1O22wA6lqPs9r7EnAHIADv8A9t9tvT3D079iOeNvf8Ps+OATJ17D1uvjv2HS2+QxuUbgncj4D/sPd9uANxMahmV1UPTr29wv1PpjbgAuIRKSC9+gqMP8/YJH2jGnMD+LzaWBGhqI2o6Td77dvTBmblZR5Rv8Cf0DC/PLWVma2B5T7MWNHSd/MSf04Cu8JYxcvMyrrUQqBTKohUIu4VjRPYsGBPTTi0zBWQyBmGsCjrYCmqiAbC7f0cLeEeEYUVG8zjQv3xmcjuChJ8npsOwqsPMxCzVpcpXWgpv7QawGGQiAWwbsk3d32Hc9h/2wH4p4nJl8rLLEqs6CwGIA3IBO5ANA3Vi66jDGCdWFqQRZG3qDuMLfEebi5MkTuod420r5WY7EDTG16jfTYi8B5khmHjV+coJF0YGFeoKlw3X4YIfigR0SWgZCFQ77tROmhdbKT1OOcnx7xCAMriGURpFpcxSoJGdV5lSBtKhCWJYgDY9KNXXwrE0ifSJmRpHLadFlFGqvITudWkG/SgPeFgxMTEwExMTEwC/gI+oUdKLD16Owwwwv4GlQgf0n/eNhhgF/HD9UPzkX75MKJODZMyZjMVFIyhlkVtJUMN6dSKU++rpid7w44596/rxn7JUwk4xwtTIWWAq4l5qyBbLsE8tshLadVKQa2B92A0ZnKry2himQzSJ5gGBanNatJLKxABXWV7Em6o824bOkGYlkhooxiRlUFDYEw1LR7lAaHl82xIq+kHhE8UzzQjSjRqiwNoWqNtbhjXUDYVQbuQRVfHHhw2jcnRHpdS9nSrG2ikNDUi3JIl0dNpuADgGE/GYmOlZeXMpG4vuBYKnZwCyHamonat8bTxR101SiMFSGvQwJplD1cbWjrZB+9DYlrxSM3w2aKQzRqHRwjBwBMrKJLeit2dk+xbHXC7gviuYBInAJUcy9mVmsyb17XnVWIN2QANNkkO0x8QUmn+qPVlYbhhvqFWGACmiNqQe/G5FsC91A2BO9nrqPTrsT6k+g1c44f4n50WiRRfMCAA+ZfNpYq3tIdX1YNkWEJNMRiyZDxCAqLrWUCrAK6lWiyAqPbVU8xK2SFYHdTgLINn1Ftx1voPQ1209AOwPdmwSki1QNgHc+pHW/h/w99+i1G1jytX4TNtYHwPRze192LdqOrIZ8e3ShKAiXtS76iT+CPavvYY9V0g9VTWw37WdIHv8AUA/7Rvtg2I7De/eMKMvnVcWTt2G9m+hYepG4XuCOxxvymYYsLs/CiSDtZ6AD4V02LGxgDM4loR/nr8R+vAPEIx9DlG1GJ+grqp7b4YZoeRvh8cKZL+jzXVFH/Br8A9aPpX+awDTID6qP8hf1DA/E88ERutKpZyosgDcgDuxH2dfS/eHAtlo6JVjEtEjoSg3o+h7YrXiLKdGKypPENaSQtGAasBeZKDyS5k82rY6KLEAWDLhmcvzKFWVb5sAIvQrsiMFF0wVKHrWk9ARnxfI5aaMTMFBfRpmApqB1J56sdTXTc1teMOHcO1UJAjSsg+kuoA30rqhBG9M+pyOwP9IHDfP5oRpZIWyANifkFG7GgaAGArOfyEcMkbaY9M7BHKK4dnVGZZBIGP4pVtW5G5ONvhbJiKRjEZmjkJtXAVUIv2QFAJJHWrN2bOKnnPHXLn06JZ1jflpl1UrocDymWUWZDy1LFQDRLjzadlfh7xJmDO4DvpaV2WZW8rAEagEYUBbrsQaLDpgO14mFPAeJPKG1gbVpbpqFUSR0vUGG32DDbATExMTAB8JH1fp53/eNgzAXCT9Wfzkn718G4Bfx0fUn8pP3i4PbpgLjR+pY+mk/YwOFHiLN5pZVEKOy+5AynbuQbWieprpte+AZ5vNJGNTNp9e3rXlJs3Xz9+E+b8SKoBGyN+G1x9bAIUr11beZRvQvUVBrniGbn6VlKgM6gONUQIuzFUi3J5lBKkjV2FgEV7j2UgTLrG7zsbOhPrVQkWq6WjjoaUB7nygCwAtAq8eceGWkWThzMkjAvOyBwrBhYLKSY31WSdrGkm6NKnn8QBShzeVBYjTHmMqdOpSASDFWhyFatPlorpIBBqwZDgUkkZy8UUE/MVmHNaewNyFLmZSlitwL+NbKeD+E800xiyv0WItbExzSuoAodWYre4rud6IwG3i/AwUL5Zr5ukxKwkilIVNQIicAuTJGotPLZBAN7aIc40d80FjzFVifIWQt5RroDVQJBYA011Rw54bNPlovo0n8GSxAaaLtCzEWFLl1VQ19yA2+3ub8K8N5fOqoy8yRZgDzZV5EzSjSKJilRzJEu+x1mtvLgFvDfFRcAN5jICXT2WPkLaSN7iohBV7FrosMNOFcWgzI5uaKSAWV5gvSott0NaRoBncdy4QUFGEvHfAEkUgaVJIlTTpbaaIBdOrXIoBAbf20j6DfFdneaGMs70H8odaYNpMSMdZFkAaB3A3o2bwHYOH5gTMJaKFtRjUtsq2Ncr1s7HWhbeyzCMUA4w/y2bGvpqI2673QNHsWIo/0R06jVxzgHjtlvWVSONAsZRbUVvqK9aHM1AezrRBfcXPJeIwsCTBbR0AMZrmMWvTErXpBd7d2PazuBQDo5cFKJBJFdL3rfbvhVmW05XMOdgI360vRDdnod9r+zCU+NIYGjDsZXk6CIFixPsrHGtlh6AbAEWSSWIOW8TZWUytmDJLPFNIoyqRmTl6HIVzCmpSxBB5khIDEgEVgHMPic8iLlKFTlrc0gbTsFB5UQp5uvXyqPxj0wq45k+VOJGaVpnQLzTEZVAUtYCpG2m0dgV0gFSTuevnAs6hYjM/SWmfZIJIyBIAjLYJYgkxk6tTgbAn2dWLM3AjMmmakjIoxRmrX8R3AG39FAvpbDAA5LxtlIgkcjJEDpCMA3LfWgddDVsdBDENuNQsmwSF418fxRZZzlpFklIYB18yxeV/rGb2btSAt2TWxGFHiv7kkuYnVsrmEy8QDkDQxZWkChmU6t7VFF7EAUO1LU+4tmWYCXNppDXqCa29gJ1ZemgUFvTv8iC37mfF40yeYTWxklitieoOoqbXqx5b3Yuwp36YHl44+cknkUFYxq0m2FCNSVbfpuq2R+DqG+kabDxXIwcP4hl8tHGzxzZVozGtam9ss/QB3YWKOx6DTiuyhsuJoAEaUrylQsAdIZUVnBogGNtJX1B/GOAu33MvEDZhQaF7lgGHlBAABQE6bMYPXbV9vRMct8DeHvocih5qkmWljW09jzP5dR5gUFiNrBPoTV5zEkszLo5iR0b6IxNijR3qrsWp36HANZp1QWzBR6kgD7TgP+H4NQXmAkmhQJv4UN8aMv4djDayAX/GrU23S5GtyR63hhFlAvdiaAsk9u/oPlWA08ISoyP8A7kv6ZXODcCcM9g/nJP3r4LwAXGfvD/C/sOPOIwlvwpAPROUOh7lxY+RxONj+LTfm2/QMRuDRFmbTuzaj5mFmqurroMAnzIF7wMwc7lAZWIs7lr09ul/LFd4vnp5GCfwcWSwA08YdB030mRAvp67dMXCbInUWYaUANcoNqN+tDr8N8Ls94Yy+ZHnjzEjKdSO7upQ2D9WXI03Q2ArbfAVidJo425cmVgoU1DLwhOpGzR79NgW9dziq57hoQefO5ea9mR8862fwjpilC79arvjqsHAI1XSIJGqvvxWRev4nM0n7PTCvNcGDSWcpAD+C30dhue/tVddfh1rAJeFccRoo0jzyQRoNITLKZr6DdV16e5J23bp3wk49mYmcCXMZycsCQq5nLwe4qRylkrvQBsAkXWLxmeCzmJVR5ogGLBcu0WXHWgGVFbym72s+vphTxJMxGit9BmzWkg6ps4y99talUjYC6o+g+OA2eFc3LEEf6NmGLqKYzZjMALQoeY8smhWpf0YcHw7ls0xIy7QSMttLCUTqQdMiH2ySoPmjYHT2wlfxNJOjRzR5iBUPk+joilvRQA79AKIIo306YfeGuNpKAsUEsYYbyEZdWYjuyq+omv6HfoMBTvEf3J5B5owJgCbMYWOQg0d0Y6GNqp1KVPXynpjnuYD5c8oXqjT6xaYUIoyNTQsqkFgwXzbnUb2JGPo6LNrftyg3R1Iwvt+EnTfqNsD8Z8JZfNoBmE1sB5ZNlkX8mRQCvXoNvW8Bx3gOWbNEvDKqSE8vn7a44mDklAT98YGhuDbu5O5K9b8O8IiyuXEOXQR7bHqS1Hzu2xYk96HfpjjnEOHy8Km5BFyAfUSkABxpZVKdg1Up6kM56ht+meGfE3MXW1dr3vpsQLoCiNyfUdlGAtPE+EpMvmUEggg7g2OhDDdSOxHTA3DuKFXEMx852jcitdC9LDosgXcjYMPMu1hWkMwYWMB8S4YsqkEEg1YBrcHyuG6qykAhgdq+GAPxrlmC9T16DufcB3wt4dxEq3JmdWdR5ZBQ1gCzqA2VwNyOhHmFCwoY4gGOnUDd1Lv5lsDUu1MoJAYDy76geoAeZnguXnmGZeESyhKjIJO1GvNdKSHNEChZ3JGEnE/CUMYMjwhpZNAUiXclQq7+UFTyxWtbPWyBvhnxTxJHlQ4RbkVb66wtg3aqdR9m6HUg7g2cVfw/4qfMsCwO7sCXAJJRQyA1sF1XpVNrS99zgBuNeBpI8sucjmlE2XQFFcC1CFmslb89HfqvtXYO3SfDfEVzGVhmUACRAxoULPtbflXgHieeZcjmWA8yQvpI3BOltPUfD7cD/c1zvMyCWFBRmU6ao+YnUANgDqsD34C04mJiYALhJ8jfnZP3rYNwHwweVvzj/tnBmAD4yay8xNbRsd/cpwZgHjv+jT/mn/YODhgAp+Ga+sso/JbT36bDC/iU0UQ0nOcp7G7yKx+ARjRJ+Bw9wvdBbM0Ft+MFRifQg3fQDrWAq+Y41kT5nz0+pSy3zZYgTfQrGoTuKOm6IxjkMzAS/LOYmrSN5XcHv5Q0qlyL3JHoBh9DIOkrSIQevJCA+lsFYfYwxuzUoBXQrTm9wJVAHvZWcA/YcABFmrY3Gyj1lJT5KoQs/XpeCFmzC7RQosZ8ysSxO5vzodLIxJJ/C95vbGcmbmTZco2kjrG8QI2/FJF0fj8O2AV1MdLR5tiF/D5ZDHfsRovet6FAYBfxGKa25u2o+XzEBtvyFAI3vY378U3KcRPCwZG4c07C2OZU63QEblpWUrdbWAtj546dnuEsFtBqN9EqFu/V0ZSR6i/1YqnGeC3KFbLzGzRl0NMNvwtbu2nymgWah36YBtwvxrFmI7WRo30atErIhr8fUgII2uwdgDYw0Tj8KpcmagQk2CZkYEbDqQu1nt69d8UTh/A5co6nL56l1AOvLi0souxYDUxB60RYHQdGXHUigHMSEsGIpY2C2W22YyoD5vL5Qd2HWjgLF4l8Mw8Tyuh3BPtwzxgHQw6MpBNjsRe4v4jlHAOKNk53yub8ssTANttQYaXUndl0lX96huhUE9F4fmp44EkdQqu9sr5iSRgOyx8rXqOkE6RQ2921B+6Zx2DOyJLlI5hmsvuSQsWqMWxBDnUaIOnYncijdYDpj+KostC8ktpFGPUEk7bAdyWNfGydjeOYeIuI8Q4lMI5sxHksvID9VbDTpK2svlUs+63ZCjWNxvit8U4yc3DEIG2Qgiy/kYhtANCjQSgPZGqu146PwnjEUKKZRNAVjULNoIV0I5rpEK0yKiBQW3Jqxa4DmOS8JZmKCfMo7ibKSLp0C1Ki3aYSew4C7gKTsDePoPgrDPZTLTyrol02aFFXKmOVR1oWWFfDuBig+LeMxSw5OPLyIDNIwimbV5V0MFDAKeYofydCPIp62RZvAHG9EMeWkC+RQOYJNetifM2+7AsfbrqawHnGOBmGDNSUdQjZIizWWdxoDnsCbQDpVAAAIt1KOMZdYGrVIztOaH+riV2c1/RWUmru1HfHRvGkxWBB2bMQq1+hlWx+rAWT4CHzLGQ2nKdEXagHCBzQAo1t8DgPeJS6uF5tj7PJcjTvsIrsDvve3uwn+4pnTJkd+zML29dX63I/q9umLBlafIyRgglYpENjaxa7j0vb5d+uKb9xSOeLnwz2ullKqSD11h6IJ/DQ2D3vAdVxMTEwAuQGz/nG/aOCsC5D8P8AONgrAA8eW8rOPWJ/2Dgy9vX3YE42f4tN+af9k4MXoMBpeV68qb+jMB+zqwLJLOSQqAAdyVAP9YFj8tA+OGOBvohvyyOBfTysP+JSf04AKHIZmwzZkV3TlqR8m8p+3BcuRLVbkjuKG/8A7+/Hj5OTtOw/qxn/AJcZ5aNwfNIHH5NG/iDX6MAllykqMQJbvtv+gAjT8sRPpoFghuu1V16e05IHxGGWb5ai0Matd7voBN2SdPXf7cbOHZ4yA6goI7oxdf8Aa0jf3e/AL4s5mIvPmmRY7oKkbu291ZUH9Xu9+CJ+LEgFFamG2uOYfG6QldvxgDj3/wAQKaCxZhieg5Eie7dnCqPmcK8/w7MyMWjlzUWrqn8XYL6hacEe7c9cADxLNrB52lnXyGhozRF1seZo0ar/ABkbtQvFZ4ecnNLp0TZp2Pm1RR5glSxLFnLBgNyPNQAratsXibhkyKDJnarprSJR7wSQf0HthPnI2ZCqyLK3b6PCX7mrdQqLfQ2a3OACmY85ctBIxmFsvOry61sueUjIOpWtKgWd/ObT57hGXzpeKEjlxRiLnCQpz5ATqdih8yglrPmsk+gu3ZHLnKyPNKYwigq5CgEki9INAyMTQChd/W9sY8C8OBYQDHpLFmCEswjDEssatqXZVpSL7dhQwHP/AAPw6Thk8wmyfMkl0xRRqQQy9XYSFNDiwpq9Y9DWOmwoDlJ0n5KCRuXyo3DrFzFSPRZAGos2qtIFuNt8HScDjkRkk89iidNA7V6k9/X54p8/3LVMvmLz6nDc1mMZioXelKWXzAUGBryr0F4CqZLgWaSTMZmSARRZOMCOFGVtoCrIGcXZGkt11EsxO2zdA4ZBlAv0kZnlw5hteguiqXcB2XUfhdKR33IwHxThbcNyLmSX6QtqtSKqqeY4TRoRaCktbD3nBme4Nm1hR4NE76SnIfRFCAwrUiKti19XJo6e5IBt4rzFpFGp8zvY+Ci7B9xK4NyEfnvpSn9LAf8AJ+nFR4cwLZVJfvkeXKrqJu45NE+1ncFYwevUUSMW3gq+aY3dyAdboBFND03Jav6WAp/g/OFs3ncs2q9coDV5aLKwFiqb6zpudifiR4TgZc3MSApL2V7gMDufi5bth3FwVYc3NKprm8tmFd1Zgd+4I7fp6ALOP5n6K8eYIuNvI7XpKXQJ99sE9aIBHcELniYXcH4yk8aMrhg4tT+NXXbsRRse7bDHAC5H/WfnD+oYKwLkusn5Z/ZXBWAB45/o035p/wBg4J3KDSQDQ3IsfZY/Xgbjo/is/wCaf9g4Ky58i/AfqwGKwmjrOq/dQHw7/px5Jkla71G/6Tf3434mABPCEqrYj0Z3cfCmYj9GNLwwpqQgnUKZb0iu1C1UfLDTHjKD1F4BfFGSPJGFHqZCD89N39uCsrEyjzNqN+nT3CySfme+MmyynsB7xsftG+MHZY1t3pRuSxA29CT2/uwGvO8LWUgl5VoEeSWSMb+oVgCff1wMvh9QbWSUetyNJfXqXJPf1rGrLeKYnbSBI1VTrE5VtrtCAbHb/wBqJZx5wMgenAPYo4brW61Y+YwFczhaFmZWVN9mnipeleaZVOkXuLIvYd8PMzmHVVtA3TmtelVFedhZv5emAzndD0sWYko9WDUB3ILC2+G522wu8dM8vDZ2y+tDVsCHiZlBHMUWA1sljpZ6DesBUZs9l87mYo3VYVVm+jRXJGzigDO9C9RVTpsCgTvfS+ZXh2gKdTURVEpuOl3Qvbv19bxTvB/DEjgCty7BJBRgmm9lBRqYMFZhqNHbf2iMWyBtrG4PRi6m/fuN9+94A8xWb07D3/8ASfX3YqnjPPZoSo2VzcGVjiQtIJGQq7jcRMT5h5SCdhQcH4NOI+IuSrEhiwj1afKSNrBBMihqJBIFmiLqxjlPjbjEQk0ySK6EmRoU82/KWkdrt20hRqqg6ncDygO1cY5UuSc5mPVE0eqRDR2rVQINWD0IPUCu2KL4F47mlhgjmmRI5klki1/WSqoccsGQyFTeoqoKD2DtthwWKZTLJGgkdEDxgkALI5VYLYnSoAlLaQSaUBbxp4d4UjnzEuYaMROj1Lr851qiggA+UR6dLqQbPMewLK4ALKcBnfORzAqwN86Q69Zdk02upQNKtqAC0NOkdCTi0eEM/CwZItV+VizADXqGz9SSSBuT6e4ga/EHEo0hdGak0MCwVWAXSupqJ8x0yLQGxLAb2AUHhN4crmeS0UkQRWSGSVlPP0mzJd2zVYHoCRt0wDzxP4j+i5mFZUHJmqMyk+wxvTe/QnY3XTqemH/0ZZEZXp0YsNJFggncH53iveL5UeHXIppL0hRbM2x0gd+gob7kH8HDLw1FLHAomcMzW5NURrbVprpS3XyGAMyHBoYSzRxorN1YL5j+U/Vt/XB2BPpBMigWQetDbpfWsF4AXJ+1L+X/AMiYKwLk/bl/LH7tMFYALjQ/i83b6p/2Tjfk2uND/RH6sa+KfeZfyG/ZOMuHfeY/yF/ZGAIxMTEwAuZ4gqGiG9dkcj7VUj5Y1PxWuiOfhHKf+TfB+JgFLcS1fy67/g5eQfK2Q/aMa4UiV9Ry8mo78xkMjfDUSzL8Nhh1jxh8sAL/AAiPxJK/Nt+qrPyxm2dUOEIYFuh0tXS61VV1f2Y0ScOcgjnybigajBHv9ij9n240zQwxGqcuwO4Ls3vqQm169LwG3OTyhvq11LX4ou/cxcAivdiu+O+IomSVMw5SSZqSMk+cg3ocxsvkrc0w+fQtH4mEZVM+guQqrJTMSTQAUD3jv9lYw8Rx/Scu8URjlmSmoMoYMvQoSTypAaIJ6UAau8BzfI8XnhiV1VAJoy4iYNGFrZSRzFdt1a20ixR9FxtymYz2bXUshiQWvmm5A8tigscZlrb8Oib+1rkuCLnMuvPDCUWVlUFXVxamt9yCCCCdJq66AJOKcEzMDrz3y5i1UZpH0DVqYq3IB9qtIoXRuuuA3+Hp/o7kyZ6GV4/MkaJmJgpKhWdpQyktoUL5tt2JG5OHXh/wgkeXLycthLNzHJVHVdLM0YeiQycxi5Ib8QXVtiZbwYJlTXm3AIDLyoooVO1jSr636dLFVv8AHRDx05JnggLTDmMS0jkEtdMPKiM5FdlI7AmsAF49yiRRQ5gMMrKsyzPGquA2gbKXvzha0jTSDmMfwrxYsv4ki4iGGUdnVwHeMgwt5CF2JUgqwFf1fa6Lim8Wy2TzmYMswnRDEupIwwXUb3UWraQrFipWyb94w98FeHeToXh+aiDIWMoIDa4yCYDIg0tqsi7NjetN6SDHxDkf4jNHGmowlhJHWsaZNLMoBpj2kXe7RR7JrFc5S50rHmnnU5ZtPOooZHNAEgAgaBpDAUfrBdUbtnGeKZpRHCKWeWYIZNPLjKo2qkBOpiyUKs/h0bGz9+Ew5lCs8KumrWFYBt2WydvyiMAs4bw3LmSKRhqkcHTqLgghdyqMxF6VILAWOl4tAQDAmRyEUNrDEsYG3lUL8Btgst2wEZqF41RZi/aFb0N9X21sMZlv89P14iNvv1+ZH21WA1ZT25fyx+7TBOBcp7cv5Y/dpgrAaM8Pqn/Ib9Rxjw2uTHXTQv7Ixlnvvb1+Kf1HGrgz3l4T6xof+EYAzExMTATExMTATGrMxMyEKxRiNmABr30QQcbcTAL/AKNmKrnJ/uiP0iXY+/CrM5GQateWM4O1fSXKsK/EkOld9qr5nFlwCcg9UZnPWyQoJ39UC16bYBDHxBYWUfwa6SOKXScoSegK6uaPdsTv76w0yZhMEv0JUVgGFIqqRIF9lhWzA1YOCV4bbAyCNwNxakkEEaSCzNVevXpj3O5KR2BSYxgKwIAU2Tp0tRHYBtvf7sByLw5l+JQai0M8ZAuOCR2kRtMZtFKkiyzba7rStb2RbMtn489HJBPAS0ekSwFSa1rrWt7U0eoAIPoRtZocpLFIJJWSUkaLTL6XrtbByaG+1d+2E/iUcjPRShCVzKcliDVNGWeOwdjatJv18td8BVch90aNOWMnGDlo9jGHpiANgFocsDf2rut9PXCbMpDEzokgfLTAvGqsSyByyyQvfmBBa1NCwT10k4sPFPBMZdpMu/IZjckQGpHPqVq0N9SvzBrC/M8MljAVYEjBNapJ1RL9QRbn12VSa6D8ECU8JLm8tHLkwuVzEZIZVDtExXykSICQAV8wIANN3vFq8J+GJsq2uSdX9ocuKPSnmrzE2zMwCjqQK7d8beBcMGXh0cznMW1EoiqAWrudRA29rfC7jHjsAN9G+t0/hqDIoINUtN9YfUggAAm9qwFm45o5eqZ1jVTqDEA0R0K6vw+pUjfFf8HZpIIpEebWHfWpeJoiAQBUjEaS23WydvspTcTbMMjPKqsRqaaQcxlABsRQgrp67EEAgjZiThp9Ekkg0B21zARoxpD9awGrqaIQ6iF9PngOlNGWsWAD+LZ/SKH23jOPYAA3X+fZUVjRGAtCz0oBmLmhsPKNjt3u8EBz8q6WB9g/98BsA+Q+QxkpB3G/zxWsj4qUzSpIyroY7b7AKu5oMO531Dp0wyyXibLyyCOKQO5UvQDeyDWo2BQvYeuAMyn3yX8ofsLgrAeTb6yX8pf2FwZgMZVtSPUYV8NzLpBGpgl1KiqQOX1C0at/UYbYqg8WzIWM8KBElMTctnkYaYGmYgaBYAA/T6bg5HFZP5rP9sH+Nj3+E5P5rN/tQf4uBo/FcLc/lh3MKsxpT5tFhghPUhhpr19RhfD4udGUTKknMRHT6O2quYwRUYuQN2Ip7Aam2AU4BueJy9srJ/twf4mJ/CU381f5yRf9WFUPjhLJKMyu6LCUC2eZFFIisGcec8xqA7I3pgfxP4vmyk5TSpTSJAdDE6KZGJOsAkZgwrsPZl914B4nEpz1yrD/AMyL+xse/T8x/NvtlT+y8KP/AB6iBhKjaoh9aymMKNMnKdgpkLhRICNxdUe+CuJeKTC0euIqHh10zopVuZEmht6ABlGprIFd8AaM5mf5un+//wDjxiM3m/5vEP8A8g/4OEHibxfKkMMuXAHNgmk0tosFEDK1lqIBvYXqHTG5/HYVtARWIoajKqXcscWplo6ATJrHqm464B19Jzf8hB/6h/8AAxGnzfaHL/7+T/AxV+IeOZHQNEOUOQ7707FuRzUpdHsh7S73ZXFbXhuPEkkqZwLG0RhR9D7MSRrCnQV2vSHUeYFWGAOM2dv71lq/PS3+5wDxfhuazMXLliyxFhgRLKCrKbVlPK2I/v7YN8NcQllR+aN1KhTRUsDDG+pgQBepm6Ctq7YcYCoweHMyq6RyR7y7sf3YB+zAef8ABOYmjaOQ5aSNuqyCdhsbHR1rcXsB+u71iYCh8U8EZvMLGks+XEUe3KVMwEP5aifz+gB6dqwC33KZSFUz5fSCDp5ExBrsw+kUwvsRXy2x0rEwFIXwHO33+bLS9DZy0hYFWtaY5jYDfYV1PqcHR+DCrKwaAaDagQSADYgeX6RRoHawa7YtOJgE8fDcwB9/i/3Ln9BnONv0LMfy6fKH/wCTDPEwCduDSkkmZLPfkJf2km8aYvDJU2JVB9Vy8APxvTh9iYATIZEx6izmRnIJJCjoAAAFA9MF4mJgJgGTgWXa9UER1MXa0U2xUqWO25Kki/Q1iYmA3Zbh8UZJjjRCQASqhSQNgCQN6GNScEgAIEEQBbUQI0ALDoxFbn39cTEwGJ4FDqRhGFMbBl0eQWFKAsFoNSkgA3WDWjB6gH5f59MTEwA+c4XHKpV1sMQTRKk0QRbKQTuo2vtgkqD2xMTAe4mJiYCYmJiYCYmJiYCYmJiYCYmJiYCYmJiYCYmJiYCYmJiYCYmJi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SERUUEhQWFRQWGB8ZFxcYFxgXIBwgGhodHBgXGBcdHCYgFyAkGRgcIC8gJCcqLC4sGCAxNTQqNScsLCkBCQoKBQUFDQUFDSkYEhgpKSkpKSkpKSkpKSkpKSkpKSkpKSkpKSkpKSkpKSkpKSkpKSkpKSkpKSkpKSkpKSkpKf/AABEIAPYAzQMBIgACEQEDEQH/xAAcAAACAgMBAQAAAAAAAAAAAAAEBQAGAgMHAQj/xABPEAACAgAEBAMEAwoKCAUFAAABAgMRAAQSIQUTMUEGIlEyYXGBFCORBzNCUnJzobGysxUkU1RigsHR0/A0Q5KTosLS8RaDlOHjF2OEw9T/xAAUAQEAAAAAAAAAAAAAAAAAAAAA/8QAFBEBAAAAAAAAAAAAAAAAAAAAAP/aAAwDAQACEQMRAD8A7jiYHzWfWMqG1EtekKrMTpFnoPTATcfq/qMxt35X95wDXEwtPGdzUE5/qDf4WcT+GG/m8/8Asp/14BliYVTce0As8MqqotmZoFCgbkkmXYDHq8aYi/o81fGD9fNrANMTCLMeK1jYLJEyE9NUmXHTqfv21f2j1xu/hx9qy0hsWBrh9a/lMA3xMKBxma/9FevzkP8A14yPFpd/qNh1uWPb474BriYUScWmF/UAVVlpQoF9tWmj8serxHMHcZdK9TNXa/5PANsTCgZ7Nn2IMuR6/SX/AP598Tn53+Syw/8APlPx/wBQMA3xMKNWdrplgfypT/yjHlZ71yv2Sn+3AOMTCVY8/Rt8qD2+rlP2/WDHsUGerzTZUH3QSn9c4vAOcTCsZbN/y8H/AKd/8fEGVzVj+MRV3H0c/r522AaYmFUeSzVnVmUPpUFfb9Yb/Rj0ZHM98yvygA/W5wDTEwqPD8zf+lfLkp/fjGTI5gKT9JJIF7RIOnxvrgG+JgThGZMkETt7TxqxrbdlBO3bc4LwC7PH+MZf1t/2P+2DppNKlvQE9QOnvOw+eAeIxXNlmro7D7Yn/uwZNJ2HX9Xy7nALOL5948tNMoOpI2ZF0k7hSRS9T0+NXsMKJ/EsEcrRSZqcsqcxwsQCounX5pEi8p070WvD7PQAwyL1tGX16qQd+5vqcc44iV5mdiMkgkzmTjTLxAMUdny5SyACAQUUaiwq8BYOL8dyCuYZhmZEcskpJmaJaflkSjUAFLkC9JG++FqeKcpdR5As+sLEJGjIYM8kIcMSwSnhK0aIGnCkeHM5mik4gkVebNJJl5fqucvMy7CF7I06qdhdqTHvscGf/TbMu0iSJDyVYBDrYGRGz30lwwUXGVQsgo9T174B54T8Yx5zNcuGGCOPlLKLNSnWiPYjCVpBcqTq6jDrw5LeVi3B0oE23op5GF99xXy7YByPhifL5+WaAwJlZIo05el9Q5KMqBapQtsPXZa2wbkG0grWwkk39frGOyizsD8N+owBomPr7um5/sX5k/DGkytvpGphuAu9fF2FAHf2F2xkwAG52B3O23vJPkWr959MZKiy/VmJpIj5i7mwSCCKDHUd/cAK2wGjL8RUi9BeXe1Qh63IFyXpG29XdduwIy/C9RLTKrEmwpJkC7k7Fvj0AAFUMMY4wooCgOgxlgPFWhQ2Ax7iYmAmJiYmAmJiYmAmJiYmAmJiYmAmMXGx+GMseEYBZ4Xe8lliepgj/drhphV4UN5HK/mI/wBhcNcAv4l98y350/uJcEzmtwpJNDau5AJ3Pbqe9DuaGBeKtUmW/Pf/AKZcHs1YDTImxBuvd/ZX+f14VcNbMxxJHyY/IioGaY76RQJCxnsAevf54bM3pjEsTdf5/wA/59MAvaTOHp9HX/ePXy8n68JeBcUzmajLvPDFTOtRw6q0OV3ZpTvQs7ULq9t7PJm0BC61DNsFJG53Owuz67Yo6Z5sn9MClArTM0byNaoSVMhYKNarbAiu7DcWSAsjcOkPt5mdh6AxR/HdI1Ne+/ngBs9l8nULO5LkHzcx7aRyFLMTban8oJIGw3qsKOLeJpIiBllNrAjjLLE1Mzk8wtIVDBQXjIkG3tXuwpFxnKEnVmZPqnAXNCSRALQlmWNCu7IojYgsD9YoUlgbC+cJ4usrsZI9KK2mKRnjcHSpLEopIgOzdrI73thOfH8ec0GIzQQxMZsw7qUJSM+SNavVzGKkgHZVYGiaxXszOzLGJXLNr1pKIfoquFpU+slj5KLo0jykg69lN4RHh80js8cuUac60zQPLZkEjb6NUpMp0OFuqrYE2RgOn8F+6PDLtMBAxaTQpLOdMRILOQmmNjpJC6jdbE4x47x7MyZXm5SMlGNrpJ5hVDZYV5RaqQFJs2BsTtTs9wrPJ5MtBJOyW6g+RdbKQskwLgGTlub0kUyhgbNLvi4ZxOHyxZSZEIEZ5U6IAgu5Vj5z6ZD1OzH+le5C/eFuOCXLJzJYmmULHNpYbSEDym6pjY8vqSMOlcHob/z0x8+PwPN5cxJMVjphpWbl7nSeXMwV/aD2TI3s8wDXt5bdwjj75Gad21yZVCdbhQWkJ8qcsfhecN0obsboAKHV8TA3Dc+s8Mc0d6JEV1vY0wBFjtscE4CYmJiYCYmJiYCYmJiYCY8Ix7iYBX4WH8Sy35iP9gYaYWeGARk8uD1EKA/7IwzwC/intQfnh+7cf24LlvYD1+zAnFkswe6YH/hYf24LkbSCzHYC+/Qb378Bi25/z8f8/wDbCDjPHky0kupgxWAOIiwIBGrogWwCBZYk7DYeovi3xe+WRDl0Ei5hSkUi7iOQkU0gvddLFunVKPtbcoykObz2ZjzU08UWYD6a2t3jXyxqqnTIfNVdwSAxoAB0jiHAo58zFMc+sgVg0kelXLEXyxGiG0o3tRJHtatOKVk859LmlzGZklUs6hIYRJXmJTWUXU/mWIIUsEeW6sY3ycaEcillj0sU+klFeXlIoDjly671BTHIQbp1bcgUVEucVM4uWeXMfRo+U0EY0vKjMbjDCJSQVB9hrIBHQkUDSLw6rRvl4SomeBGRxK5aULo5msahTEnfrpU1TGqY5TwxPmGizOV0xytPIZdUkcoA01pMgLGJq6ous2NX1ZvC1shHJnUlQTS5hZdExfXl421iwNDeyKUVp9sIxAsDV1jwlyDllfLqiq9lgp1eYHS1t1JBWt+lVgFPC/ubwKJDmqzLSS84qy1GjVpqOMk7advMW6DFmg4bElaI0XT7OlFWvhQ2wTiYCYmJgfNQyN7Emj+qG/XgFfGZkLhJGTzHSqSAEMaOwVxR2v2bPbFT8YeGRBFJm4susqqmoxjZ49Ia3QyBgylTRjK+UC03xa+M5BnjAlZGGoEAKynUNwR5jdEXQ01XXDLI6WiHlABG4oAG+pABIo3fU9cBWfDHGWWePK1afR1dZFB0PQC+Sz5AAooAEbgk2RquOKz4OzOVTLwpE0KuY0UhSgJIFaTXtMN9uvXFmwExMTEwExMTEwEx4zACzsB1x7hdx/hiZiB45IzKpF8vWU11uFJBG3uO3rgGOJgbh2RSGJI410oopVstQ9LJJ2wTgF3h4VlYR6RqPsGGOF3h7/Ro/h/acMcABxX/AFX51f7cJ+OeMhA3ssFWxIxVTpuxGxPMFAlSQtEkFeli23Gz5Y/z0X6ZAP7cUPxrKDmDqhkolYQ4KP7RYkmKSk3sgFiQBp6C6DRxyepBPDEWBIc6JWUlS4U7Kusedka7Q7qCvkVhW85w5khy8+Th0lJDIREwkeUdhKwZR94ZibBY29gU2s3OZuRsmMuJOUuYkYa50NFJKCjSlqiyygEbjyadN2SfeO5peFHSYlCvGERwXTSNNlCI21A6gX1EhzqPmFUAU8Y4wWdFiEjTSxIIkZlYSCTyqGiFKQUiW2A16mFlQKFv8FeCRl4kEwDTEnXpohSfaSOqC6gFv4noLBnhnJRz5hs8VcSzRIEJWqVlIMg2FNIEZu5CgE1rAxc8plivoEry0Nx+NXrYI7X63vgK/Dk5cvO6LDA8ErkwsAzsrtHpdXBI5lIPUWCdxi18DyAy8QjBJNlmbyjc+4ABRVAKOgAHa8eRSi9tyPLV3p9QD67+Y9bob9t5ex029Pt3J+XX7PXAFQzBhamx/djPASag4oa7PnN6QookaR3OqhXobJ2AJuAmMZAaOkgHsSLHzFi/txliYBRn2egJOXV7HcX67E7/AAv5HGrMcDE8cY1MhTpS1tuNO6KygjY6dNjY2Op2eA1DYk1vQk+W6gj5HEy+yWpAANsCB0A6Cgtbd6+OA59wcjO5eGOODRKtCbMMVUeUUzqA2ognzKKABA2XYjpMObRyQrAkdQCD2B/Uyn+sMfPHCPuXZqVGzE8n0eJmEhDtVrIQWI03uUKkbdiDRAOL3wzwFl0rlR5+diPPI000AJ/GIYpeokmt61HAdRJxNWKJwnwlAs1tCGavZ54lZfMp1lmbVQI7Ne52qgCm8Awavrouai9+ZMWaxRLIGCk33o/LsFveZR1IHxIGPFnU9GBvpuMVzIeA8rGLjiWM1WyjcXtq31f8QwavhSAfgKd7HVaN2T181nsbvANJM2ii2dQPewGMFnULbyIQvm1EqKB6H0Gxq++Ao+FqjaSisHN2EYEUBduCetf0fng6Ph6B2cDzN1JJP6CaHywGB4rDpDc2PSTQOtaJ9Abq8bos0j3pZWrrRBq+l1jGXJqxs38mYD7AaxnFllT2VVb60AP1YATgQ/i8e1bHb5nB+F/AT/F069+v5RwwwC/jQ8ifnov3q4p3iF1SV4ZI45OarPusYKrrIE7mStTKWCKovt6kYuXGh9Wv52H9/Hiq8dzLvmUEsSqE5tSo5JVRpK2QtIWKqRZq1rbawqmXihaYwtDKPo06O7KSEVqJSGw6q5VujqFALLS6RqAPHf45mIMpIqr53GYZwTM8cZLc1jVKWEZVd7BZgBV43x5eZpZHyqg5bNFOYcwm+qM17UrUzOEDlWH4ZBKlRa3wZGsnGc5Mz6hGzp2AJaQgEKT7IWO663RwHV8vGKDkKimrrtYClQO1lQortHXcYKmJoqG0sRRI/BH9G+4Bq/WyfeohzTWoTzLrIXcm3/AJPdVQEn3Ke43NyIrVvZLFYwxJ1MPaZh8QTXuPYrQFwKqUoGlQOg7Dtq+fzN1uSxB0b+gPx7n1+AHT9AwrV12bUaUa9R6dxzSfUgNp7Aam7jG4Zo9QPZAu1O22wA6lqPs9r7EnAHIADv8A9t9tvT3D079iOeNvf8Ps+OATJ17D1uvjv2HS2+QxuUbgncj4D/sPd9uANxMahmV1UPTr29wv1PpjbgAuIRKSC9+gqMP8/YJH2jGnMD+LzaWBGhqI2o6Td77dvTBmblZR5Rv8Cf0DC/PLWVma2B5T7MWNHSd/MSf04Cu8JYxcvMyrrUQqBTKohUIu4VjRPYsGBPTTi0zBWQyBmGsCjrYCmqiAbC7f0cLeEeEYUVG8zjQv3xmcjuChJ8npsOwqsPMxCzVpcpXWgpv7QawGGQiAWwbsk3d32Hc9h/2wH4p4nJl8rLLEqs6CwGIA3IBO5ANA3Vi66jDGCdWFqQRZG3qDuMLfEebi5MkTuod420r5WY7EDTG16jfTYi8B5khmHjV+coJF0YGFeoKlw3X4YIfigR0SWgZCFQ77tROmhdbKT1OOcnx7xCAMriGURpFpcxSoJGdV5lSBtKhCWJYgDY9KNXXwrE0ifSJmRpHLadFlFGqvITudWkG/SgPeFgxMTEwExMTEwC/gI+oUdKLD16Owwwwv4GlQgf0n/eNhhgF/HD9UPzkX75MKJODZMyZjMVFIyhlkVtJUMN6dSKU++rpid7w44596/rxn7JUwk4xwtTIWWAq4l5qyBbLsE8tshLadVKQa2B92A0ZnKry2himQzSJ5gGBanNatJLKxABXWV7Em6o824bOkGYlkhooxiRlUFDYEw1LR7lAaHl82xIq+kHhE8UzzQjSjRqiwNoWqNtbhjXUDYVQbuQRVfHHhw2jcnRHpdS9nSrG2ikNDUi3JIl0dNpuADgGE/GYmOlZeXMpG4vuBYKnZwCyHamonat8bTxR101SiMFSGvQwJplD1cbWjrZB+9DYlrxSM3w2aKQzRqHRwjBwBMrKJLeit2dk+xbHXC7gviuYBInAJUcy9mVmsyb17XnVWIN2QANNkkO0x8QUmn+qPVlYbhhvqFWGACmiNqQe/G5FsC91A2BO9nrqPTrsT6k+g1c44f4n50WiRRfMCAA+ZfNpYq3tIdX1YNkWEJNMRiyZDxCAqLrWUCrAK6lWiyAqPbVU8xK2SFYHdTgLINn1Ftx1voPQ1209AOwPdmwSki1QNgHc+pHW/h/w99+i1G1jytX4TNtYHwPRze192LdqOrIZ8e3ShKAiXtS76iT+CPavvYY9V0g9VTWw37WdIHv8AUA/7Rvtg2I7De/eMKMvnVcWTt2G9m+hYepG4XuCOxxvymYYsLs/CiSDtZ6AD4V02LGxgDM4loR/nr8R+vAPEIx9DlG1GJ+grqp7b4YZoeRvh8cKZL+jzXVFH/Br8A9aPpX+awDTID6qP8hf1DA/E88ERutKpZyosgDcgDuxH2dfS/eHAtlo6JVjEtEjoSg3o+h7YrXiLKdGKypPENaSQtGAasBeZKDyS5k82rY6KLEAWDLhmcvzKFWVb5sAIvQrsiMFF0wVKHrWk9ARnxfI5aaMTMFBfRpmApqB1J56sdTXTc1teMOHcO1UJAjSsg+kuoA30rqhBG9M+pyOwP9IHDfP5oRpZIWyANifkFG7GgaAGArOfyEcMkbaY9M7BHKK4dnVGZZBIGP4pVtW5G5ONvhbJiKRjEZmjkJtXAVUIv2QFAJJHWrN2bOKnnPHXLn06JZ1jflpl1UrocDymWUWZDy1LFQDRLjzadlfh7xJmDO4DvpaV2WZW8rAEagEYUBbrsQaLDpgO14mFPAeJPKG1gbVpbpqFUSR0vUGG32DDbATExMTAB8JH1fp53/eNgzAXCT9Wfzkn718G4Bfx0fUn8pP3i4PbpgLjR+pY+mk/YwOFHiLN5pZVEKOy+5AynbuQbWieprpte+AZ5vNJGNTNp9e3rXlJs3Xz9+E+b8SKoBGyN+G1x9bAIUr11beZRvQvUVBrniGbn6VlKgM6gONUQIuzFUi3J5lBKkjV2FgEV7j2UgTLrG7zsbOhPrVQkWq6WjjoaUB7nygCwAtAq8eceGWkWThzMkjAvOyBwrBhYLKSY31WSdrGkm6NKnn8QBShzeVBYjTHmMqdOpSASDFWhyFatPlorpIBBqwZDgUkkZy8UUE/MVmHNaewNyFLmZSlitwL+NbKeD+E800xiyv0WItbExzSuoAodWYre4rud6IwG3i/AwUL5Zr5ukxKwkilIVNQIicAuTJGotPLZBAN7aIc40d80FjzFVifIWQt5RroDVQJBYA011Rw54bNPlovo0n8GSxAaaLtCzEWFLl1VQ19yA2+3ub8K8N5fOqoy8yRZgDzZV5EzSjSKJilRzJEu+x1mtvLgFvDfFRcAN5jICXT2WPkLaSN7iohBV7FrosMNOFcWgzI5uaKSAWV5gvSott0NaRoBncdy4QUFGEvHfAEkUgaVJIlTTpbaaIBdOrXIoBAbf20j6DfFdneaGMs70H8odaYNpMSMdZFkAaB3A3o2bwHYOH5gTMJaKFtRjUtsq2Ncr1s7HWhbeyzCMUA4w/y2bGvpqI2673QNHsWIo/0R06jVxzgHjtlvWVSONAsZRbUVvqK9aHM1AezrRBfcXPJeIwsCTBbR0AMZrmMWvTErXpBd7d2PazuBQDo5cFKJBJFdL3rfbvhVmW05XMOdgI360vRDdnod9r+zCU+NIYGjDsZXk6CIFixPsrHGtlh6AbAEWSSWIOW8TZWUytmDJLPFNIoyqRmTl6HIVzCmpSxBB5khIDEgEVgHMPic8iLlKFTlrc0gbTsFB5UQp5uvXyqPxj0wq45k+VOJGaVpnQLzTEZVAUtYCpG2m0dgV0gFSTuevnAs6hYjM/SWmfZIJIyBIAjLYJYgkxk6tTgbAn2dWLM3AjMmmakjIoxRmrX8R3AG39FAvpbDAA5LxtlIgkcjJEDpCMA3LfWgddDVsdBDENuNQsmwSF418fxRZZzlpFklIYB18yxeV/rGb2btSAt2TWxGFHiv7kkuYnVsrmEy8QDkDQxZWkChmU6t7VFF7EAUO1LU+4tmWYCXNppDXqCa29gJ1ZemgUFvTv8iC37mfF40yeYTWxklitieoOoqbXqx5b3Yuwp36YHl44+cknkUFYxq0m2FCNSVbfpuq2R+DqG+kabDxXIwcP4hl8tHGzxzZVozGtam9ss/QB3YWKOx6DTiuyhsuJoAEaUrylQsAdIZUVnBogGNtJX1B/GOAu33MvEDZhQaF7lgGHlBAABQE6bMYPXbV9vRMct8DeHvocih5qkmWljW09jzP5dR5gUFiNrBPoTV5zEkszLo5iR0b6IxNijR3qrsWp36HANZp1QWzBR6kgD7TgP+H4NQXmAkmhQJv4UN8aMv4djDayAX/GrU23S5GtyR63hhFlAvdiaAsk9u/oPlWA08ISoyP8A7kv6ZXODcCcM9g/nJP3r4LwAXGfvD/C/sOPOIwlvwpAPROUOh7lxY+RxONj+LTfm2/QMRuDRFmbTuzaj5mFmqurroMAnzIF7wMwc7lAZWIs7lr09ul/LFd4vnp5GCfwcWSwA08YdB030mRAvp67dMXCbInUWYaUANcoNqN+tDr8N8Ls94Yy+ZHnjzEjKdSO7upQ2D9WXI03Q2ArbfAVidJo425cmVgoU1DLwhOpGzR79NgW9dziq57hoQefO5ea9mR8862fwjpilC79arvjqsHAI1XSIJGqvvxWRev4nM0n7PTCvNcGDSWcpAD+C30dhue/tVddfh1rAJeFccRoo0jzyQRoNITLKZr6DdV16e5J23bp3wk49mYmcCXMZycsCQq5nLwe4qRylkrvQBsAkXWLxmeCzmJVR5ogGLBcu0WXHWgGVFbym72s+vphTxJMxGit9BmzWkg6ps4y99talUjYC6o+g+OA2eFc3LEEf6NmGLqKYzZjMALQoeY8smhWpf0YcHw7ls0xIy7QSMttLCUTqQdMiH2ySoPmjYHT2wlfxNJOjRzR5iBUPk+joilvRQA79AKIIo306YfeGuNpKAsUEsYYbyEZdWYjuyq+omv6HfoMBTvEf3J5B5owJgCbMYWOQg0d0Y6GNqp1KVPXynpjnuYD5c8oXqjT6xaYUIoyNTQsqkFgwXzbnUb2JGPo6LNrftyg3R1Iwvt+EnTfqNsD8Z8JZfNoBmE1sB5ZNlkX8mRQCvXoNvW8Bx3gOWbNEvDKqSE8vn7a44mDklAT98YGhuDbu5O5K9b8O8IiyuXEOXQR7bHqS1Hzu2xYk96HfpjjnEOHy8Km5BFyAfUSkABxpZVKdg1Up6kM56ht+meGfE3MXW1dr3vpsQLoCiNyfUdlGAtPE+EpMvmUEggg7g2OhDDdSOxHTA3DuKFXEMx852jcitdC9LDosgXcjYMPMu1hWkMwYWMB8S4YsqkEEg1YBrcHyuG6qykAhgdq+GAPxrlmC9T16DufcB3wt4dxEq3JmdWdR5ZBQ1gCzqA2VwNyOhHmFCwoY4gGOnUDd1Lv5lsDUu1MoJAYDy76geoAeZnguXnmGZeESyhKjIJO1GvNdKSHNEChZ3JGEnE/CUMYMjwhpZNAUiXclQq7+UFTyxWtbPWyBvhnxTxJHlQ4RbkVb66wtg3aqdR9m6HUg7g2cVfw/4qfMsCwO7sCXAJJRQyA1sF1XpVNrS99zgBuNeBpI8sucjmlE2XQFFcC1CFmslb89HfqvtXYO3SfDfEVzGVhmUACRAxoULPtbflXgHieeZcjmWA8yQvpI3BOltPUfD7cD/c1zvMyCWFBRmU6ao+YnUANgDqsD34C04mJiYALhJ8jfnZP3rYNwHwweVvzj/tnBmAD4yay8xNbRsd/cpwZgHjv+jT/mn/YODhgAp+Ga+sso/JbT36bDC/iU0UQ0nOcp7G7yKx+ARjRJ+Bw9wvdBbM0Ft+MFRifQg3fQDrWAq+Y41kT5nz0+pSy3zZYgTfQrGoTuKOm6IxjkMzAS/LOYmrSN5XcHv5Q0qlyL3JHoBh9DIOkrSIQevJCA+lsFYfYwxuzUoBXQrTm9wJVAHvZWcA/YcABFmrY3Gyj1lJT5KoQs/XpeCFmzC7RQosZ8ysSxO5vzodLIxJJ/C95vbGcmbmTZco2kjrG8QI2/FJF0fj8O2AV1MdLR5tiF/D5ZDHfsRovet6FAYBfxGKa25u2o+XzEBtvyFAI3vY378U3KcRPCwZG4c07C2OZU63QEblpWUrdbWAtj546dnuEsFtBqN9EqFu/V0ZSR6i/1YqnGeC3KFbLzGzRl0NMNvwtbu2nymgWah36YBtwvxrFmI7WRo30atErIhr8fUgII2uwdgDYw0Tj8KpcmagQk2CZkYEbDqQu1nt69d8UTh/A5co6nL56l1AOvLi0souxYDUxB60RYHQdGXHUigHMSEsGIpY2C2W22YyoD5vL5Qd2HWjgLF4l8Mw8Tyuh3BPtwzxgHQw6MpBNjsRe4v4jlHAOKNk53yub8ssTANttQYaXUndl0lX96huhUE9F4fmp44EkdQqu9sr5iSRgOyx8rXqOkE6RQ2921B+6Zx2DOyJLlI5hmsvuSQsWqMWxBDnUaIOnYncijdYDpj+KostC8ktpFGPUEk7bAdyWNfGydjeOYeIuI8Q4lMI5sxHksvID9VbDTpK2svlUs+63ZCjWNxvit8U4yc3DEIG2Qgiy/kYhtANCjQSgPZGqu146PwnjEUKKZRNAVjULNoIV0I5rpEK0yKiBQW3Jqxa4DmOS8JZmKCfMo7ibKSLp0C1Ki3aYSew4C7gKTsDePoPgrDPZTLTyrol02aFFXKmOVR1oWWFfDuBig+LeMxSw5OPLyIDNIwimbV5V0MFDAKeYofydCPIp62RZvAHG9EMeWkC+RQOYJNetifM2+7AsfbrqawHnGOBmGDNSUdQjZIizWWdxoDnsCbQDpVAAAIt1KOMZdYGrVIztOaH+riV2c1/RWUmru1HfHRvGkxWBB2bMQq1+hlWx+rAWT4CHzLGQ2nKdEXagHCBzQAo1t8DgPeJS6uF5tj7PJcjTvsIrsDvve3uwn+4pnTJkd+zML29dX63I/q9umLBlafIyRgglYpENjaxa7j0vb5d+uKb9xSOeLnwz2ullKqSD11h6IJ/DQ2D3vAdVxMTEwAuQGz/nG/aOCsC5D8P8AONgrAA8eW8rOPWJ/2Dgy9vX3YE42f4tN+af9k4MXoMBpeV68qb+jMB+zqwLJLOSQqAAdyVAP9YFj8tA+OGOBvohvyyOBfTysP+JSf04AKHIZmwzZkV3TlqR8m8p+3BcuRLVbkjuKG/8A7+/Hj5OTtOw/qxn/AJcZ5aNwfNIHH5NG/iDX6MAllykqMQJbvtv+gAjT8sRPpoFghuu1V16e05IHxGGWb5ai0Matd7voBN2SdPXf7cbOHZ4yA6goI7oxdf8Aa0jf3e/AL4s5mIvPmmRY7oKkbu291ZUH9Xu9+CJ+LEgFFamG2uOYfG6QldvxgDj3/wAQKaCxZhieg5Eie7dnCqPmcK8/w7MyMWjlzUWrqn8XYL6hacEe7c9cADxLNrB52lnXyGhozRF1seZo0ar/ABkbtQvFZ4ecnNLp0TZp2Pm1RR5glSxLFnLBgNyPNQAratsXibhkyKDJnarprSJR7wSQf0HthPnI2ZCqyLK3b6PCX7mrdQqLfQ2a3OACmY85ctBIxmFsvOry61sueUjIOpWtKgWd/ObT57hGXzpeKEjlxRiLnCQpz5ATqdih8yglrPmsk+gu3ZHLnKyPNKYwigq5CgEki9INAyMTQChd/W9sY8C8OBYQDHpLFmCEswjDEssatqXZVpSL7dhQwHP/AAPw6Thk8wmyfMkl0xRRqQQy9XYSFNDiwpq9Y9DWOmwoDlJ0n5KCRuXyo3DrFzFSPRZAGos2qtIFuNt8HScDjkRkk89iidNA7V6k9/X54p8/3LVMvmLz6nDc1mMZioXelKWXzAUGBryr0F4CqZLgWaSTMZmSARRZOMCOFGVtoCrIGcXZGkt11EsxO2zdA4ZBlAv0kZnlw5hteguiqXcB2XUfhdKR33IwHxThbcNyLmSX6QtqtSKqqeY4TRoRaCktbD3nBme4Nm1hR4NE76SnIfRFCAwrUiKti19XJo6e5IBt4rzFpFGp8zvY+Ci7B9xK4NyEfnvpSn9LAf8AJ+nFR4cwLZVJfvkeXKrqJu45NE+1ncFYwevUUSMW3gq+aY3dyAdboBFND03Jav6WAp/g/OFs3ncs2q9coDV5aLKwFiqb6zpudifiR4TgZc3MSApL2V7gMDufi5bth3FwVYc3NKprm8tmFd1Zgd+4I7fp6ALOP5n6K8eYIuNvI7XpKXQJ99sE9aIBHcELniYXcH4yk8aMrhg4tT+NXXbsRRse7bDHAC5H/WfnD+oYKwLkusn5Z/ZXBWAB45/o035p/wBg4J3KDSQDQ3IsfZY/Xgbjo/is/wCaf9g4Ky58i/AfqwGKwmjrOq/dQHw7/px5Jkla71G/6Tf3434mABPCEqrYj0Z3cfCmYj9GNLwwpqQgnUKZb0iu1C1UfLDTHjKD1F4BfFGSPJGFHqZCD89N39uCsrEyjzNqN+nT3CySfme+MmyynsB7xsftG+MHZY1t3pRuSxA29CT2/uwGvO8LWUgl5VoEeSWSMb+oVgCff1wMvh9QbWSUetyNJfXqXJPf1rGrLeKYnbSBI1VTrE5VtrtCAbHb/wBqJZx5wMgenAPYo4brW61Y+YwFczhaFmZWVN9mnipeleaZVOkXuLIvYd8PMzmHVVtA3TmtelVFedhZv5emAzndD0sWYko9WDUB3ILC2+G522wu8dM8vDZ2y+tDVsCHiZlBHMUWA1sljpZ6DesBUZs9l87mYo3VYVVm+jRXJGzigDO9C9RVTpsCgTvfS+ZXh2gKdTURVEpuOl3Qvbv19bxTvB/DEjgCty7BJBRgmm9lBRqYMFZhqNHbf2iMWyBtrG4PRi6m/fuN9+94A8xWb07D3/8ASfX3YqnjPPZoSo2VzcGVjiQtIJGQq7jcRMT5h5SCdhQcH4NOI+IuSrEhiwj1afKSNrBBMihqJBIFmiLqxjlPjbjEQk0ySK6EmRoU82/KWkdrt20hRqqg6ncDygO1cY5UuSc5mPVE0eqRDR2rVQINWD0IPUCu2KL4F47mlhgjmmRI5klki1/WSqoccsGQyFTeoqoKD2DtthwWKZTLJGgkdEDxgkALI5VYLYnSoAlLaQSaUBbxp4d4UjnzEuYaMROj1Lr851qiggA+UR6dLqQbPMewLK4ALKcBnfORzAqwN86Q69Zdk02upQNKtqAC0NOkdCTi0eEM/CwZItV+VizADXqGz9SSSBuT6e4ga/EHEo0hdGak0MCwVWAXSupqJ8x0yLQGxLAb2AUHhN4crmeS0UkQRWSGSVlPP0mzJd2zVYHoCRt0wDzxP4j+i5mFZUHJmqMyk+wxvTe/QnY3XTqemH/0ZZEZXp0YsNJFggncH53iveL5UeHXIppL0hRbM2x0gd+gob7kH8HDLw1FLHAomcMzW5NURrbVprpS3XyGAMyHBoYSzRxorN1YL5j+U/Vt/XB2BPpBMigWQetDbpfWsF4AXJ+1L+X/AMiYKwLk/bl/LH7tMFYALjQ/i83b6p/2Tjfk2uND/RH6sa+KfeZfyG/ZOMuHfeY/yF/ZGAIxMTEwAuZ4gqGiG9dkcj7VUj5Y1PxWuiOfhHKf+TfB+JgFLcS1fy67/g5eQfK2Q/aMa4UiV9Ry8mo78xkMjfDUSzL8Nhh1jxh8sAL/AAiPxJK/Nt+qrPyxm2dUOEIYFuh0tXS61VV1f2Y0ScOcgjnybigajBHv9ij9n240zQwxGqcuwO4Ls3vqQm169LwG3OTyhvq11LX4ou/cxcAivdiu+O+IomSVMw5SSZqSMk+cg3ocxsvkrc0w+fQtH4mEZVM+guQqrJTMSTQAUD3jv9lYw8Rx/Scu8URjlmSmoMoYMvQoSTypAaIJ6UAau8BzfI8XnhiV1VAJoy4iYNGFrZSRzFdt1a20ixR9FxtymYz2bXUshiQWvmm5A8tigscZlrb8Oib+1rkuCLnMuvPDCUWVlUFXVxamt9yCCCCdJq66AJOKcEzMDrz3y5i1UZpH0DVqYq3IB9qtIoXRuuuA3+Hp/o7kyZ6GV4/MkaJmJgpKhWdpQyktoUL5tt2JG5OHXh/wgkeXLycthLNzHJVHVdLM0YeiQycxi5Ib8QXVtiZbwYJlTXm3AIDLyoooVO1jSr636dLFVv8AHRDx05JnggLTDmMS0jkEtdMPKiM5FdlI7AmsAF49yiRRQ5gMMrKsyzPGquA2gbKXvzha0jTSDmMfwrxYsv4ki4iGGUdnVwHeMgwt5CF2JUgqwFf1fa6Lim8Wy2TzmYMswnRDEupIwwXUb3UWraQrFipWyb94w98FeHeToXh+aiDIWMoIDa4yCYDIg0tqsi7NjetN6SDHxDkf4jNHGmowlhJHWsaZNLMoBpj2kXe7RR7JrFc5S50rHmnnU5ZtPOooZHNAEgAgaBpDAUfrBdUbtnGeKZpRHCKWeWYIZNPLjKo2qkBOpiyUKs/h0bGz9+Ew5lCs8KumrWFYBt2WydvyiMAs4bw3LmSKRhqkcHTqLgghdyqMxF6VILAWOl4tAQDAmRyEUNrDEsYG3lUL8Btgst2wEZqF41RZi/aFb0N9X21sMZlv89P14iNvv1+ZH21WA1ZT25fyx+7TBOBcp7cv5Y/dpgrAaM8Pqn/Ib9Rxjw2uTHXTQv7Ixlnvvb1+Kf1HGrgz3l4T6xof+EYAzExMTATExMTATGrMxMyEKxRiNmABr30QQcbcTAL/AKNmKrnJ/uiP0iXY+/CrM5GQateWM4O1fSXKsK/EkOld9qr5nFlwCcg9UZnPWyQoJ39UC16bYBDHxBYWUfwa6SOKXScoSegK6uaPdsTv76w0yZhMEv0JUVgGFIqqRIF9lhWzA1YOCV4bbAyCNwNxakkEEaSCzNVevXpj3O5KR2BSYxgKwIAU2Tp0tRHYBtvf7sByLw5l+JQai0M8ZAuOCR2kRtMZtFKkiyzba7rStb2RbMtn489HJBPAS0ekSwFSa1rrWt7U0eoAIPoRtZocpLFIJJWSUkaLTL6XrtbByaG+1d+2E/iUcjPRShCVzKcliDVNGWeOwdjatJv18td8BVch90aNOWMnGDlo9jGHpiANgFocsDf2rut9PXCbMpDEzokgfLTAvGqsSyByyyQvfmBBa1NCwT10k4sPFPBMZdpMu/IZjckQGpHPqVq0N9SvzBrC/M8MljAVYEjBNapJ1RL9QRbn12VSa6D8ECU8JLm8tHLkwuVzEZIZVDtExXykSICQAV8wIANN3vFq8J+GJsq2uSdX9ocuKPSnmrzE2zMwCjqQK7d8beBcMGXh0cznMW1EoiqAWrudRA29rfC7jHjsAN9G+t0/hqDIoINUtN9YfUggAAm9qwFm45o5eqZ1jVTqDEA0R0K6vw+pUjfFf8HZpIIpEebWHfWpeJoiAQBUjEaS23WydvspTcTbMMjPKqsRqaaQcxlABsRQgrp67EEAgjZiThp9Ekkg0B21zARoxpD9awGrqaIQ6iF9PngOlNGWsWAD+LZ/SKH23jOPYAA3X+fZUVjRGAtCz0oBmLmhsPKNjt3u8EBz8q6WB9g/98BsA+Q+QxkpB3G/zxWsj4qUzSpIyroY7b7AKu5oMO531Dp0wyyXibLyyCOKQO5UvQDeyDWo2BQvYeuAMyn3yX8ofsLgrAeTb6yX8pf2FwZgMZVtSPUYV8NzLpBGpgl1KiqQOX1C0at/UYbYqg8WzIWM8KBElMTctnkYaYGmYgaBYAA/T6bg5HFZP5rP9sH+Nj3+E5P5rN/tQf4uBo/FcLc/lh3MKsxpT5tFhghPUhhpr19RhfD4udGUTKknMRHT6O2quYwRUYuQN2Ip7Aam2AU4BueJy9srJ/twf4mJ/CU381f5yRf9WFUPjhLJKMyu6LCUC2eZFFIisGcec8xqA7I3pgfxP4vmyk5TSpTSJAdDE6KZGJOsAkZgwrsPZl914B4nEpz1yrD/AMyL+xse/T8x/NvtlT+y8KP/AB6iBhKjaoh9aymMKNMnKdgpkLhRICNxdUe+CuJeKTC0euIqHh10zopVuZEmht6ABlGprIFd8AaM5mf5un+//wDjxiM3m/5vEP8A8g/4OEHibxfKkMMuXAHNgmk0tosFEDK1lqIBvYXqHTG5/HYVtARWIoajKqXcscWplo6ATJrHqm464B19Jzf8hB/6h/8AAxGnzfaHL/7+T/AxV+IeOZHQNEOUOQ7707FuRzUpdHsh7S73ZXFbXhuPEkkqZwLG0RhR9D7MSRrCnQV2vSHUeYFWGAOM2dv71lq/PS3+5wDxfhuazMXLliyxFhgRLKCrKbVlPK2I/v7YN8NcQllR+aN1KhTRUsDDG+pgQBepm6Ctq7YcYCoweHMyq6RyR7y7sf3YB+zAef8ABOYmjaOQ5aSNuqyCdhsbHR1rcXsB+u71iYCh8U8EZvMLGks+XEUe3KVMwEP5aifz+gB6dqwC33KZSFUz5fSCDp5ExBrsw+kUwvsRXy2x0rEwFIXwHO33+bLS9DZy0hYFWtaY5jYDfYV1PqcHR+DCrKwaAaDagQSADYgeX6RRoHawa7YtOJgE8fDcwB9/i/3Ln9BnONv0LMfy6fKH/wCTDPEwCduDSkkmZLPfkJf2km8aYvDJU2JVB9Vy8APxvTh9iYATIZEx6izmRnIJJCjoAAAFA9MF4mJgJgGTgWXa9UER1MXa0U2xUqWO25Kki/Q1iYmA3Zbh8UZJjjRCQASqhSQNgCQN6GNScEgAIEEQBbUQI0ALDoxFbn39cTEwGJ4FDqRhGFMbBl0eQWFKAsFoNSkgA3WDWjB6gH5f59MTEwA+c4XHKpV1sMQTRKk0QRbKQTuo2vtgkqD2xMTAe4mJiYCYmJiYCYmJiYCYmJiYCYmJiYCYmJiYCYmJiYCYmJiYCYmJi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SERUUEhQWFRQWGB8ZFxcYFxgXIBwgGhodHBgXGBcdHCYgFyAkGRgcIC8gJCcqLC4sGCAxNTQqNScsLCkBCQoKBQUFDQUFDSkYEhgpKSkpKSkpKSkpKSkpKSkpKSkpKSkpKSkpKSkpKSkpKSkpKSkpKSkpKSkpKSkpKSkpKf/AABEIAPYAzQMBIgACEQEDEQH/xAAcAAACAgMBAQAAAAAAAAAAAAAEBQAGAgMHAQj/xABPEAACAgAEBAMEAwoKCAUFAAABAgMRAAQSIQUTMUEGIlEyYXGBFCORBzNCUnJzobGysxUkU1RigsHR0/A0Q5KTosLS8RaDlOHjF2OEw9T/xAAUAQEAAAAAAAAAAAAAAAAAAAAA/8QAFBEBAAAAAAAAAAAAAAAAAAAAAP/aAAwDAQACEQMRAD8A7jiYHzWfWMqG1EtekKrMTpFnoPTATcfq/qMxt35X95wDXEwtPGdzUE5/qDf4WcT+GG/m8/8Asp/14BliYVTce0As8MqqotmZoFCgbkkmXYDHq8aYi/o81fGD9fNrANMTCLMeK1jYLJEyE9NUmXHTqfv21f2j1xu/hx9qy0hsWBrh9a/lMA3xMKBxma/9FevzkP8A14yPFpd/qNh1uWPb474BriYUScWmF/UAVVlpQoF9tWmj8serxHMHcZdK9TNXa/5PANsTCgZ7Nn2IMuR6/SX/AP598Tn53+Syw/8APlPx/wBQMA3xMKNWdrplgfypT/yjHlZ71yv2Sn+3AOMTCVY8/Rt8qD2+rlP2/WDHsUGerzTZUH3QSn9c4vAOcTCsZbN/y8H/AKd/8fEGVzVj+MRV3H0c/r522AaYmFUeSzVnVmUPpUFfb9Yb/Rj0ZHM98yvygA/W5wDTEwqPD8zf+lfLkp/fjGTI5gKT9JJIF7RIOnxvrgG+JgThGZMkETt7TxqxrbdlBO3bc4LwC7PH+MZf1t/2P+2DppNKlvQE9QOnvOw+eAeIxXNlmro7D7Yn/uwZNJ2HX9Xy7nALOL5948tNMoOpI2ZF0k7hSRS9T0+NXsMKJ/EsEcrRSZqcsqcxwsQCounX5pEi8p070WvD7PQAwyL1tGX16qQd+5vqcc44iV5mdiMkgkzmTjTLxAMUdny5SyACAQUUaiwq8BYOL8dyCuYZhmZEcskpJmaJaflkSjUAFLkC9JG++FqeKcpdR5As+sLEJGjIYM8kIcMSwSnhK0aIGnCkeHM5mik4gkVebNJJl5fqucvMy7CF7I06qdhdqTHvscGf/TbMu0iSJDyVYBDrYGRGz30lwwUXGVQsgo9T174B54T8Yx5zNcuGGCOPlLKLNSnWiPYjCVpBcqTq6jDrw5LeVi3B0oE23op5GF99xXy7YByPhifL5+WaAwJlZIo05el9Q5KMqBapQtsPXZa2wbkG0grWwkk39frGOyizsD8N+owBomPr7um5/sX5k/DGkytvpGphuAu9fF2FAHf2F2xkwAG52B3O23vJPkWr959MZKiy/VmJpIj5i7mwSCCKDHUd/cAK2wGjL8RUi9BeXe1Qh63IFyXpG29XdduwIy/C9RLTKrEmwpJkC7k7Fvj0AAFUMMY4wooCgOgxlgPFWhQ2Ax7iYmAmJiYmAmJiYmAmJiYmAmJiYmAmMXGx+GMseEYBZ4Xe8lliepgj/drhphV4UN5HK/mI/wBhcNcAv4l98y350/uJcEzmtwpJNDau5AJ3Pbqe9DuaGBeKtUmW/Pf/AKZcHs1YDTImxBuvd/ZX+f14VcNbMxxJHyY/IioGaY76RQJCxnsAevf54bM3pjEsTdf5/wA/59MAvaTOHp9HX/ePXy8n68JeBcUzmajLvPDFTOtRw6q0OV3ZpTvQs7ULq9t7PJm0BC61DNsFJG53Owuz67Yo6Z5sn9MClArTM0byNaoSVMhYKNarbAiu7DcWSAsjcOkPt5mdh6AxR/HdI1Ne+/ngBs9l8nULO5LkHzcx7aRyFLMTban8oJIGw3qsKOLeJpIiBllNrAjjLLE1Mzk8wtIVDBQXjIkG3tXuwpFxnKEnVmZPqnAXNCSRALQlmWNCu7IojYgsD9YoUlgbC+cJ4usrsZI9KK2mKRnjcHSpLEopIgOzdrI73thOfH8ec0GIzQQxMZsw7qUJSM+SNavVzGKkgHZVYGiaxXszOzLGJXLNr1pKIfoquFpU+slj5KLo0jykg69lN4RHh80js8cuUac60zQPLZkEjb6NUpMp0OFuqrYE2RgOn8F+6PDLtMBAxaTQpLOdMRILOQmmNjpJC6jdbE4x47x7MyZXm5SMlGNrpJ5hVDZYV5RaqQFJs2BsTtTs9wrPJ5MtBJOyW6g+RdbKQskwLgGTlub0kUyhgbNLvi4ZxOHyxZSZEIEZ5U6IAgu5Vj5z6ZD1OzH+le5C/eFuOCXLJzJYmmULHNpYbSEDym6pjY8vqSMOlcHob/z0x8+PwPN5cxJMVjphpWbl7nSeXMwV/aD2TI3s8wDXt5bdwjj75Gad21yZVCdbhQWkJ8qcsfhecN0obsboAKHV8TA3Dc+s8Mc0d6JEV1vY0wBFjtscE4CYmJiYCYmJiYCYmJiYCY8Ix7iYBX4WH8Sy35iP9gYaYWeGARk8uD1EKA/7IwzwC/intQfnh+7cf24LlvYD1+zAnFkswe6YH/hYf24LkbSCzHYC+/Qb378Bi25/z8f8/wDbCDjPHky0kupgxWAOIiwIBGrogWwCBZYk7DYeovi3xe+WRDl0Ei5hSkUi7iOQkU0gvddLFunVKPtbcoykObz2ZjzU08UWYD6a2t3jXyxqqnTIfNVdwSAxoAB0jiHAo58zFMc+sgVg0kelXLEXyxGiG0o3tRJHtatOKVk859LmlzGZklUs6hIYRJXmJTWUXU/mWIIUsEeW6sY3ycaEcillj0sU+klFeXlIoDjly671BTHIQbp1bcgUVEucVM4uWeXMfRo+U0EY0vKjMbjDCJSQVB9hrIBHQkUDSLw6rRvl4SomeBGRxK5aULo5msahTEnfrpU1TGqY5TwxPmGizOV0xytPIZdUkcoA01pMgLGJq6ous2NX1ZvC1shHJnUlQTS5hZdExfXl421iwNDeyKUVp9sIxAsDV1jwlyDllfLqiq9lgp1eYHS1t1JBWt+lVgFPC/ubwKJDmqzLSS84qy1GjVpqOMk7advMW6DFmg4bElaI0XT7OlFWvhQ2wTiYCYmJgfNQyN7Emj+qG/XgFfGZkLhJGTzHSqSAEMaOwVxR2v2bPbFT8YeGRBFJm4susqqmoxjZ49Ia3QyBgylTRjK+UC03xa+M5BnjAlZGGoEAKynUNwR5jdEXQ01XXDLI6WiHlABG4oAG+pABIo3fU9cBWfDHGWWePK1afR1dZFB0PQC+Sz5AAooAEbgk2RquOKz4OzOVTLwpE0KuY0UhSgJIFaTXtMN9uvXFmwExMTEwExMTEwEx4zACzsB1x7hdx/hiZiB45IzKpF8vWU11uFJBG3uO3rgGOJgbh2RSGJI410oopVstQ9LJJ2wTgF3h4VlYR6RqPsGGOF3h7/Ro/h/acMcABxX/AFX51f7cJ+OeMhA3ssFWxIxVTpuxGxPMFAlSQtEkFeli23Gz5Y/z0X6ZAP7cUPxrKDmDqhkolYQ4KP7RYkmKSk3sgFiQBp6C6DRxyepBPDEWBIc6JWUlS4U7Kusedka7Q7qCvkVhW85w5khy8+Th0lJDIREwkeUdhKwZR94ZibBY29gU2s3OZuRsmMuJOUuYkYa50NFJKCjSlqiyygEbjyadN2SfeO5peFHSYlCvGERwXTSNNlCI21A6gX1EhzqPmFUAU8Y4wWdFiEjTSxIIkZlYSCTyqGiFKQUiW2A16mFlQKFv8FeCRl4kEwDTEnXpohSfaSOqC6gFv4noLBnhnJRz5hs8VcSzRIEJWqVlIMg2FNIEZu5CgE1rAxc8plivoEry0Nx+NXrYI7X63vgK/Dk5cvO6LDA8ErkwsAzsrtHpdXBI5lIPUWCdxi18DyAy8QjBJNlmbyjc+4ABRVAKOgAHa8eRSi9tyPLV3p9QD67+Y9bob9t5ex029Pt3J+XX7PXAFQzBhamx/djPASag4oa7PnN6QookaR3OqhXobJ2AJuAmMZAaOkgHsSLHzFi/txliYBRn2egJOXV7HcX67E7/AAv5HGrMcDE8cY1MhTpS1tuNO6KygjY6dNjY2Op2eA1DYk1vQk+W6gj5HEy+yWpAANsCB0A6Cgtbd6+OA59wcjO5eGOODRKtCbMMVUeUUzqA2ognzKKABA2XYjpMObRyQrAkdQCD2B/Uyn+sMfPHCPuXZqVGzE8n0eJmEhDtVrIQWI03uUKkbdiDRAOL3wzwFl0rlR5+diPPI000AJ/GIYpeokmt61HAdRJxNWKJwnwlAs1tCGavZ54lZfMp1lmbVQI7Ne52qgCm8Awavrouai9+ZMWaxRLIGCk33o/LsFveZR1IHxIGPFnU9GBvpuMVzIeA8rGLjiWM1WyjcXtq31f8QwavhSAfgKd7HVaN2T181nsbvANJM2ii2dQPewGMFnULbyIQvm1EqKB6H0Gxq++Ao+FqjaSisHN2EYEUBduCetf0fng6Ph6B2cDzN1JJP6CaHywGB4rDpDc2PSTQOtaJ9Abq8bos0j3pZWrrRBq+l1jGXJqxs38mYD7AaxnFllT2VVb60AP1YATgQ/i8e1bHb5nB+F/AT/F069+v5RwwwC/jQ8ifnov3q4p3iF1SV4ZI45OarPusYKrrIE7mStTKWCKovt6kYuXGh9Wv52H9/Hiq8dzLvmUEsSqE5tSo5JVRpK2QtIWKqRZq1rbawqmXihaYwtDKPo06O7KSEVqJSGw6q5VujqFALLS6RqAPHf45mIMpIqr53GYZwTM8cZLc1jVKWEZVd7BZgBV43x5eZpZHyqg5bNFOYcwm+qM17UrUzOEDlWH4ZBKlRa3wZGsnGc5Mz6hGzp2AJaQgEKT7IWO663RwHV8vGKDkKimrrtYClQO1lQortHXcYKmJoqG0sRRI/BH9G+4Bq/WyfeohzTWoTzLrIXcm3/AJPdVQEn3Ke43NyIrVvZLFYwxJ1MPaZh8QTXuPYrQFwKqUoGlQOg7Dtq+fzN1uSxB0b+gPx7n1+AHT9AwrV12bUaUa9R6dxzSfUgNp7Aam7jG4Zo9QPZAu1O22wA6lqPs9r7EnAHIADv8A9t9tvT3D079iOeNvf8Ps+OATJ17D1uvjv2HS2+QxuUbgncj4D/sPd9uANxMahmV1UPTr29wv1PpjbgAuIRKSC9+gqMP8/YJH2jGnMD+LzaWBGhqI2o6Td77dvTBmblZR5Rv8Cf0DC/PLWVma2B5T7MWNHSd/MSf04Cu8JYxcvMyrrUQqBTKohUIu4VjRPYsGBPTTi0zBWQyBmGsCjrYCmqiAbC7f0cLeEeEYUVG8zjQv3xmcjuChJ8npsOwqsPMxCzVpcpXWgpv7QawGGQiAWwbsk3d32Hc9h/2wH4p4nJl8rLLEqs6CwGIA3IBO5ANA3Vi66jDGCdWFqQRZG3qDuMLfEebi5MkTuod420r5WY7EDTG16jfTYi8B5khmHjV+coJF0YGFeoKlw3X4YIfigR0SWgZCFQ77tROmhdbKT1OOcnx7xCAMriGURpFpcxSoJGdV5lSBtKhCWJYgDY9KNXXwrE0ifSJmRpHLadFlFGqvITudWkG/SgPeFgxMTEwExMTEwC/gI+oUdKLD16Owwwwv4GlQgf0n/eNhhgF/HD9UPzkX75MKJODZMyZjMVFIyhlkVtJUMN6dSKU++rpid7w44596/rxn7JUwk4xwtTIWWAq4l5qyBbLsE8tshLadVKQa2B92A0ZnKry2himQzSJ5gGBanNatJLKxABXWV7Em6o824bOkGYlkhooxiRlUFDYEw1LR7lAaHl82xIq+kHhE8UzzQjSjRqiwNoWqNtbhjXUDYVQbuQRVfHHhw2jcnRHpdS9nSrG2ikNDUi3JIl0dNpuADgGE/GYmOlZeXMpG4vuBYKnZwCyHamonat8bTxR101SiMFSGvQwJplD1cbWjrZB+9DYlrxSM3w2aKQzRqHRwjBwBMrKJLeit2dk+xbHXC7gviuYBInAJUcy9mVmsyb17XnVWIN2QANNkkO0x8QUmn+qPVlYbhhvqFWGACmiNqQe/G5FsC91A2BO9nrqPTrsT6k+g1c44f4n50WiRRfMCAA+ZfNpYq3tIdX1YNkWEJNMRiyZDxCAqLrWUCrAK6lWiyAqPbVU8xK2SFYHdTgLINn1Ftx1voPQ1209AOwPdmwSki1QNgHc+pHW/h/w99+i1G1jytX4TNtYHwPRze192LdqOrIZ8e3ShKAiXtS76iT+CPavvYY9V0g9VTWw37WdIHv8AUA/7Rvtg2I7De/eMKMvnVcWTt2G9m+hYepG4XuCOxxvymYYsLs/CiSDtZ6AD4V02LGxgDM4loR/nr8R+vAPEIx9DlG1GJ+grqp7b4YZoeRvh8cKZL+jzXVFH/Br8A9aPpX+awDTID6qP8hf1DA/E88ERutKpZyosgDcgDuxH2dfS/eHAtlo6JVjEtEjoSg3o+h7YrXiLKdGKypPENaSQtGAasBeZKDyS5k82rY6KLEAWDLhmcvzKFWVb5sAIvQrsiMFF0wVKHrWk9ARnxfI5aaMTMFBfRpmApqB1J56sdTXTc1teMOHcO1UJAjSsg+kuoA30rqhBG9M+pyOwP9IHDfP5oRpZIWyANifkFG7GgaAGArOfyEcMkbaY9M7BHKK4dnVGZZBIGP4pVtW5G5ONvhbJiKRjEZmjkJtXAVUIv2QFAJJHWrN2bOKnnPHXLn06JZ1jflpl1UrocDymWUWZDy1LFQDRLjzadlfh7xJmDO4DvpaV2WZW8rAEagEYUBbrsQaLDpgO14mFPAeJPKG1gbVpbpqFUSR0vUGG32DDbATExMTAB8JH1fp53/eNgzAXCT9Wfzkn718G4Bfx0fUn8pP3i4PbpgLjR+pY+mk/YwOFHiLN5pZVEKOy+5AynbuQbWieprpte+AZ5vNJGNTNp9e3rXlJs3Xz9+E+b8SKoBGyN+G1x9bAIUr11beZRvQvUVBrniGbn6VlKgM6gONUQIuzFUi3J5lBKkjV2FgEV7j2UgTLrG7zsbOhPrVQkWq6WjjoaUB7nygCwAtAq8eceGWkWThzMkjAvOyBwrBhYLKSY31WSdrGkm6NKnn8QBShzeVBYjTHmMqdOpSASDFWhyFatPlorpIBBqwZDgUkkZy8UUE/MVmHNaewNyFLmZSlitwL+NbKeD+E800xiyv0WItbExzSuoAodWYre4rud6IwG3i/AwUL5Zr5ukxKwkilIVNQIicAuTJGotPLZBAN7aIc40d80FjzFVifIWQt5RroDVQJBYA011Rw54bNPlovo0n8GSxAaaLtCzEWFLl1VQ19yA2+3ub8K8N5fOqoy8yRZgDzZV5EzSjSKJilRzJEu+x1mtvLgFvDfFRcAN5jICXT2WPkLaSN7iohBV7FrosMNOFcWgzI5uaKSAWV5gvSott0NaRoBncdy4QUFGEvHfAEkUgaVJIlTTpbaaIBdOrXIoBAbf20j6DfFdneaGMs70H8odaYNpMSMdZFkAaB3A3o2bwHYOH5gTMJaKFtRjUtsq2Ncr1s7HWhbeyzCMUA4w/y2bGvpqI2673QNHsWIo/0R06jVxzgHjtlvWVSONAsZRbUVvqK9aHM1AezrRBfcXPJeIwsCTBbR0AMZrmMWvTErXpBd7d2PazuBQDo5cFKJBJFdL3rfbvhVmW05XMOdgI360vRDdnod9r+zCU+NIYGjDsZXk6CIFixPsrHGtlh6AbAEWSSWIOW8TZWUytmDJLPFNIoyqRmTl6HIVzCmpSxBB5khIDEgEVgHMPic8iLlKFTlrc0gbTsFB5UQp5uvXyqPxj0wq45k+VOJGaVpnQLzTEZVAUtYCpG2m0dgV0gFSTuevnAs6hYjM/SWmfZIJIyBIAjLYJYgkxk6tTgbAn2dWLM3AjMmmakjIoxRmrX8R3AG39FAvpbDAA5LxtlIgkcjJEDpCMA3LfWgddDVsdBDENuNQsmwSF418fxRZZzlpFklIYB18yxeV/rGb2btSAt2TWxGFHiv7kkuYnVsrmEy8QDkDQxZWkChmU6t7VFF7EAUO1LU+4tmWYCXNppDXqCa29gJ1ZemgUFvTv8iC37mfF40yeYTWxklitieoOoqbXqx5b3Yuwp36YHl44+cknkUFYxq0m2FCNSVbfpuq2R+DqG+kabDxXIwcP4hl8tHGzxzZVozGtam9ss/QB3YWKOx6DTiuyhsuJoAEaUrylQsAdIZUVnBogGNtJX1B/GOAu33MvEDZhQaF7lgGHlBAABQE6bMYPXbV9vRMct8DeHvocih5qkmWljW09jzP5dR5gUFiNrBPoTV5zEkszLo5iR0b6IxNijR3qrsWp36HANZp1QWzBR6kgD7TgP+H4NQXmAkmhQJv4UN8aMv4djDayAX/GrU23S5GtyR63hhFlAvdiaAsk9u/oPlWA08ISoyP8A7kv6ZXODcCcM9g/nJP3r4LwAXGfvD/C/sOPOIwlvwpAPROUOh7lxY+RxONj+LTfm2/QMRuDRFmbTuzaj5mFmqurroMAnzIF7wMwc7lAZWIs7lr09ul/LFd4vnp5GCfwcWSwA08YdB030mRAvp67dMXCbInUWYaUANcoNqN+tDr8N8Ls94Yy+ZHnjzEjKdSO7upQ2D9WXI03Q2ArbfAVidJo425cmVgoU1DLwhOpGzR79NgW9dziq57hoQefO5ea9mR8862fwjpilC79arvjqsHAI1XSIJGqvvxWRev4nM0n7PTCvNcGDSWcpAD+C30dhue/tVddfh1rAJeFccRoo0jzyQRoNITLKZr6DdV16e5J23bp3wk49mYmcCXMZycsCQq5nLwe4qRylkrvQBsAkXWLxmeCzmJVR5ogGLBcu0WXHWgGVFbym72s+vphTxJMxGit9BmzWkg6ps4y99talUjYC6o+g+OA2eFc3LEEf6NmGLqKYzZjMALQoeY8smhWpf0YcHw7ls0xIy7QSMttLCUTqQdMiH2ySoPmjYHT2wlfxNJOjRzR5iBUPk+joilvRQA79AKIIo306YfeGuNpKAsUEsYYbyEZdWYjuyq+omv6HfoMBTvEf3J5B5owJgCbMYWOQg0d0Y6GNqp1KVPXynpjnuYD5c8oXqjT6xaYUIoyNTQsqkFgwXzbnUb2JGPo6LNrftyg3R1Iwvt+EnTfqNsD8Z8JZfNoBmE1sB5ZNlkX8mRQCvXoNvW8Bx3gOWbNEvDKqSE8vn7a44mDklAT98YGhuDbu5O5K9b8O8IiyuXEOXQR7bHqS1Hzu2xYk96HfpjjnEOHy8Km5BFyAfUSkABxpZVKdg1Up6kM56ht+meGfE3MXW1dr3vpsQLoCiNyfUdlGAtPE+EpMvmUEggg7g2OhDDdSOxHTA3DuKFXEMx852jcitdC9LDosgXcjYMPMu1hWkMwYWMB8S4YsqkEEg1YBrcHyuG6qykAhgdq+GAPxrlmC9T16DufcB3wt4dxEq3JmdWdR5ZBQ1gCzqA2VwNyOhHmFCwoY4gGOnUDd1Lv5lsDUu1MoJAYDy76geoAeZnguXnmGZeESyhKjIJO1GvNdKSHNEChZ3JGEnE/CUMYMjwhpZNAUiXclQq7+UFTyxWtbPWyBvhnxTxJHlQ4RbkVb66wtg3aqdR9m6HUg7g2cVfw/4qfMsCwO7sCXAJJRQyA1sF1XpVNrS99zgBuNeBpI8sucjmlE2XQFFcC1CFmslb89HfqvtXYO3SfDfEVzGVhmUACRAxoULPtbflXgHieeZcjmWA8yQvpI3BOltPUfD7cD/c1zvMyCWFBRmU6ao+YnUANgDqsD34C04mJiYALhJ8jfnZP3rYNwHwweVvzj/tnBmAD4yay8xNbRsd/cpwZgHjv+jT/mn/YODhgAp+Ga+sso/JbT36bDC/iU0UQ0nOcp7G7yKx+ARjRJ+Bw9wvdBbM0Ft+MFRifQg3fQDrWAq+Y41kT5nz0+pSy3zZYgTfQrGoTuKOm6IxjkMzAS/LOYmrSN5XcHv5Q0qlyL3JHoBh9DIOkrSIQevJCA+lsFYfYwxuzUoBXQrTm9wJVAHvZWcA/YcABFmrY3Gyj1lJT5KoQs/XpeCFmzC7RQosZ8ysSxO5vzodLIxJJ/C95vbGcmbmTZco2kjrG8QI2/FJF0fj8O2AV1MdLR5tiF/D5ZDHfsRovet6FAYBfxGKa25u2o+XzEBtvyFAI3vY378U3KcRPCwZG4c07C2OZU63QEblpWUrdbWAtj546dnuEsFtBqN9EqFu/V0ZSR6i/1YqnGeC3KFbLzGzRl0NMNvwtbu2nymgWah36YBtwvxrFmI7WRo30atErIhr8fUgII2uwdgDYw0Tj8KpcmagQk2CZkYEbDqQu1nt69d8UTh/A5co6nL56l1AOvLi0souxYDUxB60RYHQdGXHUigHMSEsGIpY2C2W22YyoD5vL5Qd2HWjgLF4l8Mw8Tyuh3BPtwzxgHQw6MpBNjsRe4v4jlHAOKNk53yub8ssTANttQYaXUndl0lX96huhUE9F4fmp44EkdQqu9sr5iSRgOyx8rXqOkE6RQ2921B+6Zx2DOyJLlI5hmsvuSQsWqMWxBDnUaIOnYncijdYDpj+KostC8ktpFGPUEk7bAdyWNfGydjeOYeIuI8Q4lMI5sxHksvID9VbDTpK2svlUs+63ZCjWNxvit8U4yc3DEIG2Qgiy/kYhtANCjQSgPZGqu146PwnjEUKKZRNAVjULNoIV0I5rpEK0yKiBQW3Jqxa4DmOS8JZmKCfMo7ibKSLp0C1Ki3aYSew4C7gKTsDePoPgrDPZTLTyrol02aFFXKmOVR1oWWFfDuBig+LeMxSw5OPLyIDNIwimbV5V0MFDAKeYofydCPIp62RZvAHG9EMeWkC+RQOYJNetifM2+7AsfbrqawHnGOBmGDNSUdQjZIizWWdxoDnsCbQDpVAAAIt1KOMZdYGrVIztOaH+riV2c1/RWUmru1HfHRvGkxWBB2bMQq1+hlWx+rAWT4CHzLGQ2nKdEXagHCBzQAo1t8DgPeJS6uF5tj7PJcjTvsIrsDvve3uwn+4pnTJkd+zML29dX63I/q9umLBlafIyRgglYpENjaxa7j0vb5d+uKb9xSOeLnwz2ullKqSD11h6IJ/DQ2D3vAdVxMTEwAuQGz/nG/aOCsC5D8P8AONgrAA8eW8rOPWJ/2Dgy9vX3YE42f4tN+af9k4MXoMBpeV68qb+jMB+zqwLJLOSQqAAdyVAP9YFj8tA+OGOBvohvyyOBfTysP+JSf04AKHIZmwzZkV3TlqR8m8p+3BcuRLVbkjuKG/8A7+/Hj5OTtOw/qxn/AJcZ5aNwfNIHH5NG/iDX6MAllykqMQJbvtv+gAjT8sRPpoFghuu1V16e05IHxGGWb5ai0Matd7voBN2SdPXf7cbOHZ4yA6goI7oxdf8Aa0jf3e/AL4s5mIvPmmRY7oKkbu291ZUH9Xu9+CJ+LEgFFamG2uOYfG6QldvxgDj3/wAQKaCxZhieg5Eie7dnCqPmcK8/w7MyMWjlzUWrqn8XYL6hacEe7c9cADxLNrB52lnXyGhozRF1seZo0ar/ABkbtQvFZ4ecnNLp0TZp2Pm1RR5glSxLFnLBgNyPNQAratsXibhkyKDJnarprSJR7wSQf0HthPnI2ZCqyLK3b6PCX7mrdQqLfQ2a3OACmY85ctBIxmFsvOry61sueUjIOpWtKgWd/ObT57hGXzpeKEjlxRiLnCQpz5ATqdih8yglrPmsk+gu3ZHLnKyPNKYwigq5CgEki9INAyMTQChd/W9sY8C8OBYQDHpLFmCEswjDEssatqXZVpSL7dhQwHP/AAPw6Thk8wmyfMkl0xRRqQQy9XYSFNDiwpq9Y9DWOmwoDlJ0n5KCRuXyo3DrFzFSPRZAGos2qtIFuNt8HScDjkRkk89iidNA7V6k9/X54p8/3LVMvmLz6nDc1mMZioXelKWXzAUGBryr0F4CqZLgWaSTMZmSARRZOMCOFGVtoCrIGcXZGkt11EsxO2zdA4ZBlAv0kZnlw5hteguiqXcB2XUfhdKR33IwHxThbcNyLmSX6QtqtSKqqeY4TRoRaCktbD3nBme4Nm1hR4NE76SnIfRFCAwrUiKti19XJo6e5IBt4rzFpFGp8zvY+Ci7B9xK4NyEfnvpSn9LAf8AJ+nFR4cwLZVJfvkeXKrqJu45NE+1ncFYwevUUSMW3gq+aY3dyAdboBFND03Jav6WAp/g/OFs3ncs2q9coDV5aLKwFiqb6zpudifiR4TgZc3MSApL2V7gMDufi5bth3FwVYc3NKprm8tmFd1Zgd+4I7fp6ALOP5n6K8eYIuNvI7XpKXQJ99sE9aIBHcELniYXcH4yk8aMrhg4tT+NXXbsRRse7bDHAC5H/WfnD+oYKwLkusn5Z/ZXBWAB45/o035p/wBg4J3KDSQDQ3IsfZY/Xgbjo/is/wCaf9g4Ky58i/AfqwGKwmjrOq/dQHw7/px5Jkla71G/6Tf3434mABPCEqrYj0Z3cfCmYj9GNLwwpqQgnUKZb0iu1C1UfLDTHjKD1F4BfFGSPJGFHqZCD89N39uCsrEyjzNqN+nT3CySfme+MmyynsB7xsftG+MHZY1t3pRuSxA29CT2/uwGvO8LWUgl5VoEeSWSMb+oVgCff1wMvh9QbWSUetyNJfXqXJPf1rGrLeKYnbSBI1VTrE5VtrtCAbHb/wBqJZx5wMgenAPYo4brW61Y+YwFczhaFmZWVN9mnipeleaZVOkXuLIvYd8PMzmHVVtA3TmtelVFedhZv5emAzndD0sWYko9WDUB3ILC2+G522wu8dM8vDZ2y+tDVsCHiZlBHMUWA1sljpZ6DesBUZs9l87mYo3VYVVm+jRXJGzigDO9C9RVTpsCgTvfS+ZXh2gKdTURVEpuOl3Qvbv19bxTvB/DEjgCty7BJBRgmm9lBRqYMFZhqNHbf2iMWyBtrG4PRi6m/fuN9+94A8xWb07D3/8ASfX3YqnjPPZoSo2VzcGVjiQtIJGQq7jcRMT5h5SCdhQcH4NOI+IuSrEhiwj1afKSNrBBMihqJBIFmiLqxjlPjbjEQk0ySK6EmRoU82/KWkdrt20hRqqg6ncDygO1cY5UuSc5mPVE0eqRDR2rVQINWD0IPUCu2KL4F47mlhgjmmRI5klki1/WSqoccsGQyFTeoqoKD2DtthwWKZTLJGgkdEDxgkALI5VYLYnSoAlLaQSaUBbxp4d4UjnzEuYaMROj1Lr851qiggA+UR6dLqQbPMewLK4ALKcBnfORzAqwN86Q69Zdk02upQNKtqAC0NOkdCTi0eEM/CwZItV+VizADXqGz9SSSBuT6e4ga/EHEo0hdGak0MCwVWAXSupqJ8x0yLQGxLAb2AUHhN4crmeS0UkQRWSGSVlPP0mzJd2zVYHoCRt0wDzxP4j+i5mFZUHJmqMyk+wxvTe/QnY3XTqemH/0ZZEZXp0YsNJFggncH53iveL5UeHXIppL0hRbM2x0gd+gob7kH8HDLw1FLHAomcMzW5NURrbVprpS3XyGAMyHBoYSzRxorN1YL5j+U/Vt/XB2BPpBMigWQetDbpfWsF4AXJ+1L+X/AMiYKwLk/bl/LH7tMFYALjQ/i83b6p/2Tjfk2uND/RH6sa+KfeZfyG/ZOMuHfeY/yF/ZGAIxMTEwAuZ4gqGiG9dkcj7VUj5Y1PxWuiOfhHKf+TfB+JgFLcS1fy67/g5eQfK2Q/aMa4UiV9Ry8mo78xkMjfDUSzL8Nhh1jxh8sAL/AAiPxJK/Nt+qrPyxm2dUOEIYFuh0tXS61VV1f2Y0ScOcgjnybigajBHv9ij9n240zQwxGqcuwO4Ls3vqQm169LwG3OTyhvq11LX4ou/cxcAivdiu+O+IomSVMw5SSZqSMk+cg3ocxsvkrc0w+fQtH4mEZVM+guQqrJTMSTQAUD3jv9lYw8Rx/Scu8URjlmSmoMoYMvQoSTypAaIJ6UAau8BzfI8XnhiV1VAJoy4iYNGFrZSRzFdt1a20ixR9FxtymYz2bXUshiQWvmm5A8tigscZlrb8Oib+1rkuCLnMuvPDCUWVlUFXVxamt9yCCCCdJq66AJOKcEzMDrz3y5i1UZpH0DVqYq3IB9qtIoXRuuuA3+Hp/o7kyZ6GV4/MkaJmJgpKhWdpQyktoUL5tt2JG5OHXh/wgkeXLycthLNzHJVHVdLM0YeiQycxi5Ib8QXVtiZbwYJlTXm3AIDLyoooVO1jSr636dLFVv8AHRDx05JnggLTDmMS0jkEtdMPKiM5FdlI7AmsAF49yiRRQ5gMMrKsyzPGquA2gbKXvzha0jTSDmMfwrxYsv4ki4iGGUdnVwHeMgwt5CF2JUgqwFf1fa6Lim8Wy2TzmYMswnRDEupIwwXUb3UWraQrFipWyb94w98FeHeToXh+aiDIWMoIDa4yCYDIg0tqsi7NjetN6SDHxDkf4jNHGmowlhJHWsaZNLMoBpj2kXe7RR7JrFc5S50rHmnnU5ZtPOooZHNAEgAgaBpDAUfrBdUbtnGeKZpRHCKWeWYIZNPLjKo2qkBOpiyUKs/h0bGz9+Ew5lCs8KumrWFYBt2WydvyiMAs4bw3LmSKRhqkcHTqLgghdyqMxF6VILAWOl4tAQDAmRyEUNrDEsYG3lUL8Btgst2wEZqF41RZi/aFb0N9X21sMZlv89P14iNvv1+ZH21WA1ZT25fyx+7TBOBcp7cv5Y/dpgrAaM8Pqn/Ib9Rxjw2uTHXTQv7Ixlnvvb1+Kf1HGrgz3l4T6xof+EYAzExMTATExMTATGrMxMyEKxRiNmABr30QQcbcTAL/AKNmKrnJ/uiP0iXY+/CrM5GQateWM4O1fSXKsK/EkOld9qr5nFlwCcg9UZnPWyQoJ39UC16bYBDHxBYWUfwa6SOKXScoSegK6uaPdsTv76w0yZhMEv0JUVgGFIqqRIF9lhWzA1YOCV4bbAyCNwNxakkEEaSCzNVevXpj3O5KR2BSYxgKwIAU2Tp0tRHYBtvf7sByLw5l+JQai0M8ZAuOCR2kRtMZtFKkiyzba7rStb2RbMtn489HJBPAS0ekSwFSa1rrWt7U0eoAIPoRtZocpLFIJJWSUkaLTL6XrtbByaG+1d+2E/iUcjPRShCVzKcliDVNGWeOwdjatJv18td8BVch90aNOWMnGDlo9jGHpiANgFocsDf2rut9PXCbMpDEzokgfLTAvGqsSyByyyQvfmBBa1NCwT10k4sPFPBMZdpMu/IZjckQGpHPqVq0N9SvzBrC/M8MljAVYEjBNapJ1RL9QRbn12VSa6D8ECU8JLm8tHLkwuVzEZIZVDtExXykSICQAV8wIANN3vFq8J+GJsq2uSdX9ocuKPSnmrzE2zMwCjqQK7d8beBcMGXh0cznMW1EoiqAWrudRA29rfC7jHjsAN9G+t0/hqDIoINUtN9YfUggAAm9qwFm45o5eqZ1jVTqDEA0R0K6vw+pUjfFf8HZpIIpEebWHfWpeJoiAQBUjEaS23WydvspTcTbMMjPKqsRqaaQcxlABsRQgrp67EEAgjZiThp9Ekkg0B21zARoxpD9awGrqaIQ6iF9PngOlNGWsWAD+LZ/SKH23jOPYAA3X+fZUVjRGAtCz0oBmLmhsPKNjt3u8EBz8q6WB9g/98BsA+Q+QxkpB3G/zxWsj4qUzSpIyroY7b7AKu5oMO531Dp0wyyXibLyyCOKQO5UvQDeyDWo2BQvYeuAMyn3yX8ofsLgrAeTb6yX8pf2FwZgMZVtSPUYV8NzLpBGpgl1KiqQOX1C0at/UYbYqg8WzIWM8KBElMTctnkYaYGmYgaBYAA/T6bg5HFZP5rP9sH+Nj3+E5P5rN/tQf4uBo/FcLc/lh3MKsxpT5tFhghPUhhpr19RhfD4udGUTKknMRHT6O2quYwRUYuQN2Ip7Aam2AU4BueJy9srJ/twf4mJ/CU381f5yRf9WFUPjhLJKMyu6LCUC2eZFFIisGcec8xqA7I3pgfxP4vmyk5TSpTSJAdDE6KZGJOsAkZgwrsPZl914B4nEpz1yrD/AMyL+xse/T8x/NvtlT+y8KP/AB6iBhKjaoh9aymMKNMnKdgpkLhRICNxdUe+CuJeKTC0euIqHh10zopVuZEmht6ABlGprIFd8AaM5mf5un+//wDjxiM3m/5vEP8A8g/4OEHibxfKkMMuXAHNgmk0tosFEDK1lqIBvYXqHTG5/HYVtARWIoajKqXcscWplo6ATJrHqm464B19Jzf8hB/6h/8AAxGnzfaHL/7+T/AxV+IeOZHQNEOUOQ7707FuRzUpdHsh7S73ZXFbXhuPEkkqZwLG0RhR9D7MSRrCnQV2vSHUeYFWGAOM2dv71lq/PS3+5wDxfhuazMXLliyxFhgRLKCrKbVlPK2I/v7YN8NcQllR+aN1KhTRUsDDG+pgQBepm6Ctq7YcYCoweHMyq6RyR7y7sf3YB+zAef8ABOYmjaOQ5aSNuqyCdhsbHR1rcXsB+u71iYCh8U8EZvMLGks+XEUe3KVMwEP5aifz+gB6dqwC33KZSFUz5fSCDp5ExBrsw+kUwvsRXy2x0rEwFIXwHO33+bLS9DZy0hYFWtaY5jYDfYV1PqcHR+DCrKwaAaDagQSADYgeX6RRoHawa7YtOJgE8fDcwB9/i/3Ln9BnONv0LMfy6fKH/wCTDPEwCduDSkkmZLPfkJf2km8aYvDJU2JVB9Vy8APxvTh9iYATIZEx6izmRnIJJCjoAAAFA9MF4mJgJgGTgWXa9UER1MXa0U2xUqWO25Kki/Q1iYmA3Zbh8UZJjjRCQASqhSQNgCQN6GNScEgAIEEQBbUQI0ALDoxFbn39cTEwGJ4FDqRhGFMbBl0eQWFKAsFoNSkgA3WDWjB6gH5f59MTEwA+c4XHKpV1sMQTRKk0QRbKQTuo2vtgkqD2xMTAe4mJiYCYmJiYCYmJiYCYmJiYCYmJiYCYmJiYCYmJiYCYmJiYCYmJi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3.bp.blogspot.com/_DhwcCqGFPe4/TN9p3UqYuqI/AAAAAAAAAbY/ESXlAN2fjhQ/s320/immigration_act.jpg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585192" y="4038600"/>
            <a:ext cx="2158008" cy="2209800"/>
          </a:xfrm>
          <a:prstGeom prst="rect">
            <a:avLst/>
          </a:prstGeom>
          <a:noFill/>
        </p:spPr>
      </p:pic>
      <p:pic>
        <p:nvPicPr>
          <p:cNvPr id="2058" name="Picture 10" descr="http://www.latinamericanstudies.org/19-century/Klan-loyal.jpg"/>
          <p:cNvPicPr>
            <a:picLocks noChangeAspect="1" noChangeArrowheads="1"/>
          </p:cNvPicPr>
          <p:nvPr/>
        </p:nvPicPr>
        <p:blipFill>
          <a:blip r:embed="rId3" cstate="print"/>
          <a:srcRect b="29697"/>
          <a:stretch>
            <a:fillRect/>
          </a:stretch>
        </p:blipFill>
        <p:spPr bwMode="auto">
          <a:xfrm>
            <a:off x="604016" y="1664465"/>
            <a:ext cx="2139184" cy="199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omatobubble.com/sitebuildercontent/sitebuilderpictures/CPA-ALOCO.gif"/>
          <p:cNvPicPr>
            <a:picLocks noChangeAspect="1" noChangeArrowheads="1"/>
          </p:cNvPicPr>
          <p:nvPr/>
        </p:nvPicPr>
        <p:blipFill>
          <a:blip r:embed="rId2" cstate="print">
            <a:lum bright="54000" contrast="-40000"/>
          </a:blip>
          <a:srcRect/>
          <a:stretch>
            <a:fillRect/>
          </a:stretch>
        </p:blipFill>
        <p:spPr bwMode="auto">
          <a:xfrm>
            <a:off x="1143000" y="304800"/>
            <a:ext cx="6553200" cy="63515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Scare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Russian Revolution sparked </a:t>
            </a:r>
            <a:br>
              <a:rPr lang="en-US" dirty="0" smtClean="0"/>
            </a:br>
            <a:r>
              <a:rPr lang="en-US" dirty="0" smtClean="0"/>
              <a:t>fear of communism</a:t>
            </a:r>
          </a:p>
          <a:p>
            <a:r>
              <a:rPr lang="en-US" dirty="0" smtClean="0"/>
              <a:t>Suspected communists and socialists had civil liberties </a:t>
            </a:r>
            <a:br>
              <a:rPr lang="en-US" dirty="0" smtClean="0"/>
            </a:br>
            <a:r>
              <a:rPr lang="en-US" dirty="0" smtClean="0"/>
              <a:t>violated in the Palmer Raids</a:t>
            </a:r>
          </a:p>
          <a:p>
            <a:r>
              <a:rPr lang="en-US" dirty="0" smtClean="0"/>
              <a:t>Management labeled labor </a:t>
            </a:r>
            <a:br>
              <a:rPr lang="en-US" dirty="0" smtClean="0"/>
            </a:br>
            <a:r>
              <a:rPr lang="en-US" dirty="0" smtClean="0"/>
              <a:t>leaders “communists” to scare workers away from joining unions</a:t>
            </a:r>
          </a:p>
          <a:p>
            <a:pPr lvl="1"/>
            <a:r>
              <a:rPr lang="en-US" dirty="0" smtClean="0"/>
              <a:t>U.S. Steel Strike</a:t>
            </a:r>
          </a:p>
          <a:p>
            <a:pPr lvl="1"/>
            <a:r>
              <a:rPr lang="en-US" dirty="0" smtClean="0"/>
              <a:t>Unions also had trouble organizing and stayed segregated by race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3/34/Step_by_step_gre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294068" cy="3023191"/>
          </a:xfrm>
          <a:prstGeom prst="rect">
            <a:avLst/>
          </a:prstGeom>
          <a:noFill/>
        </p:spPr>
      </p:pic>
      <p:pic>
        <p:nvPicPr>
          <p:cNvPr id="1028" name="Picture 4" descr="http://www.christiebooks.com/ChristieBooksWP/wp-content/uploads/2013/03/OerfectCas.jpg"/>
          <p:cNvPicPr>
            <a:picLocks noChangeAspect="1" noChangeArrowheads="1"/>
          </p:cNvPicPr>
          <p:nvPr/>
        </p:nvPicPr>
        <p:blipFill>
          <a:blip r:embed="rId4" cstate="print"/>
          <a:srcRect l="14679" t="17778" b="8148"/>
          <a:stretch>
            <a:fillRect/>
          </a:stretch>
        </p:blipFill>
        <p:spPr bwMode="auto">
          <a:xfrm rot="704030">
            <a:off x="6793343" y="4457818"/>
            <a:ext cx="1984248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Long-term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Militarism = Armed intimidation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escalation/fear</a:t>
            </a:r>
          </a:p>
          <a:p>
            <a:pPr lvl="0"/>
            <a:r>
              <a:rPr lang="en-US" dirty="0"/>
              <a:t>Alliances = Buddy system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Allies </a:t>
            </a:r>
            <a:r>
              <a:rPr lang="en-US" dirty="0"/>
              <a:t>vs. Central Powers</a:t>
            </a:r>
          </a:p>
          <a:p>
            <a:pPr lvl="0"/>
            <a:r>
              <a:rPr lang="en-US" dirty="0"/>
              <a:t>Imperialism = Empire building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competition/jealousy</a:t>
            </a:r>
          </a:p>
          <a:p>
            <a:pPr lvl="0"/>
            <a:r>
              <a:rPr lang="en-US" dirty="0"/>
              <a:t>Nationalism = national </a:t>
            </a:r>
            <a:r>
              <a:rPr lang="en-US" dirty="0" smtClean="0"/>
              <a:t>interests </a:t>
            </a:r>
            <a:r>
              <a:rPr lang="en-US" dirty="0"/>
              <a:t>first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rivalry/hostility   (offensive and defensive)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 descr="http://edu.glogster.com/media/14/47/47/76/474776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362200"/>
            <a:ext cx="2488071" cy="162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Long-term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u="sng" dirty="0"/>
              <a:t>M</a:t>
            </a:r>
            <a:r>
              <a:rPr lang="en-US" dirty="0"/>
              <a:t>ilitarism = Armed intimidation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escalation/fear</a:t>
            </a:r>
          </a:p>
          <a:p>
            <a:pPr lvl="0"/>
            <a:r>
              <a:rPr lang="en-US" u="sng" dirty="0"/>
              <a:t>A</a:t>
            </a:r>
            <a:r>
              <a:rPr lang="en-US" dirty="0"/>
              <a:t>lliances = Buddy system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Allies </a:t>
            </a:r>
            <a:r>
              <a:rPr lang="en-US" dirty="0"/>
              <a:t>vs. Central Powers</a:t>
            </a:r>
          </a:p>
          <a:p>
            <a:pPr lvl="0"/>
            <a:r>
              <a:rPr lang="en-US" u="sng" dirty="0"/>
              <a:t>I</a:t>
            </a:r>
            <a:r>
              <a:rPr lang="en-US" dirty="0"/>
              <a:t>mperialism = Empire building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competition/jealousy</a:t>
            </a:r>
          </a:p>
          <a:p>
            <a:pPr lvl="0"/>
            <a:r>
              <a:rPr lang="en-US" u="sng" dirty="0" smtClean="0"/>
              <a:t>N</a:t>
            </a:r>
            <a:r>
              <a:rPr lang="en-US" dirty="0" smtClean="0"/>
              <a:t>ationalism = national interests first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rivalry/hostility   (offensive and defensive)</a:t>
            </a:r>
          </a:p>
          <a:p>
            <a:endParaRPr lang="en-US" dirty="0"/>
          </a:p>
        </p:txBody>
      </p:sp>
      <p:pic>
        <p:nvPicPr>
          <p:cNvPr id="20482" name="Picture 2" descr="http://edu.glogster.com/media/14/47/47/76/474776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362200"/>
            <a:ext cx="2488071" cy="162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guim.co.uk/sys-images/Guardian/Pix/pictures/2008/11/07/Franz4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333" r="12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Immediate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3200" dirty="0"/>
              <a:t>Balkan Peninsula =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/>
              <a:t>Powder keg of Europe” </a:t>
            </a:r>
            <a:r>
              <a:rPr lang="en-US" sz="3200" dirty="0" smtClean="0">
                <a:sym typeface="Wingdings"/>
              </a:rPr>
              <a:t></a:t>
            </a:r>
            <a:endParaRPr lang="en-US" sz="3200" dirty="0">
              <a:sym typeface="Wingdings"/>
            </a:endParaRPr>
          </a:p>
          <a:p>
            <a:pPr marL="457200" lvl="2"/>
            <a:r>
              <a:rPr lang="en-US" sz="3200" dirty="0" smtClean="0"/>
              <a:t>Archduke </a:t>
            </a:r>
            <a:r>
              <a:rPr lang="en-US" sz="3200" dirty="0"/>
              <a:t>Ferdinand assassinated (1914) </a:t>
            </a:r>
            <a:r>
              <a:rPr lang="en-US" sz="3200" dirty="0" smtClean="0">
                <a:sym typeface="Wingdings"/>
              </a:rPr>
              <a:t></a:t>
            </a:r>
            <a:endParaRPr lang="en-US" sz="3200" dirty="0">
              <a:sym typeface="Wingdings"/>
            </a:endParaRPr>
          </a:p>
          <a:p>
            <a:pPr marL="457200" lvl="2"/>
            <a:r>
              <a:rPr lang="en-US" sz="3200" dirty="0" smtClean="0"/>
              <a:t>Alliance </a:t>
            </a:r>
            <a:r>
              <a:rPr lang="en-US" sz="3200" dirty="0"/>
              <a:t>System pulls nations in </a:t>
            </a:r>
            <a:r>
              <a:rPr lang="en-US" sz="3200" dirty="0" smtClean="0">
                <a:sym typeface="Wingdings"/>
              </a:rPr>
              <a:t></a:t>
            </a:r>
            <a:endParaRPr lang="en-US" sz="3200" dirty="0">
              <a:sym typeface="Wingdings"/>
            </a:endParaRPr>
          </a:p>
          <a:p>
            <a:pPr marL="457200" lvl="2"/>
            <a:r>
              <a:rPr lang="en-US" sz="3200" dirty="0" smtClean="0"/>
              <a:t>German </a:t>
            </a:r>
            <a:r>
              <a:rPr lang="en-US" sz="3200" dirty="0"/>
              <a:t>Invasions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on </a:t>
            </a:r>
            <a:r>
              <a:rPr lang="en-US" sz="3200" dirty="0"/>
              <a:t>Eastern </a:t>
            </a:r>
            <a:r>
              <a:rPr lang="en-US" sz="3200" dirty="0" smtClean="0"/>
              <a:t>and </a:t>
            </a:r>
            <a:br>
              <a:rPr lang="en-US" sz="3200" dirty="0" smtClean="0"/>
            </a:br>
            <a:r>
              <a:rPr lang="en-US" sz="3200" dirty="0" smtClean="0"/>
              <a:t>Western </a:t>
            </a:r>
            <a:r>
              <a:rPr lang="en-US" sz="3200" dirty="0"/>
              <a:t>Front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60" name="Picture 4" descr="http://www.wall-maps.com/Classroom/HISTORY/US-History/30_World_War_I_1914~1918.gif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4267199"/>
            <a:ext cx="38862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Why would the U.S. get </a:t>
            </a:r>
            <a:br>
              <a:rPr lang="en-US" sz="4800" i="1" dirty="0" smtClean="0"/>
            </a:br>
            <a:r>
              <a:rPr lang="en-US" sz="4800" i="1" dirty="0" smtClean="0"/>
              <a:t>involved in a war in Europe?</a:t>
            </a:r>
            <a:endParaRPr lang="en-US" sz="4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lum/>
          </a:blip>
          <a:srcRect/>
          <a:stretch>
            <a:fillRect/>
          </a:stretch>
        </p:blipFill>
        <p:spPr bwMode="auto">
          <a:xfrm>
            <a:off x="3200400" y="2898978"/>
            <a:ext cx="2514600" cy="1673022"/>
          </a:xfrm>
          <a:prstGeom prst="rect">
            <a:avLst/>
          </a:prstGeom>
          <a:noFill/>
        </p:spPr>
      </p:pic>
      <p:sp>
        <p:nvSpPr>
          <p:cNvPr id="2051" name="Arc 3"/>
          <p:cNvSpPr>
            <a:spLocks/>
          </p:cNvSpPr>
          <p:nvPr/>
        </p:nvSpPr>
        <p:spPr bwMode="auto">
          <a:xfrm rot="13232443" flipV="1">
            <a:off x="2309012" y="3764182"/>
            <a:ext cx="4570255" cy="3868469"/>
          </a:xfrm>
          <a:custGeom>
            <a:avLst/>
            <a:gdLst>
              <a:gd name="G0" fmla="+- 1922 0 0"/>
              <a:gd name="G1" fmla="+- 21600 0 0"/>
              <a:gd name="G2" fmla="+- 21600 0 0"/>
              <a:gd name="T0" fmla="*/ 0 w 23522"/>
              <a:gd name="T1" fmla="*/ 86 h 21600"/>
              <a:gd name="T2" fmla="*/ 23522 w 23522"/>
              <a:gd name="T3" fmla="*/ 21600 h 21600"/>
              <a:gd name="T4" fmla="*/ 1922 w 235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22" h="21600" fill="none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</a:path>
              <a:path w="23522" h="21600" stroke="0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  <a:lnTo>
                  <a:pt x="1922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omepage.mac.com/oldtownman/ww1/images/94747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7655" b="27273"/>
          <a:stretch>
            <a:fillRect/>
          </a:stretch>
        </p:blipFill>
        <p:spPr bwMode="auto">
          <a:xfrm>
            <a:off x="0" y="0"/>
            <a:ext cx="91925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Debate…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u="sng" dirty="0" smtClean="0"/>
              <a:t>YES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Immigrants’ concern, interests</a:t>
            </a:r>
          </a:p>
          <a:p>
            <a:r>
              <a:rPr lang="en-US" sz="3000" dirty="0"/>
              <a:t>Germany’s “bully” </a:t>
            </a:r>
            <a:r>
              <a:rPr lang="en-US" sz="3000" dirty="0" smtClean="0"/>
              <a:t>tactics</a:t>
            </a:r>
          </a:p>
          <a:p>
            <a:r>
              <a:rPr lang="en-US" sz="3000" dirty="0" smtClean="0"/>
              <a:t>Economic interdependence</a:t>
            </a:r>
            <a:br>
              <a:rPr lang="en-US" sz="3000" dirty="0" smtClean="0"/>
            </a:br>
            <a:r>
              <a:rPr lang="en-US" sz="3000" dirty="0" smtClean="0">
                <a:sym typeface="Wingdings"/>
              </a:rPr>
              <a:t></a:t>
            </a:r>
            <a:r>
              <a:rPr lang="en-US" sz="3000" dirty="0" smtClean="0"/>
              <a:t> </a:t>
            </a:r>
            <a:r>
              <a:rPr lang="en-US" sz="3000" dirty="0"/>
              <a:t>Sympathy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    for </a:t>
            </a:r>
            <a:r>
              <a:rPr lang="en-US" sz="3000" dirty="0"/>
              <a:t>Allies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u="sng" dirty="0" smtClean="0"/>
              <a:t>NO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320925"/>
          </a:xfrm>
        </p:spPr>
        <p:txBody>
          <a:bodyPr/>
          <a:lstStyle/>
          <a:p>
            <a:r>
              <a:rPr lang="en-US" sz="3200" dirty="0"/>
              <a:t>Socialists: imperialist struggle</a:t>
            </a:r>
          </a:p>
          <a:p>
            <a:r>
              <a:rPr lang="en-US" sz="3200" dirty="0" smtClean="0"/>
              <a:t>Parents: protect sons</a:t>
            </a:r>
          </a:p>
          <a:p>
            <a:r>
              <a:rPr lang="en-US" sz="3200" dirty="0" smtClean="0"/>
              <a:t>Pacifists: war is evil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4196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“If civilization is to advance, the day must come when a nation will feel no more obligated to accept a challenge to war that an American citizen now feels to accept a challenge to fight a duel.”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          – </a:t>
            </a:r>
            <a:r>
              <a:rPr lang="en-US" dirty="0" err="1"/>
              <a:t>W.J.Bryan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Wilson’s Position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Though he opposed Germany’s use of unrestricted submarine warfare to break through the British blockade, Wilson did not view these as “actual overt acts” of aggression against the U.S.</a:t>
            </a:r>
          </a:p>
          <a:p>
            <a:endParaRPr lang="en-US" dirty="0" smtClean="0"/>
          </a:p>
          <a:p>
            <a:r>
              <a:rPr lang="en-US" dirty="0" smtClean="0"/>
              <a:t>In 1916, the re-election</a:t>
            </a:r>
            <a:br>
              <a:rPr lang="en-US" dirty="0" smtClean="0"/>
            </a:br>
            <a:r>
              <a:rPr lang="en-US" dirty="0" smtClean="0"/>
              <a:t>campaign included the</a:t>
            </a:r>
            <a:br>
              <a:rPr lang="en-US" dirty="0" smtClean="0"/>
            </a:br>
            <a:r>
              <a:rPr lang="en-US" dirty="0" smtClean="0"/>
              <a:t>slogan, “He kept us out of war!”</a:t>
            </a:r>
            <a:endParaRPr lang="en-US" dirty="0"/>
          </a:p>
        </p:txBody>
      </p:sp>
      <p:pic>
        <p:nvPicPr>
          <p:cNvPr id="16386" name="Picture 2" descr="http://www.oldpoliticals.com/LotImages/7/785a_med.jpe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34450">
            <a:off x="7192428" y="4601628"/>
            <a:ext cx="1447800" cy="1447800"/>
          </a:xfrm>
          <a:prstGeom prst="rect">
            <a:avLst/>
          </a:prstGeom>
          <a:noFill/>
        </p:spPr>
      </p:pic>
      <p:pic>
        <p:nvPicPr>
          <p:cNvPr id="16388" name="Picture 4" descr="http://www.hakes.com/product_images/14/100006/00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6569">
            <a:off x="5689412" y="3692214"/>
            <a:ext cx="14287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raphics8.nytimes.com/images/section/learning/general/onthisday/big/0402_big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5053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Neutrality Breaks Down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lvl="0"/>
            <a:r>
              <a:rPr lang="en-US" dirty="0"/>
              <a:t>Zimmerman </a:t>
            </a:r>
            <a:r>
              <a:rPr lang="en-US" dirty="0" smtClean="0"/>
              <a:t>Note (Germany-Mexico)</a:t>
            </a:r>
            <a:endParaRPr lang="en-US" dirty="0"/>
          </a:p>
          <a:p>
            <a:pPr lvl="0"/>
            <a:r>
              <a:rPr lang="en-US" dirty="0"/>
              <a:t>Unarmed </a:t>
            </a:r>
            <a:r>
              <a:rPr lang="en-US" dirty="0" smtClean="0"/>
              <a:t>American merchant </a:t>
            </a:r>
            <a:r>
              <a:rPr lang="en-US" dirty="0"/>
              <a:t>ships </a:t>
            </a:r>
            <a:r>
              <a:rPr lang="en-US" dirty="0" smtClean="0"/>
              <a:t>sunk</a:t>
            </a:r>
          </a:p>
          <a:p>
            <a:pPr lvl="0"/>
            <a:r>
              <a:rPr lang="en-US" dirty="0" smtClean="0"/>
              <a:t>Russian </a:t>
            </a:r>
            <a:r>
              <a:rPr lang="en-US" dirty="0"/>
              <a:t>czar overthrown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democracies </a:t>
            </a:r>
            <a:r>
              <a:rPr lang="en-US" dirty="0"/>
              <a:t>vs. monarchies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4958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</a:t>
            </a:r>
            <a:r>
              <a:rPr lang="en-US" sz="2800" i="1" dirty="0"/>
              <a:t>The present German submarine warfare against commerce is a warfare against mankind</a:t>
            </a:r>
            <a:r>
              <a:rPr lang="en-US" sz="2800" i="1" dirty="0" smtClean="0"/>
              <a:t>…</a:t>
            </a:r>
            <a:br>
              <a:rPr lang="en-US" sz="2800" i="1" dirty="0" smtClean="0"/>
            </a:br>
            <a:r>
              <a:rPr lang="en-US" sz="2800" i="1" dirty="0" smtClean="0"/>
              <a:t>The </a:t>
            </a:r>
            <a:r>
              <a:rPr lang="en-US" sz="2800" i="1" dirty="0"/>
              <a:t>world must be made safe for democracy.” </a:t>
            </a:r>
            <a:endParaRPr lang="en-US" sz="2800" i="1" dirty="0" smtClean="0"/>
          </a:p>
          <a:p>
            <a:r>
              <a:rPr lang="en-US" sz="2400" i="1" dirty="0"/>
              <a:t>	</a:t>
            </a:r>
            <a:r>
              <a:rPr lang="en-US" sz="2400" i="1" dirty="0" smtClean="0"/>
              <a:t>	     	       </a:t>
            </a:r>
            <a:r>
              <a:rPr lang="en-US" sz="2400" dirty="0" smtClean="0"/>
              <a:t>– Wilson’s War Resolution (1917)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767</Words>
  <Application>Microsoft Office PowerPoint</Application>
  <PresentationFormat>On-screen Show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“The War to End All Wars…”</vt:lpstr>
      <vt:lpstr>Slide 2</vt:lpstr>
      <vt:lpstr>Long-term Causes</vt:lpstr>
      <vt:lpstr>Long-term Causes</vt:lpstr>
      <vt:lpstr>Immediate Causes</vt:lpstr>
      <vt:lpstr>Slide 6</vt:lpstr>
      <vt:lpstr>The Debate…</vt:lpstr>
      <vt:lpstr>Wilson’s Position</vt:lpstr>
      <vt:lpstr>Neutrality Breaks Down</vt:lpstr>
      <vt:lpstr>Slide 10</vt:lpstr>
      <vt:lpstr>Mobilization</vt:lpstr>
      <vt:lpstr>Slide 12</vt:lpstr>
      <vt:lpstr>The Home Front</vt:lpstr>
      <vt:lpstr>Civil Liberties</vt:lpstr>
      <vt:lpstr>Social Changes</vt:lpstr>
      <vt:lpstr>Slide 16</vt:lpstr>
      <vt:lpstr>Mechanized Warfare</vt:lpstr>
      <vt:lpstr>Germany Collapses</vt:lpstr>
      <vt:lpstr>Slide 19</vt:lpstr>
      <vt:lpstr>Wilson’s 14 Points</vt:lpstr>
      <vt:lpstr>Treaty of Versailles</vt:lpstr>
      <vt:lpstr>League of Nations</vt:lpstr>
      <vt:lpstr>Slide 23</vt:lpstr>
      <vt:lpstr>Return to Normalcy</vt:lpstr>
      <vt:lpstr>Isolationism</vt:lpstr>
      <vt:lpstr>Tariffs</vt:lpstr>
      <vt:lpstr>Nativism</vt:lpstr>
      <vt:lpstr>Red Scare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WWI:  “The War to End All Wars”</dc:title>
  <dc:creator>Wake County Public Schools</dc:creator>
  <cp:lastModifiedBy>nmosley</cp:lastModifiedBy>
  <cp:revision>62</cp:revision>
  <dcterms:created xsi:type="dcterms:W3CDTF">2012-04-16T16:19:45Z</dcterms:created>
  <dcterms:modified xsi:type="dcterms:W3CDTF">2015-03-02T20:39:43Z</dcterms:modified>
</cp:coreProperties>
</file>