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63" r:id="rId7"/>
    <p:sldId id="264" r:id="rId8"/>
    <p:sldId id="259" r:id="rId9"/>
    <p:sldId id="26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4" autoAdjust="0"/>
  </p:normalViewPr>
  <p:slideViewPr>
    <p:cSldViewPr>
      <p:cViewPr varScale="1">
        <p:scale>
          <a:sx n="71" d="100"/>
          <a:sy n="71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6E47-6060-443A-8DC9-35143634855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1"/>
            <a:ext cx="91440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Unit 5 – Making Laws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081748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Objective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Compare and contrast different types of laws, their purpose, and how they are carried out.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u="sng" dirty="0"/>
              <a:t>Objective 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Analyze the process of debating and making laws in the different branches and levels of government.</a:t>
            </a:r>
          </a:p>
        </p:txBody>
      </p:sp>
      <p:pic>
        <p:nvPicPr>
          <p:cNvPr id="1034" name="Picture 10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743" y="1981200"/>
            <a:ext cx="4101057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ache.daylife.com/imageserve/097B9YF4Vt3nj/610x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688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in committee…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dirty="0" smtClean="0"/>
              <a:t>Each bill goes to the appropriate standing committee  where experts are consulted and amendments are discussed. It can be:</a:t>
            </a:r>
          </a:p>
          <a:p>
            <a:pPr marL="1314450" lvl="2" indent="-320040">
              <a:defRPr/>
            </a:pPr>
            <a:r>
              <a:rPr lang="en-US" sz="3200" dirty="0" smtClean="0"/>
              <a:t>passed with no changes</a:t>
            </a:r>
          </a:p>
          <a:p>
            <a:pPr marL="1314450" lvl="2" indent="-320040">
              <a:defRPr/>
            </a:pPr>
            <a:r>
              <a:rPr lang="en-US" sz="3200" dirty="0" smtClean="0"/>
              <a:t>passed with changes</a:t>
            </a:r>
          </a:p>
          <a:p>
            <a:pPr marL="1314450" lvl="2" indent="-320040">
              <a:defRPr/>
            </a:pPr>
            <a:r>
              <a:rPr lang="en-US" sz="3200" dirty="0" smtClean="0"/>
              <a:t>replaced with an alternative</a:t>
            </a:r>
          </a:p>
          <a:p>
            <a:pPr marL="1314450" lvl="2" indent="-320040">
              <a:defRPr/>
            </a:pPr>
            <a:r>
              <a:rPr lang="en-US" sz="3200" dirty="0" smtClean="0"/>
              <a:t>ignored or “pigeonholed”</a:t>
            </a:r>
          </a:p>
          <a:p>
            <a:pPr marL="1314450" lvl="2" indent="-320040">
              <a:defRPr/>
            </a:pPr>
            <a:r>
              <a:rPr lang="en-US" sz="3200" dirty="0" smtClean="0"/>
              <a:t>killed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mgc.allpostersimages.com/images/P-473-488-90/59/5931/CC4RG00Z/posters/james-stewart-mr-smith-goes-to-washington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6667" t="6151" r="13889"/>
          <a:stretch>
            <a:fillRect/>
          </a:stretch>
        </p:blipFill>
        <p:spPr bwMode="auto">
          <a:xfrm rot="21083698">
            <a:off x="456433" y="2500852"/>
            <a:ext cx="2017261" cy="2178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on the floor…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629400" cy="4953000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dirty="0" smtClean="0"/>
              <a:t>Floor Debate: Both houses allow all members to debate the bill and propose changes.</a:t>
            </a:r>
          </a:p>
          <a:p>
            <a:pPr marL="1314450" lvl="2" indent="-514350">
              <a:defRPr/>
            </a:pPr>
            <a:r>
              <a:rPr lang="en-US" dirty="0" smtClean="0"/>
              <a:t>There are some different rules in the Senate. </a:t>
            </a:r>
            <a:r>
              <a:rPr lang="en-US" i="1" dirty="0" smtClean="0"/>
              <a:t>Why?</a:t>
            </a:r>
          </a:p>
          <a:p>
            <a:pPr marL="1771650" lvl="3" indent="-514350">
              <a:defRPr/>
            </a:pPr>
            <a:r>
              <a:rPr lang="en-US" dirty="0" smtClean="0"/>
              <a:t>Senators can add amendments called “riders” that are unconnected to the bill</a:t>
            </a:r>
          </a:p>
          <a:p>
            <a:pPr marL="1771650" lvl="3" indent="-514350">
              <a:defRPr/>
            </a:pPr>
            <a:r>
              <a:rPr lang="en-US" dirty="0" smtClean="0"/>
              <a:t>Senators can filibuster because there are no speaking time limits. They can only be ended by a “Cloture” vote of 3/5 of the Senate.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dirty="0" smtClean="0"/>
              <a:t>Vote: a simple majority of 51% is needed to pass a bill</a:t>
            </a:r>
          </a:p>
          <a:p>
            <a:endParaRPr lang="en-US" dirty="0"/>
          </a:p>
        </p:txBody>
      </p:sp>
      <p:pic>
        <p:nvPicPr>
          <p:cNvPr id="7" name="Picture 2" descr="http://cdn.animaltalk.us/wp/wp-content/uploads/2010/09/image0028.jpg"/>
          <p:cNvPicPr>
            <a:picLocks noChangeAspect="1" noChangeArrowheads="1"/>
          </p:cNvPicPr>
          <p:nvPr/>
        </p:nvPicPr>
        <p:blipFill>
          <a:blip r:embed="rId3" cstate="print"/>
          <a:srcRect l="13675" r="19658"/>
          <a:stretch>
            <a:fillRect/>
          </a:stretch>
        </p:blipFill>
        <p:spPr bwMode="auto">
          <a:xfrm rot="372611">
            <a:off x="814921" y="5090871"/>
            <a:ext cx="1196788" cy="1043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lobal.fncstatic.com/static/managed/img/fn2/video/110612_aehq_congress1_64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1875" r="1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to the other house….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/>
              <a:t>Passed bill goes to the other house and starts the process all over again (committee &gt; floor)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/>
              <a:t>If changes are made to the bill to pass the second house…</a:t>
            </a:r>
          </a:p>
          <a:p>
            <a:pPr marL="1314450" lvl="2" indent="-514350">
              <a:defRPr/>
            </a:pPr>
            <a:r>
              <a:rPr lang="en-US" sz="3100" dirty="0" smtClean="0"/>
              <a:t>Goes to conference committee to reconcile it into one single version</a:t>
            </a:r>
          </a:p>
          <a:p>
            <a:pPr marL="1314450" lvl="2" indent="-514350">
              <a:defRPr/>
            </a:pPr>
            <a:r>
              <a:rPr lang="en-US" sz="3100" dirty="0" smtClean="0"/>
              <a:t>Final compromise bill must be approved by both houses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at the White House…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US" dirty="0" smtClean="0"/>
              <a:t>The President can</a:t>
            </a:r>
          </a:p>
          <a:p>
            <a:pPr marL="1371600" indent="-514350">
              <a:defRPr/>
            </a:pPr>
            <a:r>
              <a:rPr lang="en-US" dirty="0" smtClean="0"/>
              <a:t>Sign the bill into law</a:t>
            </a:r>
          </a:p>
          <a:p>
            <a:pPr marL="1371600" indent="-514350">
              <a:defRPr/>
            </a:pPr>
            <a:r>
              <a:rPr lang="en-US" dirty="0" smtClean="0"/>
              <a:t>Veto the bill</a:t>
            </a:r>
          </a:p>
          <a:p>
            <a:pPr marL="2057400" lvl="1" indent="-514350">
              <a:defRPr/>
            </a:pPr>
            <a:r>
              <a:rPr lang="en-US" dirty="0" smtClean="0"/>
              <a:t>Can still become law </a:t>
            </a:r>
            <a:br>
              <a:rPr lang="en-US" dirty="0" smtClean="0"/>
            </a:br>
            <a:r>
              <a:rPr lang="en-US" dirty="0" smtClean="0"/>
              <a:t>if overridden by a 2/3 vote of both </a:t>
            </a:r>
            <a:br>
              <a:rPr lang="en-US" dirty="0" smtClean="0"/>
            </a:br>
            <a:r>
              <a:rPr lang="en-US" dirty="0" smtClean="0"/>
              <a:t>houses of Congress.  If not, it dies.</a:t>
            </a:r>
          </a:p>
          <a:p>
            <a:pPr marL="1371600" indent="-514350">
              <a:defRPr/>
            </a:pPr>
            <a:r>
              <a:rPr lang="en-US" dirty="0" smtClean="0"/>
              <a:t>Keep the bill for 10 days</a:t>
            </a:r>
          </a:p>
          <a:p>
            <a:pPr marL="2057400" lvl="1" indent="-514350">
              <a:defRPr/>
            </a:pPr>
            <a:r>
              <a:rPr lang="en-US" dirty="0" smtClean="0"/>
              <a:t>If Congress is in session, it becomes law, but if Congress adjourns during that time, it dies (this is the pocket-veto). </a:t>
            </a:r>
          </a:p>
          <a:p>
            <a:pPr marL="3200400" lvl="2" indent="-514350">
              <a:defRPr/>
            </a:pPr>
            <a:r>
              <a:rPr lang="en-US" i="1" dirty="0" smtClean="0"/>
              <a:t>Why not just sign or veto?</a:t>
            </a:r>
          </a:p>
          <a:p>
            <a:endParaRPr lang="en-US" dirty="0"/>
          </a:p>
        </p:txBody>
      </p:sp>
      <p:pic>
        <p:nvPicPr>
          <p:cNvPr id="26626" name="Picture 2" descr="http://graphics8.nytimes.com/images/2010/03/24/us/24healthspan2-cnd/24healthspan2-cnd-artic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218" y="1447800"/>
            <a:ext cx="3176918" cy="1752600"/>
          </a:xfrm>
          <a:prstGeom prst="rect">
            <a:avLst/>
          </a:prstGeom>
          <a:noFill/>
        </p:spPr>
      </p:pic>
      <p:pic>
        <p:nvPicPr>
          <p:cNvPr id="26628" name="Picture 4" descr="http://www.congressforkids.net/images/ve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953000"/>
            <a:ext cx="1619250" cy="1256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vm.edu/~career/images/Blogimages/law%20scal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39"/>
          <a:stretch>
            <a:fillRect/>
          </a:stretch>
        </p:blipFill>
        <p:spPr bwMode="auto">
          <a:xfrm>
            <a:off x="0" y="575666"/>
            <a:ext cx="9144000" cy="628233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685800"/>
            <a:ext cx="5105400" cy="4876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/>
              <a:t>Discussion Questions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i="1" dirty="0" smtClean="0"/>
              <a:t>What is the purpose of law?</a:t>
            </a:r>
          </a:p>
          <a:p>
            <a:pPr>
              <a:buNone/>
            </a:pPr>
            <a:endParaRPr lang="en-US" sz="2400" i="1" dirty="0" smtClean="0"/>
          </a:p>
          <a:p>
            <a:r>
              <a:rPr lang="en-US" sz="2400" i="1" dirty="0" smtClean="0"/>
              <a:t>What are the characteristics of a good law?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How have the laws of our country evolved over time?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Which basic legal principles are most essential to democracy?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of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8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dirty="0" smtClean="0"/>
              <a:t>Hammurabi’s Code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First written laws. </a:t>
            </a:r>
            <a:r>
              <a:rPr lang="en-US" sz="2600" i="1" dirty="0" smtClean="0"/>
              <a:t>Why is this important?</a:t>
            </a:r>
            <a:endParaRPr lang="en-US" sz="2900" i="1" dirty="0" smtClean="0"/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Harsh by today’s standards – ex. Eye for eye, life for life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Included both criminal and civil law</a:t>
            </a:r>
          </a:p>
          <a:p>
            <a:pPr lvl="1">
              <a:lnSpc>
                <a:spcPct val="120000"/>
              </a:lnSpc>
            </a:pPr>
            <a:r>
              <a:rPr lang="en-US" sz="2900" i="1" dirty="0" smtClean="0"/>
              <a:t>“Cause justice to prevail in the land / To destroy the wicked and evil / That the strong may not oppress the weak.”</a:t>
            </a:r>
          </a:p>
          <a:p>
            <a:pPr>
              <a:lnSpc>
                <a:spcPct val="120000"/>
              </a:lnSpc>
            </a:pPr>
            <a:r>
              <a:rPr lang="en-US" sz="3100" dirty="0" smtClean="0"/>
              <a:t>Ten Commandments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Religious duties – ex. “keep the </a:t>
            </a:r>
            <a:r>
              <a:rPr lang="en-US" sz="2700" dirty="0" err="1" smtClean="0"/>
              <a:t>sabbath</a:t>
            </a:r>
            <a:r>
              <a:rPr lang="en-US" sz="2700" dirty="0" smtClean="0"/>
              <a:t>”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Moral and ethical conduct – ex. “thou shall not steal”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pic>
        <p:nvPicPr>
          <p:cNvPr id="4" name="Picture 2" descr="http://www.qacps.k12.md.us/cms/Teachers/CriseT/Hammura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26914"/>
            <a:ext cx="2373313" cy="286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.dailymail.co.uk/i/pix/2008/03_01/mosesHeston2703_468x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1371600" cy="17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6096000" cy="5715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Roman Law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Jurisprudence: the study of law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Basic principles – ex. Innocent until </a:t>
            </a:r>
            <a:br>
              <a:rPr lang="en-US" sz="2200" dirty="0" smtClean="0"/>
            </a:br>
            <a:r>
              <a:rPr lang="en-US" sz="2200" dirty="0" smtClean="0"/>
              <a:t>proven guilty beyond reasonable doubt</a:t>
            </a:r>
          </a:p>
          <a:p>
            <a:pPr lvl="1">
              <a:lnSpc>
                <a:spcPct val="120000"/>
              </a:lnSpc>
            </a:pPr>
            <a:r>
              <a:rPr lang="en-US" sz="2200" i="1" dirty="0" smtClean="0"/>
              <a:t>How did it spread throughout Europe </a:t>
            </a:r>
            <a:br>
              <a:rPr lang="en-US" sz="2200" i="1" dirty="0" smtClean="0"/>
            </a:br>
            <a:r>
              <a:rPr lang="en-US" sz="2200" i="1" dirty="0" smtClean="0"/>
              <a:t>and into North America?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English Law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Common Law: based on traditions and precedent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Magna </a:t>
            </a:r>
            <a:r>
              <a:rPr lang="en-US" sz="2200" dirty="0" err="1" smtClean="0"/>
              <a:t>Carta</a:t>
            </a:r>
            <a:r>
              <a:rPr lang="en-US" sz="2200" dirty="0" smtClean="0"/>
              <a:t> – ex. due process of law, trial by jury of peers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English Bill of Rights: power to legislature</a:t>
            </a:r>
          </a:p>
          <a:p>
            <a:endParaRPr lang="en-US" dirty="0"/>
          </a:p>
        </p:txBody>
      </p:sp>
      <p:pic>
        <p:nvPicPr>
          <p:cNvPr id="4" name="Picture 2" descr="http://www.duhaime.org/Portals/duhaime/images/450-BC-Twelve-Tables-Mir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067" y="762000"/>
            <a:ext cx="3147933" cy="2286000"/>
          </a:xfrm>
          <a:prstGeom prst="rect">
            <a:avLst/>
          </a:prstGeom>
          <a:noFill/>
        </p:spPr>
      </p:pic>
      <p:pic>
        <p:nvPicPr>
          <p:cNvPr id="18434" name="Picture 2" descr="File:Magna charta cum statutis angliae 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200400"/>
            <a:ext cx="1981200" cy="294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828800"/>
            <a:ext cx="5715000" cy="4572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Criminal: Prevents people from deliberately or recklessly harming others or property</a:t>
            </a:r>
          </a:p>
          <a:p>
            <a:pPr lvl="1"/>
            <a:r>
              <a:rPr lang="en-US" sz="2200" dirty="0" smtClean="0"/>
              <a:t>Felony: serious</a:t>
            </a:r>
          </a:p>
          <a:p>
            <a:pPr lvl="1"/>
            <a:r>
              <a:rPr lang="en-US" sz="2200" dirty="0" smtClean="0"/>
              <a:t>Misdemeanor: minor</a:t>
            </a:r>
          </a:p>
          <a:p>
            <a:pPr lvl="1"/>
            <a:endParaRPr lang="en-US" sz="2000" dirty="0" smtClean="0"/>
          </a:p>
          <a:p>
            <a:r>
              <a:rPr lang="en-US" sz="2600" dirty="0" smtClean="0"/>
              <a:t>Civil: Settles disputes between people when no law has been broken</a:t>
            </a:r>
          </a:p>
          <a:p>
            <a:pPr lvl="1"/>
            <a:r>
              <a:rPr lang="en-US" sz="2200" dirty="0" smtClean="0"/>
              <a:t>Tort law: injury occurs due to negligence</a:t>
            </a:r>
          </a:p>
          <a:p>
            <a:pPr lvl="1"/>
            <a:r>
              <a:rPr lang="en-US" sz="2200" dirty="0" smtClean="0"/>
              <a:t>Family law: </a:t>
            </a:r>
            <a:r>
              <a:rPr lang="en-US" sz="2200" i="1" dirty="0" smtClean="0"/>
              <a:t>Examples?</a:t>
            </a:r>
          </a:p>
        </p:txBody>
      </p:sp>
      <p:pic>
        <p:nvPicPr>
          <p:cNvPr id="3074" name="Picture 2" descr="http://www.ovlg.com/styles/on-disk-oakviewlaw/blob/images/blog/yerwada-jail-prisoner-management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2133600" cy="1601492"/>
          </a:xfrm>
          <a:prstGeom prst="rect">
            <a:avLst/>
          </a:prstGeom>
          <a:noFill/>
        </p:spPr>
      </p:pic>
      <p:pic>
        <p:nvPicPr>
          <p:cNvPr id="3076" name="Picture 4" descr="http://www.insantaquin.com/wp-content/uploads/2012/02/lawsuits-judgements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2857500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ee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l="10667" t="4175" b="256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6553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Constitutional</a:t>
            </a:r>
          </a:p>
          <a:p>
            <a:pPr lvl="1"/>
            <a:r>
              <a:rPr lang="en-US" dirty="0" smtClean="0"/>
              <a:t>Deals with formation, construction, and interpretation of constitutions</a:t>
            </a:r>
          </a:p>
          <a:p>
            <a:pPr lvl="1"/>
            <a:r>
              <a:rPr lang="en-US" dirty="0" smtClean="0"/>
              <a:t>Rights of citizens, limits on government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Administrative</a:t>
            </a:r>
          </a:p>
          <a:p>
            <a:pPr lvl="1"/>
            <a:r>
              <a:rPr lang="en-US" dirty="0" smtClean="0"/>
              <a:t>Rules and regulations that the executive branch must make to carry out its job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Statutory</a:t>
            </a:r>
          </a:p>
          <a:p>
            <a:pPr lvl="1"/>
            <a:r>
              <a:rPr lang="en-US" dirty="0" smtClean="0"/>
              <a:t>Law written by a legislature</a:t>
            </a:r>
          </a:p>
          <a:p>
            <a:pPr lvl="1"/>
            <a:r>
              <a:rPr lang="en-US" dirty="0" smtClean="0"/>
              <a:t>The term statute now refers specifically </a:t>
            </a:r>
            <a:br>
              <a:rPr lang="en-US" dirty="0" smtClean="0"/>
            </a:br>
            <a:r>
              <a:rPr lang="en-US" dirty="0" smtClean="0"/>
              <a:t>to laws written by state legislatures </a:t>
            </a:r>
          </a:p>
          <a:p>
            <a:pPr lvl="2"/>
            <a:r>
              <a:rPr lang="en-US" i="1" dirty="0" smtClean="0"/>
              <a:t>Local laws?</a:t>
            </a:r>
          </a:p>
        </p:txBody>
      </p:sp>
      <p:pic>
        <p:nvPicPr>
          <p:cNvPr id="21505" name="Picture 1" descr="C:\Documents and Settings\nmosley\Local Settings\Temporary Internet Files\Content.IE5\EUHB35VS\MP900401087[1].jpg"/>
          <p:cNvPicPr>
            <a:picLocks noChangeAspect="1" noChangeArrowheads="1"/>
          </p:cNvPicPr>
          <p:nvPr/>
        </p:nvPicPr>
        <p:blipFill>
          <a:blip r:embed="rId3" cstate="print"/>
          <a:srcRect l="28587"/>
          <a:stretch>
            <a:fillRect/>
          </a:stretch>
        </p:blipFill>
        <p:spPr bwMode="auto">
          <a:xfrm>
            <a:off x="7010400" y="838200"/>
            <a:ext cx="1600200" cy="1493267"/>
          </a:xfrm>
          <a:prstGeom prst="rect">
            <a:avLst/>
          </a:prstGeom>
          <a:noFill/>
        </p:spPr>
      </p:pic>
      <p:pic>
        <p:nvPicPr>
          <p:cNvPr id="21507" name="Picture 3" descr="http://ttag.zippykidcdn.com/wp-content/uploads/2013/02/Department-of-Homeland-Securit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895600"/>
            <a:ext cx="1371600" cy="1371600"/>
          </a:xfrm>
          <a:prstGeom prst="rect">
            <a:avLst/>
          </a:prstGeom>
          <a:noFill/>
        </p:spPr>
      </p:pic>
      <p:pic>
        <p:nvPicPr>
          <p:cNvPr id="21509" name="Picture 5" descr="http://www.whitehouse.gov/assets/blog/P022409JB-0615-red.jpg"/>
          <p:cNvPicPr>
            <a:picLocks noChangeAspect="1" noChangeArrowheads="1"/>
          </p:cNvPicPr>
          <p:nvPr/>
        </p:nvPicPr>
        <p:blipFill>
          <a:blip r:embed="rId5" cstate="print"/>
          <a:srcRect l="5333" r="20000"/>
          <a:stretch>
            <a:fillRect/>
          </a:stretch>
        </p:blipFill>
        <p:spPr bwMode="auto">
          <a:xfrm>
            <a:off x="7010400" y="4811486"/>
            <a:ext cx="1524000" cy="1360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</a:t>
            </a:r>
          </a:p>
          <a:p>
            <a:pPr lvl="1"/>
            <a:r>
              <a:rPr lang="en-US" dirty="0" smtClean="0"/>
              <a:t>Geographic areas outside of a </a:t>
            </a:r>
            <a:br>
              <a:rPr lang="en-US" dirty="0" smtClean="0"/>
            </a:br>
            <a:r>
              <a:rPr lang="en-US" dirty="0" smtClean="0"/>
              <a:t>single country (ex. Oceans)</a:t>
            </a:r>
          </a:p>
          <a:p>
            <a:pPr lvl="1"/>
            <a:r>
              <a:rPr lang="en-US" dirty="0" smtClean="0"/>
              <a:t>Agreements between two or more countries</a:t>
            </a:r>
          </a:p>
          <a:p>
            <a:pPr lvl="2"/>
            <a:r>
              <a:rPr lang="en-US" dirty="0" smtClean="0"/>
              <a:t>Geneva (rules of war), Kyoto (environment), United Nations Tribunals (genocide)</a:t>
            </a:r>
          </a:p>
          <a:p>
            <a:pPr lvl="1"/>
            <a:r>
              <a:rPr lang="en-US" sz="2400" i="1" dirty="0" smtClean="0"/>
              <a:t>Why is international law so complicated?</a:t>
            </a:r>
          </a:p>
          <a:p>
            <a:pPr lvl="1">
              <a:buNone/>
            </a:pPr>
            <a:endParaRPr lang="en-US" sz="2400" i="1" dirty="0" smtClean="0"/>
          </a:p>
        </p:txBody>
      </p:sp>
      <p:pic>
        <p:nvPicPr>
          <p:cNvPr id="20482" name="Picture 2" descr="http://www.un.org/en/aboutun/images/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"/>
            <a:ext cx="2857500" cy="1866901"/>
          </a:xfrm>
          <a:prstGeom prst="rect">
            <a:avLst/>
          </a:prstGeom>
          <a:noFill/>
        </p:spPr>
      </p:pic>
      <p:pic>
        <p:nvPicPr>
          <p:cNvPr id="20484" name="Picture 4" descr="http://bojkalaw.com/images/child-arrest-terri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800600"/>
            <a:ext cx="1314450" cy="140909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52600" y="4191000"/>
            <a:ext cx="7010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Juvenile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types of cases: neglect,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d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elinquency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the main goals of juvenile law?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Influencing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en-US" i="1" dirty="0" smtClean="0"/>
              <a:t>How do each of these groups affect the lawmaking process in the U.S.?</a:t>
            </a:r>
          </a:p>
          <a:p>
            <a:pPr marL="0">
              <a:buNone/>
            </a:pPr>
            <a:endParaRPr lang="en-US" i="1" dirty="0" smtClean="0"/>
          </a:p>
          <a:p>
            <a:r>
              <a:rPr lang="en-US" dirty="0" smtClean="0"/>
              <a:t>Political Parties</a:t>
            </a:r>
          </a:p>
          <a:p>
            <a:r>
              <a:rPr lang="en-US" dirty="0" smtClean="0"/>
              <a:t>Constituents</a:t>
            </a:r>
          </a:p>
          <a:p>
            <a:r>
              <a:rPr lang="en-US" dirty="0" smtClean="0"/>
              <a:t>Interest Groups</a:t>
            </a:r>
          </a:p>
          <a:p>
            <a:r>
              <a:rPr lang="en-US" dirty="0" smtClean="0"/>
              <a:t>Lobbyists</a:t>
            </a:r>
          </a:p>
          <a:p>
            <a:r>
              <a:rPr lang="en-US" dirty="0" smtClean="0"/>
              <a:t>Media</a:t>
            </a:r>
          </a:p>
          <a:p>
            <a:r>
              <a:rPr lang="en-US" dirty="0" smtClean="0"/>
              <a:t>Public Opinion</a:t>
            </a:r>
            <a:endParaRPr lang="en-US" dirty="0"/>
          </a:p>
        </p:txBody>
      </p:sp>
      <p:pic>
        <p:nvPicPr>
          <p:cNvPr id="2050" name="Picture 2" descr="http://2.bp.blogspot.com/-tGVrER2-Cr8/UPveFHmIJPI/AAAAAAAAZNM/IvRLuXKvRW4/s640/Today+we+learned+about+the+three+branches+of+the+government+the+lobbyists+fund-raisers+&amp;+M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19400"/>
            <a:ext cx="3400425" cy="3400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6019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www.anonymousartofrevolution.com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From Bill to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48768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en-US" dirty="0" smtClean="0"/>
              <a:t>Idea is proposed by members of Congress, lobbyists, political parties, etc.</a:t>
            </a:r>
          </a:p>
          <a:p>
            <a:pPr marL="514350" indent="-514350">
              <a:lnSpc>
                <a:spcPct val="90000"/>
              </a:lnSpc>
              <a:buFont typeface="Wingdings 2" pitchFamily="18" charset="2"/>
              <a:buAutoNum type="arabicPeriod"/>
            </a:pPr>
            <a:endParaRPr lang="en-US" dirty="0" smtClean="0"/>
          </a:p>
          <a:p>
            <a:pPr marL="514350" indent="-51435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en-US" dirty="0" smtClean="0"/>
              <a:t>Bill is written up and sponsored by a senator or representative</a:t>
            </a:r>
          </a:p>
          <a:p>
            <a:endParaRPr lang="en-US" dirty="0"/>
          </a:p>
        </p:txBody>
      </p:sp>
      <p:pic>
        <p:nvPicPr>
          <p:cNvPr id="4" name="Picture 2" descr="http://l.yimg.com/a/p/i/bcst/yp/ygmovies/2284/74103927.jpg"/>
          <p:cNvPicPr>
            <a:picLocks noChangeAspect="1" noChangeArrowheads="1"/>
          </p:cNvPicPr>
          <p:nvPr/>
        </p:nvPicPr>
        <p:blipFill>
          <a:blip r:embed="rId2" cstate="print"/>
          <a:srcRect l="8721" r="26744"/>
          <a:stretch>
            <a:fillRect/>
          </a:stretch>
        </p:blipFill>
        <p:spPr bwMode="auto">
          <a:xfrm>
            <a:off x="5638800" y="1905000"/>
            <a:ext cx="28194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521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Unit 5 – Making Laws</vt:lpstr>
      <vt:lpstr>Slide 2</vt:lpstr>
      <vt:lpstr>History of Law</vt:lpstr>
      <vt:lpstr>Slide 4</vt:lpstr>
      <vt:lpstr>Types of Law</vt:lpstr>
      <vt:lpstr>Slide 6</vt:lpstr>
      <vt:lpstr>Slide 7</vt:lpstr>
      <vt:lpstr>Influencing Law</vt:lpstr>
      <vt:lpstr>From Bill to Law</vt:lpstr>
      <vt:lpstr>in committee…</vt:lpstr>
      <vt:lpstr>on the floor…</vt:lpstr>
      <vt:lpstr>to the other house….</vt:lpstr>
      <vt:lpstr>at the White House…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1 - American Government</dc:title>
  <dc:creator>Wake County Public Schools</dc:creator>
  <cp:lastModifiedBy>nmosley</cp:lastModifiedBy>
  <cp:revision>20</cp:revision>
  <dcterms:created xsi:type="dcterms:W3CDTF">2012-07-05T19:13:31Z</dcterms:created>
  <dcterms:modified xsi:type="dcterms:W3CDTF">2013-04-09T14:57:54Z</dcterms:modified>
</cp:coreProperties>
</file>